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56"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90"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2B1ACD8-D298-471B-979E-4EBB409D10AF}" type="datetimeFigureOut">
              <a:rPr lang="ru-RU"/>
              <a:pPr>
                <a:defRPr/>
              </a:pPr>
              <a:t>02.12.2015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CC1F2E6-A686-4DC9-B36F-77BC5D80D920}" type="slidenum">
              <a:rPr lang="ru-RU"/>
              <a:pPr>
                <a:defRPr/>
              </a:pPr>
              <a:t>‹#›</a:t>
            </a:fld>
            <a:endParaRPr lang="ru-RU" dirty="0"/>
          </a:p>
        </p:txBody>
      </p:sp>
    </p:spTree>
    <p:extLst>
      <p:ext uri="{BB962C8B-B14F-4D97-AF65-F5344CB8AC3E}">
        <p14:creationId xmlns="" xmlns:p14="http://schemas.microsoft.com/office/powerpoint/2010/main" val="943389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8676" name="Номер слайда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052B803-D98E-4A33-A349-7DE4AFB1A2F0}" type="slidenum">
              <a:rPr lang="ru-RU" smtClean="0"/>
              <a:pPr fontAlgn="base">
                <a:spcBef>
                  <a:spcPct val="0"/>
                </a:spcBef>
                <a:spcAft>
                  <a:spcPct val="0"/>
                </a:spcAft>
                <a:defRPr/>
              </a:pPr>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8970B9C-6435-43CC-A35A-DBC0F75F65DF}" type="datetimeFigureOut">
              <a:rPr lang="ru-RU"/>
              <a:pPr>
                <a:defRPr/>
              </a:pPr>
              <a:t>02.12.2015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8ABDCB6-C5AD-48A5-98A9-03A893B12BC1}" type="slidenum">
              <a:rPr lang="ru-RU"/>
              <a:pPr>
                <a:defRPr/>
              </a:pPr>
              <a:t>‹#›</a:t>
            </a:fld>
            <a:endParaRPr lang="ru-RU" dirty="0"/>
          </a:p>
        </p:txBody>
      </p:sp>
    </p:spTree>
    <p:extLst>
      <p:ext uri="{BB962C8B-B14F-4D97-AF65-F5344CB8AC3E}">
        <p14:creationId xmlns="" xmlns:p14="http://schemas.microsoft.com/office/powerpoint/2010/main" val="757236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370F021-7ECE-4BB4-96E0-068C01C32E5E}" type="datetimeFigureOut">
              <a:rPr lang="ru-RU"/>
              <a:pPr>
                <a:defRPr/>
              </a:pPr>
              <a:t>02.12.2015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DFAC741-EEF5-4D9B-A0E0-954177BEFB6F}" type="slidenum">
              <a:rPr lang="ru-RU"/>
              <a:pPr>
                <a:defRPr/>
              </a:pPr>
              <a:t>‹#›</a:t>
            </a:fld>
            <a:endParaRPr lang="ru-RU" dirty="0"/>
          </a:p>
        </p:txBody>
      </p:sp>
    </p:spTree>
    <p:extLst>
      <p:ext uri="{BB962C8B-B14F-4D97-AF65-F5344CB8AC3E}">
        <p14:creationId xmlns="" xmlns:p14="http://schemas.microsoft.com/office/powerpoint/2010/main" val="213209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158A49F-1A2D-478C-8CEA-C6261DAFAABE}" type="datetimeFigureOut">
              <a:rPr lang="ru-RU"/>
              <a:pPr>
                <a:defRPr/>
              </a:pPr>
              <a:t>02.12.2015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C175E05-ABD4-4B6E-95FB-F427F45267A5}" type="slidenum">
              <a:rPr lang="ru-RU"/>
              <a:pPr>
                <a:defRPr/>
              </a:pPr>
              <a:t>‹#›</a:t>
            </a:fld>
            <a:endParaRPr lang="ru-RU" dirty="0"/>
          </a:p>
        </p:txBody>
      </p:sp>
    </p:spTree>
    <p:extLst>
      <p:ext uri="{BB962C8B-B14F-4D97-AF65-F5344CB8AC3E}">
        <p14:creationId xmlns="" xmlns:p14="http://schemas.microsoft.com/office/powerpoint/2010/main" val="3553850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E00E1F-D165-4E00-9C69-8506606DB959}" type="datetimeFigureOut">
              <a:rPr lang="ru-RU"/>
              <a:pPr>
                <a:defRPr/>
              </a:pPr>
              <a:t>02.12.2015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7E33F2F-3CF6-42EC-A96C-4ECC5315532A}" type="slidenum">
              <a:rPr lang="ru-RU"/>
              <a:pPr>
                <a:defRPr/>
              </a:pPr>
              <a:t>‹#›</a:t>
            </a:fld>
            <a:endParaRPr lang="ru-RU" dirty="0"/>
          </a:p>
        </p:txBody>
      </p:sp>
    </p:spTree>
    <p:extLst>
      <p:ext uri="{BB962C8B-B14F-4D97-AF65-F5344CB8AC3E}">
        <p14:creationId xmlns="" xmlns:p14="http://schemas.microsoft.com/office/powerpoint/2010/main" val="216106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8B706147-41D9-4B56-ACA0-E99BD1ADA21D}" type="datetimeFigureOut">
              <a:rPr lang="ru-RU"/>
              <a:pPr>
                <a:defRPr/>
              </a:pPr>
              <a:t>02.12.2015</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02B8F67-7492-41C7-8FDA-2BD6F7D30F11}" type="slidenum">
              <a:rPr lang="ru-RU"/>
              <a:pPr>
                <a:defRPr/>
              </a:pPr>
              <a:t>‹#›</a:t>
            </a:fld>
            <a:endParaRPr lang="ru-RU" dirty="0"/>
          </a:p>
        </p:txBody>
      </p:sp>
    </p:spTree>
    <p:extLst>
      <p:ext uri="{BB962C8B-B14F-4D97-AF65-F5344CB8AC3E}">
        <p14:creationId xmlns="" xmlns:p14="http://schemas.microsoft.com/office/powerpoint/2010/main" val="620082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48B4A1FF-477A-4C8D-AC9F-4206152A067B}" type="datetimeFigureOut">
              <a:rPr lang="ru-RU"/>
              <a:pPr>
                <a:defRPr/>
              </a:pPr>
              <a:t>02.12.2015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C610FCB-B2B6-48E5-9534-63F6D61C30E8}" type="slidenum">
              <a:rPr lang="ru-RU"/>
              <a:pPr>
                <a:defRPr/>
              </a:pPr>
              <a:t>‹#›</a:t>
            </a:fld>
            <a:endParaRPr lang="ru-RU" dirty="0"/>
          </a:p>
        </p:txBody>
      </p:sp>
    </p:spTree>
    <p:extLst>
      <p:ext uri="{BB962C8B-B14F-4D97-AF65-F5344CB8AC3E}">
        <p14:creationId xmlns="" xmlns:p14="http://schemas.microsoft.com/office/powerpoint/2010/main" val="182955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BCA1CD2-62A7-40F2-BCE2-DD064A6694AC}" type="datetimeFigureOut">
              <a:rPr lang="ru-RU"/>
              <a:pPr>
                <a:defRPr/>
              </a:pPr>
              <a:t>02.12.2015</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1724CF6-3C55-45F9-9E8F-47B8046ECC9E}" type="slidenum">
              <a:rPr lang="ru-RU"/>
              <a:pPr>
                <a:defRPr/>
              </a:pPr>
              <a:t>‹#›</a:t>
            </a:fld>
            <a:endParaRPr lang="ru-RU" dirty="0"/>
          </a:p>
        </p:txBody>
      </p:sp>
    </p:spTree>
    <p:extLst>
      <p:ext uri="{BB962C8B-B14F-4D97-AF65-F5344CB8AC3E}">
        <p14:creationId xmlns="" xmlns:p14="http://schemas.microsoft.com/office/powerpoint/2010/main" val="240600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D0C2A48-2E12-4F7F-B1F8-D652E4D64503}" type="datetimeFigureOut">
              <a:rPr lang="ru-RU"/>
              <a:pPr>
                <a:defRPr/>
              </a:pPr>
              <a:t>02.12.2015</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22AA82CB-89D4-4990-BB8D-6363645B4F7E}" type="slidenum">
              <a:rPr lang="ru-RU"/>
              <a:pPr>
                <a:defRPr/>
              </a:pPr>
              <a:t>‹#›</a:t>
            </a:fld>
            <a:endParaRPr lang="ru-RU" dirty="0"/>
          </a:p>
        </p:txBody>
      </p:sp>
    </p:spTree>
    <p:extLst>
      <p:ext uri="{BB962C8B-B14F-4D97-AF65-F5344CB8AC3E}">
        <p14:creationId xmlns="" xmlns:p14="http://schemas.microsoft.com/office/powerpoint/2010/main" val="342835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62AEB75-5FF8-44A7-9DD3-1C5161DFBE1E}" type="datetimeFigureOut">
              <a:rPr lang="ru-RU"/>
              <a:pPr>
                <a:defRPr/>
              </a:pPr>
              <a:t>02.12.2015</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63E9970-E2EF-44A2-8D80-19B1B1DB3FDF}" type="slidenum">
              <a:rPr lang="ru-RU"/>
              <a:pPr>
                <a:defRPr/>
              </a:pPr>
              <a:t>‹#›</a:t>
            </a:fld>
            <a:endParaRPr lang="ru-RU" dirty="0"/>
          </a:p>
        </p:txBody>
      </p:sp>
    </p:spTree>
    <p:extLst>
      <p:ext uri="{BB962C8B-B14F-4D97-AF65-F5344CB8AC3E}">
        <p14:creationId xmlns="" xmlns:p14="http://schemas.microsoft.com/office/powerpoint/2010/main" val="392797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3951F58-8930-4EE1-8424-C236AD3295BE}" type="datetimeFigureOut">
              <a:rPr lang="ru-RU"/>
              <a:pPr>
                <a:defRPr/>
              </a:pPr>
              <a:t>02.12.2015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EC835A1-6FAA-4490-84A0-48E9ADE48FCC}" type="slidenum">
              <a:rPr lang="ru-RU"/>
              <a:pPr>
                <a:defRPr/>
              </a:pPr>
              <a:t>‹#›</a:t>
            </a:fld>
            <a:endParaRPr lang="ru-RU" dirty="0"/>
          </a:p>
        </p:txBody>
      </p:sp>
    </p:spTree>
    <p:extLst>
      <p:ext uri="{BB962C8B-B14F-4D97-AF65-F5344CB8AC3E}">
        <p14:creationId xmlns="" xmlns:p14="http://schemas.microsoft.com/office/powerpoint/2010/main" val="2162476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30396FB-16BE-4898-AAC5-897CD328AEB2}" type="datetimeFigureOut">
              <a:rPr lang="ru-RU"/>
              <a:pPr>
                <a:defRPr/>
              </a:pPr>
              <a:t>02.12.2015</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DCC5169-F9B0-4763-9C5A-5D4EB2D21ADF}" type="slidenum">
              <a:rPr lang="ru-RU"/>
              <a:pPr>
                <a:defRPr/>
              </a:pPr>
              <a:t>‹#›</a:t>
            </a:fld>
            <a:endParaRPr lang="ru-RU" dirty="0"/>
          </a:p>
        </p:txBody>
      </p:sp>
    </p:spTree>
    <p:extLst>
      <p:ext uri="{BB962C8B-B14F-4D97-AF65-F5344CB8AC3E}">
        <p14:creationId xmlns="" xmlns:p14="http://schemas.microsoft.com/office/powerpoint/2010/main" val="17910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FCDDD7-4097-4F9C-ACE2-08E4BC16E858}" type="datetimeFigureOut">
              <a:rPr lang="ru-RU"/>
              <a:pPr>
                <a:defRPr/>
              </a:pPr>
              <a:t>02.12.2015</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E553B05-FD00-4BD0-9D2A-AB4F5C1E3907}"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14.xml"/><Relationship Id="rId18" Type="http://schemas.openxmlformats.org/officeDocument/2006/relationships/slide" Target="slide25.xml"/><Relationship Id="rId26" Type="http://schemas.openxmlformats.org/officeDocument/2006/relationships/slide" Target="slide22.xml"/><Relationship Id="rId39" Type="http://schemas.openxmlformats.org/officeDocument/2006/relationships/slide" Target="slide28.xml"/><Relationship Id="rId3" Type="http://schemas.openxmlformats.org/officeDocument/2006/relationships/image" Target="../media/image1.png"/><Relationship Id="rId21" Type="http://schemas.openxmlformats.org/officeDocument/2006/relationships/slide" Target="slide17.xml"/><Relationship Id="rId34" Type="http://schemas.openxmlformats.org/officeDocument/2006/relationships/slide" Target="slide31.xml"/><Relationship Id="rId42" Type="http://schemas.openxmlformats.org/officeDocument/2006/relationships/slide" Target="slide33.xml"/><Relationship Id="rId7" Type="http://schemas.openxmlformats.org/officeDocument/2006/relationships/slide" Target="slide4.xml"/><Relationship Id="rId12" Type="http://schemas.openxmlformats.org/officeDocument/2006/relationships/slide" Target="slide12.xml"/><Relationship Id="rId17" Type="http://schemas.openxmlformats.org/officeDocument/2006/relationships/slide" Target="slide11.xml"/><Relationship Id="rId25" Type="http://schemas.openxmlformats.org/officeDocument/2006/relationships/slide" Target="slide21.xml"/><Relationship Id="rId33" Type="http://schemas.openxmlformats.org/officeDocument/2006/relationships/slide" Target="slide30.xml"/><Relationship Id="rId38" Type="http://schemas.openxmlformats.org/officeDocument/2006/relationships/slide" Target="slide27.xml"/><Relationship Id="rId2" Type="http://schemas.openxmlformats.org/officeDocument/2006/relationships/notesSlide" Target="../notesSlides/notesSlide1.xml"/><Relationship Id="rId16" Type="http://schemas.openxmlformats.org/officeDocument/2006/relationships/slide" Target="slide10.xml"/><Relationship Id="rId20" Type="http://schemas.openxmlformats.org/officeDocument/2006/relationships/slide" Target="slide16.xml"/><Relationship Id="rId29" Type="http://schemas.openxmlformats.org/officeDocument/2006/relationships/image" Target="../media/image3.png"/><Relationship Id="rId41"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8.xml"/><Relationship Id="rId24" Type="http://schemas.openxmlformats.org/officeDocument/2006/relationships/slide" Target="slide20.xml"/><Relationship Id="rId32" Type="http://schemas.openxmlformats.org/officeDocument/2006/relationships/image" Target="../media/image6.jpeg"/><Relationship Id="rId37" Type="http://schemas.openxmlformats.org/officeDocument/2006/relationships/slide" Target="slide34.xml"/><Relationship Id="rId40" Type="http://schemas.openxmlformats.org/officeDocument/2006/relationships/slide" Target="slide29.xml"/><Relationship Id="rId5" Type="http://schemas.openxmlformats.org/officeDocument/2006/relationships/slide" Target="slide2.xml"/><Relationship Id="rId15" Type="http://schemas.openxmlformats.org/officeDocument/2006/relationships/slide" Target="slide9.xml"/><Relationship Id="rId23" Type="http://schemas.openxmlformats.org/officeDocument/2006/relationships/slide" Target="slide19.xml"/><Relationship Id="rId28" Type="http://schemas.openxmlformats.org/officeDocument/2006/relationships/slide" Target="slide24.xml"/><Relationship Id="rId36" Type="http://schemas.openxmlformats.org/officeDocument/2006/relationships/slide" Target="slide1.xml"/><Relationship Id="rId10" Type="http://schemas.openxmlformats.org/officeDocument/2006/relationships/slide" Target="slide7.xml"/><Relationship Id="rId19" Type="http://schemas.openxmlformats.org/officeDocument/2006/relationships/slide" Target="slide26.xml"/><Relationship Id="rId31"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slide" Target="slide6.xml"/><Relationship Id="rId14" Type="http://schemas.openxmlformats.org/officeDocument/2006/relationships/slide" Target="slide15.xml"/><Relationship Id="rId22" Type="http://schemas.openxmlformats.org/officeDocument/2006/relationships/slide" Target="slide18.xml"/><Relationship Id="rId27" Type="http://schemas.openxmlformats.org/officeDocument/2006/relationships/slide" Target="slide23.xml"/><Relationship Id="rId30" Type="http://schemas.openxmlformats.org/officeDocument/2006/relationships/image" Target="../media/image4.png"/><Relationship Id="rId35" Type="http://schemas.openxmlformats.org/officeDocument/2006/relationships/slide" Target="slide13.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slide" Target="slide1.xml"/><Relationship Id="rId7" Type="http://schemas.openxmlformats.org/officeDocument/2006/relationships/image" Target="../media/image2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24.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25.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26.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27.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2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30.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slide" Target="slide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31.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3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33.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35.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36.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37.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3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39.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40.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3.jpeg"/><Relationship Id="rId7" Type="http://schemas.openxmlformats.org/officeDocument/2006/relationships/slide" Target="slide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41.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4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slide" Target="slide1.xml"/><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slide" Target="slide1.xml"/><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45.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slide" Target="slide1.xml"/><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xml"/><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7.jpeg"/><Relationship Id="rId4" Type="http://schemas.openxmlformats.org/officeDocument/2006/relationships/hyperlink" Target="https://www.thinglink.com/?buttonSource=badgeButtonBoxPro" TargetMode="Externa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8.jpeg"/><Relationship Id="rId4" Type="http://schemas.openxmlformats.org/officeDocument/2006/relationships/hyperlink" Target="https://www.thinglink.com/?buttonSource=badgeButtonBoxPro"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1.xml"/><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9.jpeg"/><Relationship Id="rId4" Type="http://schemas.openxmlformats.org/officeDocument/2006/relationships/hyperlink" Target="https://www.thinglink.com/?buttonSource=badgeButtonBoxPro" TargetMode="Externa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 descr="http://hqtexture.com/uploads/posts/2012-07/1342140628-2605726-1--www.hqtexture.com.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80975" y="0"/>
            <a:ext cx="9396413" cy="695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4" descr="http://www.gas.lipetsk.ru/maps/map_obl.gif"/>
          <p:cNvPicPr>
            <a:picLocks noChangeAspect="1" noChangeArrowheads="1"/>
          </p:cNvPicPr>
          <p:nvPr/>
        </p:nvPicPr>
        <p:blipFill>
          <a:blip r:embed="rId4" cstate="email">
            <a:grayscl/>
            <a:extLst>
              <a:ext uri="{28A0092B-C50C-407E-A947-70E740481C1C}">
                <a14:useLocalDpi xmlns="" xmlns:a14="http://schemas.microsoft.com/office/drawing/2010/main" val="0"/>
              </a:ext>
            </a:extLst>
          </a:blip>
          <a:srcRect/>
          <a:stretch>
            <a:fillRect/>
          </a:stretch>
        </p:blipFill>
        <p:spPr bwMode="auto">
          <a:xfrm>
            <a:off x="4643438" y="958850"/>
            <a:ext cx="4276725" cy="3557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684213" y="295275"/>
            <a:ext cx="10225088" cy="541338"/>
          </a:xfrm>
          <a:prstGeom prst="rect">
            <a:avLst/>
          </a:prstGeom>
          <a:noFill/>
        </p:spPr>
        <p:txBody>
          <a:bodyPr>
            <a:spAutoFit/>
          </a:bodyPr>
          <a:lstStyle/>
          <a:p>
            <a:pPr algn="ctr" fontAlgn="auto">
              <a:lnSpc>
                <a:spcPts val="3500"/>
              </a:lnSpc>
              <a:spcBef>
                <a:spcPts val="0"/>
              </a:spcBef>
              <a:spcAft>
                <a:spcPts val="0"/>
              </a:spcAft>
              <a:defRPr/>
            </a:pPr>
            <a:r>
              <a:rPr lang="ru-RU" sz="4000" dirty="0">
                <a:solidFill>
                  <a:schemeClr val="tx1">
                    <a:lumMod val="85000"/>
                    <a:lumOff val="15000"/>
                  </a:schemeClr>
                </a:solidFill>
                <a:effectLst>
                  <a:outerShdw blurRad="38100" dist="38100" dir="2700000" algn="tl">
                    <a:srgbClr val="000000">
                      <a:alpha val="43137"/>
                    </a:srgbClr>
                  </a:outerShdw>
                </a:effectLst>
                <a:latin typeface="Segoe Script" pitchFamily="34" charset="0"/>
                <a:cs typeface="+mn-cs"/>
              </a:rPr>
              <a:t>По литературным местам</a:t>
            </a:r>
          </a:p>
        </p:txBody>
      </p:sp>
      <p:sp>
        <p:nvSpPr>
          <p:cNvPr id="8" name="TextBox 7"/>
          <p:cNvSpPr txBox="1"/>
          <p:nvPr/>
        </p:nvSpPr>
        <p:spPr>
          <a:xfrm>
            <a:off x="1187450" y="5262563"/>
            <a:ext cx="6048375" cy="830262"/>
          </a:xfrm>
          <a:prstGeom prst="rect">
            <a:avLst/>
          </a:prstGeom>
          <a:noFill/>
        </p:spPr>
        <p:txBody>
          <a:bodyPr>
            <a:spAutoFit/>
          </a:bodyPr>
          <a:lstStyle/>
          <a:p>
            <a:pPr algn="ctr" fontAlgn="auto">
              <a:spcBef>
                <a:spcPts val="0"/>
              </a:spcBef>
              <a:spcAft>
                <a:spcPts val="0"/>
              </a:spcAft>
              <a:defRPr/>
            </a:pPr>
            <a:r>
              <a:rPr lang="ru-RU" sz="4800" dirty="0">
                <a:solidFill>
                  <a:schemeClr val="tx1">
                    <a:lumMod val="85000"/>
                    <a:lumOff val="15000"/>
                  </a:schemeClr>
                </a:solidFill>
                <a:effectLst>
                  <a:outerShdw blurRad="38100" dist="38100" dir="2700000" algn="tl">
                    <a:srgbClr val="000000">
                      <a:alpha val="43137"/>
                    </a:srgbClr>
                  </a:outerShdw>
                </a:effectLst>
                <a:latin typeface="Segoe Script" pitchFamily="34" charset="0"/>
                <a:cs typeface="+mn-cs"/>
              </a:rPr>
              <a:t>Липецкого края</a:t>
            </a:r>
          </a:p>
        </p:txBody>
      </p:sp>
      <p:sp>
        <p:nvSpPr>
          <p:cNvPr id="7" name="Овал 6"/>
          <p:cNvSpPr/>
          <p:nvPr/>
        </p:nvSpPr>
        <p:spPr>
          <a:xfrm>
            <a:off x="4932363" y="2781300"/>
            <a:ext cx="144462"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13" name="Овал 12"/>
          <p:cNvSpPr/>
          <p:nvPr/>
        </p:nvSpPr>
        <p:spPr>
          <a:xfrm>
            <a:off x="5018088" y="3149600"/>
            <a:ext cx="144462" cy="144463"/>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056" name="TextBox 8"/>
          <p:cNvSpPr txBox="1">
            <a:spLocks noChangeArrowheads="1"/>
          </p:cNvSpPr>
          <p:nvPr/>
        </p:nvSpPr>
        <p:spPr bwMode="auto">
          <a:xfrm>
            <a:off x="2124075" y="2852738"/>
            <a:ext cx="18002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ru-RU" altLang="ru-RU"/>
          </a:p>
        </p:txBody>
      </p:sp>
      <p:sp>
        <p:nvSpPr>
          <p:cNvPr id="2057" name="TextBox 9"/>
          <p:cNvSpPr txBox="1">
            <a:spLocks noChangeArrowheads="1"/>
          </p:cNvSpPr>
          <p:nvPr/>
        </p:nvSpPr>
        <p:spPr bwMode="auto">
          <a:xfrm>
            <a:off x="3635375" y="1874838"/>
            <a:ext cx="1857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ru-RU" altLang="ru-RU"/>
          </a:p>
        </p:txBody>
      </p:sp>
      <p:sp>
        <p:nvSpPr>
          <p:cNvPr id="11" name="TextBox 10">
            <a:hlinkClick r:id="rId5" action="ppaction://hlinksldjump"/>
          </p:cNvPr>
          <p:cNvSpPr txBox="1"/>
          <p:nvPr/>
        </p:nvSpPr>
        <p:spPr>
          <a:xfrm>
            <a:off x="4295775" y="3054350"/>
            <a:ext cx="923925" cy="230188"/>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Грибоедов А. С.</a:t>
            </a:r>
          </a:p>
        </p:txBody>
      </p:sp>
      <p:sp>
        <p:nvSpPr>
          <p:cNvPr id="21" name="Овал 20"/>
          <p:cNvSpPr/>
          <p:nvPr/>
        </p:nvSpPr>
        <p:spPr>
          <a:xfrm>
            <a:off x="5867400" y="2781300"/>
            <a:ext cx="144463"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2" name="TextBox 21">
            <a:hlinkClick r:id="rId6" action="ppaction://hlinksldjump"/>
          </p:cNvPr>
          <p:cNvSpPr txBox="1"/>
          <p:nvPr/>
        </p:nvSpPr>
        <p:spPr>
          <a:xfrm>
            <a:off x="5292725" y="2693988"/>
            <a:ext cx="1366838" cy="230187"/>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 Бунин И. А.</a:t>
            </a:r>
          </a:p>
        </p:txBody>
      </p:sp>
      <p:sp>
        <p:nvSpPr>
          <p:cNvPr id="23" name="Овал 22"/>
          <p:cNvSpPr/>
          <p:nvPr/>
        </p:nvSpPr>
        <p:spPr>
          <a:xfrm>
            <a:off x="5651500" y="2913063"/>
            <a:ext cx="144463"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4" name="TextBox 23">
            <a:hlinkClick r:id="rId7" action="ppaction://hlinksldjump"/>
          </p:cNvPr>
          <p:cNvSpPr txBox="1"/>
          <p:nvPr/>
        </p:nvSpPr>
        <p:spPr>
          <a:xfrm>
            <a:off x="5219700" y="2852738"/>
            <a:ext cx="865188"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Бунин Ю. А.</a:t>
            </a:r>
          </a:p>
        </p:txBody>
      </p:sp>
      <p:sp>
        <p:nvSpPr>
          <p:cNvPr id="25" name="Овал 24"/>
          <p:cNvSpPr/>
          <p:nvPr/>
        </p:nvSpPr>
        <p:spPr>
          <a:xfrm>
            <a:off x="5435600" y="3141663"/>
            <a:ext cx="144463"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6" name="TextBox 25">
            <a:hlinkClick r:id="rId8" action="ppaction://hlinksldjump"/>
          </p:cNvPr>
          <p:cNvSpPr txBox="1"/>
          <p:nvPr/>
        </p:nvSpPr>
        <p:spPr>
          <a:xfrm>
            <a:off x="5076825" y="3054350"/>
            <a:ext cx="935038" cy="230188"/>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Федотов Г. Н.</a:t>
            </a:r>
          </a:p>
        </p:txBody>
      </p:sp>
      <p:sp>
        <p:nvSpPr>
          <p:cNvPr id="27" name="Овал 26"/>
          <p:cNvSpPr/>
          <p:nvPr/>
        </p:nvSpPr>
        <p:spPr>
          <a:xfrm>
            <a:off x="6065838" y="2795588"/>
            <a:ext cx="142875"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28" name="Овал 27"/>
          <p:cNvSpPr/>
          <p:nvPr/>
        </p:nvSpPr>
        <p:spPr>
          <a:xfrm>
            <a:off x="5795963" y="3141663"/>
            <a:ext cx="144462"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 name="TextBox 5">
            <a:hlinkClick r:id="rId9" action="ppaction://hlinksldjump"/>
          </p:cNvPr>
          <p:cNvSpPr txBox="1"/>
          <p:nvPr/>
        </p:nvSpPr>
        <p:spPr>
          <a:xfrm>
            <a:off x="4297363" y="2708275"/>
            <a:ext cx="779462"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Шубин П. Н.</a:t>
            </a:r>
            <a:endParaRPr lang="ru-RU" sz="900" dirty="0">
              <a:latin typeface="Monotype Corsiva" pitchFamily="66" charset="0"/>
              <a:cs typeface="+mn-cs"/>
            </a:endParaRPr>
          </a:p>
        </p:txBody>
      </p:sp>
      <p:sp>
        <p:nvSpPr>
          <p:cNvPr id="30" name="TextBox 29">
            <a:hlinkClick r:id="rId10" action="ppaction://hlinksldjump"/>
          </p:cNvPr>
          <p:cNvSpPr txBox="1"/>
          <p:nvPr/>
        </p:nvSpPr>
        <p:spPr>
          <a:xfrm>
            <a:off x="6084888" y="2708275"/>
            <a:ext cx="790575"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Бакулин А. Я.</a:t>
            </a:r>
            <a:endParaRPr lang="ru-RU" sz="900" dirty="0">
              <a:latin typeface="Monotype Corsiva" pitchFamily="66" charset="0"/>
              <a:cs typeface="+mn-cs"/>
            </a:endParaRPr>
          </a:p>
        </p:txBody>
      </p:sp>
      <p:sp>
        <p:nvSpPr>
          <p:cNvPr id="31" name="TextBox 30">
            <a:hlinkClick r:id="rId11" action="ppaction://hlinksldjump"/>
          </p:cNvPr>
          <p:cNvSpPr txBox="1"/>
          <p:nvPr/>
        </p:nvSpPr>
        <p:spPr>
          <a:xfrm>
            <a:off x="5735638" y="3097213"/>
            <a:ext cx="965200"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Марко </a:t>
            </a:r>
            <a:r>
              <a:rPr lang="ru-RU" sz="900" dirty="0" err="1">
                <a:solidFill>
                  <a:schemeClr val="accent2">
                    <a:lumMod val="50000"/>
                  </a:schemeClr>
                </a:solidFill>
                <a:latin typeface="Monotype Corsiva" pitchFamily="66" charset="0"/>
                <a:cs typeface="+mn-cs"/>
              </a:rPr>
              <a:t>Вовочок</a:t>
            </a:r>
            <a:endParaRPr lang="ru-RU" sz="900" dirty="0">
              <a:latin typeface="Monotype Corsiva" pitchFamily="66" charset="0"/>
              <a:cs typeface="+mn-cs"/>
            </a:endParaRPr>
          </a:p>
        </p:txBody>
      </p:sp>
      <p:sp>
        <p:nvSpPr>
          <p:cNvPr id="34" name="Овал 33"/>
          <p:cNvSpPr/>
          <p:nvPr/>
        </p:nvSpPr>
        <p:spPr>
          <a:xfrm>
            <a:off x="6948488" y="2565400"/>
            <a:ext cx="144462"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6" name="TextBox 35">
            <a:hlinkClick r:id="rId12" action="ppaction://hlinksldjump"/>
          </p:cNvPr>
          <p:cNvSpPr txBox="1"/>
          <p:nvPr/>
        </p:nvSpPr>
        <p:spPr>
          <a:xfrm>
            <a:off x="6761163" y="2527300"/>
            <a:ext cx="1930400"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Успенский Г. И.</a:t>
            </a:r>
            <a:endParaRPr lang="ru-RU" sz="900" dirty="0">
              <a:latin typeface="Monotype Corsiva" pitchFamily="66" charset="0"/>
              <a:cs typeface="+mn-cs"/>
            </a:endParaRPr>
          </a:p>
        </p:txBody>
      </p:sp>
      <p:sp>
        <p:nvSpPr>
          <p:cNvPr id="38" name="Овал 37"/>
          <p:cNvSpPr/>
          <p:nvPr/>
        </p:nvSpPr>
        <p:spPr>
          <a:xfrm>
            <a:off x="6732588" y="3141663"/>
            <a:ext cx="142875"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39" name="Овал 38"/>
          <p:cNvSpPr/>
          <p:nvPr/>
        </p:nvSpPr>
        <p:spPr>
          <a:xfrm>
            <a:off x="6832600" y="3357563"/>
            <a:ext cx="144463"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1" name="TextBox 40">
            <a:hlinkClick r:id="rId13" action="ppaction://hlinksldjump"/>
          </p:cNvPr>
          <p:cNvSpPr txBox="1"/>
          <p:nvPr/>
        </p:nvSpPr>
        <p:spPr>
          <a:xfrm>
            <a:off x="6516688" y="3054350"/>
            <a:ext cx="1930400" cy="230188"/>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Липецкий А. В.</a:t>
            </a:r>
            <a:endParaRPr lang="ru-RU" sz="900" dirty="0">
              <a:latin typeface="Monotype Corsiva" pitchFamily="66" charset="0"/>
              <a:cs typeface="+mn-cs"/>
            </a:endParaRPr>
          </a:p>
        </p:txBody>
      </p:sp>
      <p:sp>
        <p:nvSpPr>
          <p:cNvPr id="42" name="TextBox 41">
            <a:hlinkClick r:id="rId14" action="ppaction://hlinksldjump"/>
          </p:cNvPr>
          <p:cNvSpPr txBox="1"/>
          <p:nvPr/>
        </p:nvSpPr>
        <p:spPr>
          <a:xfrm>
            <a:off x="6823075" y="3228975"/>
            <a:ext cx="1930400"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Чернов В. М.</a:t>
            </a:r>
            <a:endParaRPr lang="ru-RU" sz="900" dirty="0">
              <a:latin typeface="Monotype Corsiva" pitchFamily="66" charset="0"/>
              <a:cs typeface="+mn-cs"/>
            </a:endParaRPr>
          </a:p>
        </p:txBody>
      </p:sp>
      <p:sp>
        <p:nvSpPr>
          <p:cNvPr id="43" name="Овал 42"/>
          <p:cNvSpPr/>
          <p:nvPr/>
        </p:nvSpPr>
        <p:spPr>
          <a:xfrm>
            <a:off x="6137275" y="3294063"/>
            <a:ext cx="144463"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4" name="Овал 43"/>
          <p:cNvSpPr/>
          <p:nvPr/>
        </p:nvSpPr>
        <p:spPr>
          <a:xfrm>
            <a:off x="6227763" y="3573463"/>
            <a:ext cx="144462"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5" name="Овал 44"/>
          <p:cNvSpPr/>
          <p:nvPr/>
        </p:nvSpPr>
        <p:spPr>
          <a:xfrm>
            <a:off x="6046788" y="3744913"/>
            <a:ext cx="142875"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46" name="TextBox 45">
            <a:hlinkClick r:id="rId15" action="ppaction://hlinksldjump"/>
          </p:cNvPr>
          <p:cNvSpPr txBox="1"/>
          <p:nvPr/>
        </p:nvSpPr>
        <p:spPr>
          <a:xfrm>
            <a:off x="5618163" y="3270250"/>
            <a:ext cx="898525" cy="230188"/>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Писарев Д. И. </a:t>
            </a:r>
            <a:endParaRPr lang="ru-RU" sz="900" dirty="0">
              <a:latin typeface="Monotype Corsiva" pitchFamily="66" charset="0"/>
              <a:cs typeface="+mn-cs"/>
            </a:endParaRPr>
          </a:p>
        </p:txBody>
      </p:sp>
      <p:sp>
        <p:nvSpPr>
          <p:cNvPr id="47" name="TextBox 46">
            <a:hlinkClick r:id="rId16" action="ppaction://hlinksldjump"/>
          </p:cNvPr>
          <p:cNvSpPr txBox="1"/>
          <p:nvPr/>
        </p:nvSpPr>
        <p:spPr>
          <a:xfrm>
            <a:off x="5508625" y="3557588"/>
            <a:ext cx="993775"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Милонов М. В.</a:t>
            </a:r>
            <a:endParaRPr lang="ru-RU" sz="900" dirty="0">
              <a:latin typeface="Monotype Corsiva" pitchFamily="66" charset="0"/>
              <a:cs typeface="+mn-cs"/>
            </a:endParaRPr>
          </a:p>
        </p:txBody>
      </p:sp>
      <p:sp>
        <p:nvSpPr>
          <p:cNvPr id="48" name="TextBox 47">
            <a:hlinkClick r:id="rId17" action="ppaction://hlinksldjump"/>
          </p:cNvPr>
          <p:cNvSpPr txBox="1"/>
          <p:nvPr/>
        </p:nvSpPr>
        <p:spPr>
          <a:xfrm>
            <a:off x="5435600" y="3671888"/>
            <a:ext cx="773113" cy="231775"/>
          </a:xfrm>
          <a:prstGeom prst="rect">
            <a:avLst/>
          </a:prstGeom>
          <a:noFill/>
        </p:spPr>
        <p:txBody>
          <a:bodyPr>
            <a:spAutoFit/>
          </a:bodyPr>
          <a:lstStyle/>
          <a:p>
            <a:pPr algn="just" fontAlgn="auto">
              <a:spcBef>
                <a:spcPts val="0"/>
              </a:spcBef>
              <a:spcAft>
                <a:spcPts val="0"/>
              </a:spcAft>
              <a:defRPr/>
            </a:pPr>
            <a:r>
              <a:rPr lang="ru-RU" sz="900" dirty="0" err="1">
                <a:solidFill>
                  <a:schemeClr val="accent2">
                    <a:lumMod val="50000"/>
                  </a:schemeClr>
                </a:solidFill>
                <a:latin typeface="Monotype Corsiva" pitchFamily="66" charset="0"/>
                <a:cs typeface="+mn-cs"/>
              </a:rPr>
              <a:t>Эртель</a:t>
            </a:r>
            <a:r>
              <a:rPr lang="ru-RU" sz="900" dirty="0">
                <a:solidFill>
                  <a:schemeClr val="accent2">
                    <a:lumMod val="50000"/>
                  </a:schemeClr>
                </a:solidFill>
                <a:latin typeface="Monotype Corsiva" pitchFamily="66" charset="0"/>
                <a:cs typeface="+mn-cs"/>
              </a:rPr>
              <a:t> А. И.</a:t>
            </a:r>
            <a:endParaRPr lang="ru-RU" sz="900" dirty="0">
              <a:latin typeface="Monotype Corsiva" pitchFamily="66" charset="0"/>
              <a:cs typeface="+mn-cs"/>
            </a:endParaRPr>
          </a:p>
        </p:txBody>
      </p:sp>
      <p:sp>
        <p:nvSpPr>
          <p:cNvPr id="50" name="Овал 49"/>
          <p:cNvSpPr/>
          <p:nvPr/>
        </p:nvSpPr>
        <p:spPr>
          <a:xfrm>
            <a:off x="5018088" y="2286000"/>
            <a:ext cx="144462"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1" name="Овал 50"/>
          <p:cNvSpPr/>
          <p:nvPr/>
        </p:nvSpPr>
        <p:spPr>
          <a:xfrm>
            <a:off x="5292725" y="2205038"/>
            <a:ext cx="142875"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4" name="TextBox 53">
            <a:hlinkClick r:id="rId18" action="ppaction://hlinksldjump"/>
          </p:cNvPr>
          <p:cNvSpPr txBox="1"/>
          <p:nvPr/>
        </p:nvSpPr>
        <p:spPr>
          <a:xfrm>
            <a:off x="4284663" y="2265363"/>
            <a:ext cx="1136650" cy="230187"/>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Пришвин М.М.</a:t>
            </a:r>
            <a:endParaRPr lang="ru-RU" sz="900" dirty="0">
              <a:latin typeface="Monotype Corsiva" pitchFamily="66" charset="0"/>
              <a:cs typeface="+mn-cs"/>
            </a:endParaRPr>
          </a:p>
        </p:txBody>
      </p:sp>
      <p:sp>
        <p:nvSpPr>
          <p:cNvPr id="55" name="TextBox 54">
            <a:hlinkClick r:id="rId19" action="ppaction://hlinksldjump"/>
          </p:cNvPr>
          <p:cNvSpPr txBox="1"/>
          <p:nvPr/>
        </p:nvSpPr>
        <p:spPr>
          <a:xfrm>
            <a:off x="5046663" y="2060575"/>
            <a:ext cx="1930400"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Лермонтов М Ю.</a:t>
            </a:r>
            <a:endParaRPr lang="ru-RU" sz="900" dirty="0">
              <a:latin typeface="Monotype Corsiva" pitchFamily="66" charset="0"/>
              <a:cs typeface="+mn-cs"/>
            </a:endParaRPr>
          </a:p>
        </p:txBody>
      </p:sp>
      <p:sp>
        <p:nvSpPr>
          <p:cNvPr id="57" name="Овал 56"/>
          <p:cNvSpPr/>
          <p:nvPr/>
        </p:nvSpPr>
        <p:spPr>
          <a:xfrm>
            <a:off x="7739063" y="2236788"/>
            <a:ext cx="144462"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8" name="Овал 57"/>
          <p:cNvSpPr/>
          <p:nvPr/>
        </p:nvSpPr>
        <p:spPr>
          <a:xfrm>
            <a:off x="7545388" y="3006725"/>
            <a:ext cx="142875"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59" name="TextBox 58">
            <a:hlinkClick r:id="rId20" action="ppaction://hlinksldjump"/>
          </p:cNvPr>
          <p:cNvSpPr txBox="1"/>
          <p:nvPr/>
        </p:nvSpPr>
        <p:spPr>
          <a:xfrm>
            <a:off x="7610475" y="2968625"/>
            <a:ext cx="1930400" cy="230188"/>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Бартенев П. И.</a:t>
            </a:r>
            <a:endParaRPr lang="ru-RU" sz="900" dirty="0">
              <a:latin typeface="Monotype Corsiva" pitchFamily="66" charset="0"/>
              <a:cs typeface="+mn-cs"/>
            </a:endParaRPr>
          </a:p>
        </p:txBody>
      </p:sp>
      <p:sp>
        <p:nvSpPr>
          <p:cNvPr id="60" name="TextBox 59">
            <a:hlinkClick r:id="rId21" action="ppaction://hlinksldjump"/>
          </p:cNvPr>
          <p:cNvSpPr txBox="1"/>
          <p:nvPr/>
        </p:nvSpPr>
        <p:spPr>
          <a:xfrm>
            <a:off x="7812088" y="2178050"/>
            <a:ext cx="1930400" cy="230188"/>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Пушкин А. С.</a:t>
            </a:r>
            <a:endParaRPr lang="ru-RU" sz="900" dirty="0">
              <a:latin typeface="Monotype Corsiva" pitchFamily="66" charset="0"/>
              <a:cs typeface="+mn-cs"/>
            </a:endParaRPr>
          </a:p>
        </p:txBody>
      </p:sp>
      <p:sp>
        <p:nvSpPr>
          <p:cNvPr id="61" name="Овал 60"/>
          <p:cNvSpPr/>
          <p:nvPr/>
        </p:nvSpPr>
        <p:spPr>
          <a:xfrm>
            <a:off x="6408738" y="3273425"/>
            <a:ext cx="142875" cy="144463"/>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2" name="Овал 61"/>
          <p:cNvSpPr/>
          <p:nvPr/>
        </p:nvSpPr>
        <p:spPr>
          <a:xfrm>
            <a:off x="7223125" y="3705225"/>
            <a:ext cx="142875" cy="144463"/>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3" name="Овал 62"/>
          <p:cNvSpPr/>
          <p:nvPr/>
        </p:nvSpPr>
        <p:spPr>
          <a:xfrm>
            <a:off x="7150100" y="4005263"/>
            <a:ext cx="144463"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4" name="Овал 63"/>
          <p:cNvSpPr/>
          <p:nvPr/>
        </p:nvSpPr>
        <p:spPr>
          <a:xfrm>
            <a:off x="7458075" y="4149725"/>
            <a:ext cx="144463"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65" name="TextBox 64">
            <a:hlinkClick r:id="rId22" action="ppaction://hlinksldjump"/>
          </p:cNvPr>
          <p:cNvSpPr txBox="1"/>
          <p:nvPr/>
        </p:nvSpPr>
        <p:spPr>
          <a:xfrm>
            <a:off x="6251575" y="3322638"/>
            <a:ext cx="1930400" cy="230187"/>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Задонский Н. А.</a:t>
            </a:r>
            <a:endParaRPr lang="ru-RU" sz="900" dirty="0">
              <a:latin typeface="Monotype Corsiva" pitchFamily="66" charset="0"/>
              <a:cs typeface="+mn-cs"/>
            </a:endParaRPr>
          </a:p>
        </p:txBody>
      </p:sp>
      <p:sp>
        <p:nvSpPr>
          <p:cNvPr id="66" name="TextBox 65">
            <a:hlinkClick r:id="rId23" action="ppaction://hlinksldjump"/>
          </p:cNvPr>
          <p:cNvSpPr txBox="1"/>
          <p:nvPr/>
        </p:nvSpPr>
        <p:spPr>
          <a:xfrm>
            <a:off x="7178675" y="3702050"/>
            <a:ext cx="1930400" cy="231775"/>
          </a:xfrm>
          <a:prstGeom prst="rect">
            <a:avLst/>
          </a:prstGeom>
          <a:noFill/>
        </p:spPr>
        <p:txBody>
          <a:bodyPr>
            <a:spAutoFit/>
          </a:bodyPr>
          <a:lstStyle/>
          <a:p>
            <a:pPr algn="just" fontAlgn="auto">
              <a:spcBef>
                <a:spcPts val="0"/>
              </a:spcBef>
              <a:spcAft>
                <a:spcPts val="0"/>
              </a:spcAft>
              <a:defRPr/>
            </a:pPr>
            <a:r>
              <a:rPr lang="ru-RU" sz="900" dirty="0" err="1">
                <a:solidFill>
                  <a:schemeClr val="accent2">
                    <a:lumMod val="50000"/>
                  </a:schemeClr>
                </a:solidFill>
                <a:latin typeface="Monotype Corsiva" pitchFamily="66" charset="0"/>
                <a:cs typeface="+mn-cs"/>
              </a:rPr>
              <a:t>Завадовский</a:t>
            </a:r>
            <a:r>
              <a:rPr lang="ru-RU" sz="900" dirty="0">
                <a:solidFill>
                  <a:schemeClr val="accent2">
                    <a:lumMod val="50000"/>
                  </a:schemeClr>
                </a:solidFill>
                <a:latin typeface="Monotype Corsiva" pitchFamily="66" charset="0"/>
                <a:cs typeface="+mn-cs"/>
              </a:rPr>
              <a:t> Л. Н.</a:t>
            </a:r>
            <a:endParaRPr lang="ru-RU" sz="900" dirty="0">
              <a:latin typeface="Monotype Corsiva" pitchFamily="66" charset="0"/>
              <a:cs typeface="+mn-cs"/>
            </a:endParaRPr>
          </a:p>
        </p:txBody>
      </p:sp>
      <p:sp>
        <p:nvSpPr>
          <p:cNvPr id="67" name="TextBox 66">
            <a:hlinkClick r:id="rId24" action="ppaction://hlinksldjump"/>
          </p:cNvPr>
          <p:cNvSpPr txBox="1"/>
          <p:nvPr/>
        </p:nvSpPr>
        <p:spPr>
          <a:xfrm>
            <a:off x="6529388" y="3990975"/>
            <a:ext cx="1930400" cy="230188"/>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Котов Б. А.</a:t>
            </a:r>
            <a:endParaRPr lang="ru-RU" sz="900" dirty="0">
              <a:latin typeface="Monotype Corsiva" pitchFamily="66" charset="0"/>
              <a:cs typeface="+mn-cs"/>
            </a:endParaRPr>
          </a:p>
        </p:txBody>
      </p:sp>
      <p:sp>
        <p:nvSpPr>
          <p:cNvPr id="68" name="TextBox 67">
            <a:hlinkClick r:id="rId25" action="ppaction://hlinksldjump"/>
          </p:cNvPr>
          <p:cNvSpPr txBox="1"/>
          <p:nvPr/>
        </p:nvSpPr>
        <p:spPr>
          <a:xfrm>
            <a:off x="6818313" y="4143375"/>
            <a:ext cx="1930400" cy="230188"/>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Кустов П. П.</a:t>
            </a:r>
            <a:endParaRPr lang="ru-RU" sz="900" dirty="0">
              <a:latin typeface="Monotype Corsiva" pitchFamily="66" charset="0"/>
              <a:cs typeface="+mn-cs"/>
            </a:endParaRPr>
          </a:p>
        </p:txBody>
      </p:sp>
      <p:sp>
        <p:nvSpPr>
          <p:cNvPr id="69" name="Овал 68"/>
          <p:cNvSpPr/>
          <p:nvPr/>
        </p:nvSpPr>
        <p:spPr>
          <a:xfrm>
            <a:off x="8278813" y="3529013"/>
            <a:ext cx="144462"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0" name="Овал 69"/>
          <p:cNvSpPr/>
          <p:nvPr/>
        </p:nvSpPr>
        <p:spPr>
          <a:xfrm>
            <a:off x="8350250" y="3744913"/>
            <a:ext cx="144463"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1" name="Овал 70"/>
          <p:cNvSpPr/>
          <p:nvPr/>
        </p:nvSpPr>
        <p:spPr>
          <a:xfrm>
            <a:off x="8301038" y="4005263"/>
            <a:ext cx="144462"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3" name="TextBox 72">
            <a:hlinkClick r:id="rId26" action="ppaction://hlinksldjump"/>
          </p:cNvPr>
          <p:cNvSpPr txBox="1"/>
          <p:nvPr/>
        </p:nvSpPr>
        <p:spPr>
          <a:xfrm>
            <a:off x="8186738" y="3357563"/>
            <a:ext cx="1930400" cy="230187"/>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Терпигорев С. Н.</a:t>
            </a:r>
            <a:endParaRPr lang="ru-RU" sz="900" dirty="0">
              <a:latin typeface="Monotype Corsiva" pitchFamily="66" charset="0"/>
              <a:cs typeface="+mn-cs"/>
            </a:endParaRPr>
          </a:p>
        </p:txBody>
      </p:sp>
      <p:sp>
        <p:nvSpPr>
          <p:cNvPr id="74" name="TextBox 73">
            <a:hlinkClick r:id="rId27" action="ppaction://hlinksldjump"/>
          </p:cNvPr>
          <p:cNvSpPr txBox="1"/>
          <p:nvPr/>
        </p:nvSpPr>
        <p:spPr>
          <a:xfrm>
            <a:off x="8243888" y="3630613"/>
            <a:ext cx="1930400" cy="230187"/>
          </a:xfrm>
          <a:prstGeom prst="rect">
            <a:avLst/>
          </a:prstGeom>
          <a:noFill/>
        </p:spPr>
        <p:txBody>
          <a:bodyPr>
            <a:spAutoFit/>
          </a:bodyPr>
          <a:lstStyle/>
          <a:p>
            <a:pPr algn="just" fontAlgn="auto">
              <a:spcBef>
                <a:spcPts val="0"/>
              </a:spcBef>
              <a:spcAft>
                <a:spcPts val="0"/>
              </a:spcAft>
              <a:defRPr/>
            </a:pPr>
            <a:r>
              <a:rPr lang="ru-RU" sz="900" dirty="0" err="1">
                <a:solidFill>
                  <a:schemeClr val="accent2">
                    <a:lumMod val="50000"/>
                  </a:schemeClr>
                </a:solidFill>
                <a:latin typeface="Monotype Corsiva" pitchFamily="66" charset="0"/>
                <a:cs typeface="+mn-cs"/>
              </a:rPr>
              <a:t>Воронский</a:t>
            </a:r>
            <a:r>
              <a:rPr lang="ru-RU" sz="900" dirty="0">
                <a:solidFill>
                  <a:schemeClr val="accent2">
                    <a:lumMod val="50000"/>
                  </a:schemeClr>
                </a:solidFill>
                <a:latin typeface="Monotype Corsiva" pitchFamily="66" charset="0"/>
                <a:cs typeface="+mn-cs"/>
              </a:rPr>
              <a:t> А. К.</a:t>
            </a:r>
            <a:endParaRPr lang="ru-RU" sz="900" dirty="0">
              <a:latin typeface="Monotype Corsiva" pitchFamily="66" charset="0"/>
              <a:cs typeface="+mn-cs"/>
            </a:endParaRPr>
          </a:p>
        </p:txBody>
      </p:sp>
      <p:sp>
        <p:nvSpPr>
          <p:cNvPr id="75" name="TextBox 74">
            <a:hlinkClick r:id="rId28" action="ppaction://hlinksldjump"/>
          </p:cNvPr>
          <p:cNvSpPr txBox="1"/>
          <p:nvPr/>
        </p:nvSpPr>
        <p:spPr>
          <a:xfrm>
            <a:off x="8316913" y="3990975"/>
            <a:ext cx="1930400" cy="230188"/>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Горький А. М.</a:t>
            </a:r>
            <a:endParaRPr lang="ru-RU" sz="900" dirty="0">
              <a:latin typeface="Monotype Corsiva" pitchFamily="66" charset="0"/>
              <a:cs typeface="+mn-cs"/>
            </a:endParaRPr>
          </a:p>
        </p:txBody>
      </p:sp>
      <p:sp>
        <p:nvSpPr>
          <p:cNvPr id="77" name="Овал 76"/>
          <p:cNvSpPr/>
          <p:nvPr/>
        </p:nvSpPr>
        <p:spPr>
          <a:xfrm>
            <a:off x="7516813" y="2095500"/>
            <a:ext cx="144462" cy="144463"/>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8" name="Овал 77"/>
          <p:cNvSpPr/>
          <p:nvPr/>
        </p:nvSpPr>
        <p:spPr>
          <a:xfrm>
            <a:off x="7681913" y="2492375"/>
            <a:ext cx="142875" cy="144463"/>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79" name="Овал 78"/>
          <p:cNvSpPr/>
          <p:nvPr/>
        </p:nvSpPr>
        <p:spPr>
          <a:xfrm>
            <a:off x="6745288" y="1914525"/>
            <a:ext cx="144462" cy="144463"/>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0" name="Овал 79"/>
          <p:cNvSpPr/>
          <p:nvPr/>
        </p:nvSpPr>
        <p:spPr>
          <a:xfrm>
            <a:off x="6408738" y="2044700"/>
            <a:ext cx="142875"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1" name="Овал 80"/>
          <p:cNvSpPr/>
          <p:nvPr/>
        </p:nvSpPr>
        <p:spPr>
          <a:xfrm>
            <a:off x="6605588" y="2420938"/>
            <a:ext cx="142875"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5" name="Овал 84"/>
          <p:cNvSpPr/>
          <p:nvPr/>
        </p:nvSpPr>
        <p:spPr>
          <a:xfrm>
            <a:off x="6134100" y="1212850"/>
            <a:ext cx="144463" cy="144463"/>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6" name="Овал 85"/>
          <p:cNvSpPr/>
          <p:nvPr/>
        </p:nvSpPr>
        <p:spPr>
          <a:xfrm>
            <a:off x="5940425" y="1365250"/>
            <a:ext cx="144463" cy="144463"/>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7" name="Овал 86"/>
          <p:cNvSpPr/>
          <p:nvPr/>
        </p:nvSpPr>
        <p:spPr>
          <a:xfrm>
            <a:off x="6003925" y="1593850"/>
            <a:ext cx="144463" cy="144463"/>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89" name="Овал 88"/>
          <p:cNvSpPr/>
          <p:nvPr/>
        </p:nvSpPr>
        <p:spPr>
          <a:xfrm>
            <a:off x="7178675" y="1506538"/>
            <a:ext cx="142875" cy="144462"/>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90" name="Овал 89"/>
          <p:cNvSpPr/>
          <p:nvPr/>
        </p:nvSpPr>
        <p:spPr>
          <a:xfrm>
            <a:off x="7783513" y="1430338"/>
            <a:ext cx="144462" cy="142875"/>
          </a:xfrm>
          <a:prstGeom prst="ellipse">
            <a:avLst/>
          </a:prstGeom>
          <a:solidFill>
            <a:srgbClr val="FF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grpSp>
        <p:nvGrpSpPr>
          <p:cNvPr id="2114" name="Группа 14"/>
          <p:cNvGrpSpPr>
            <a:grpSpLocks/>
          </p:cNvGrpSpPr>
          <p:nvPr/>
        </p:nvGrpSpPr>
        <p:grpSpPr bwMode="auto">
          <a:xfrm>
            <a:off x="6786563" y="4394200"/>
            <a:ext cx="1849437" cy="2379663"/>
            <a:chOff x="6786770" y="4393703"/>
            <a:chExt cx="1849481" cy="2380755"/>
          </a:xfrm>
        </p:grpSpPr>
        <p:pic>
          <p:nvPicPr>
            <p:cNvPr id="2126" name="Picture 14" descr="http://1.bp.blogspot.com/-vVJiUp6jDnw/UtfVylU9gtI/AAAAAAAAA7c/vAEVa-JtWqc/s1600/free-vector-european-classical-pattern-vector_023196_Calligraphic%2BDesign%2BElements%2Bf1.jpg"/>
            <p:cNvPicPr>
              <a:picLocks noChangeAspect="1" noChangeArrowheads="1"/>
            </p:cNvPicPr>
            <p:nvPr/>
          </p:nvPicPr>
          <p:blipFill>
            <a:blip r:embed="rId29"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27" name="Picture 16" descr="http://1.bp.blogspot.com/-vVJiUp6jDnw/UtfVylU9gtI/AAAAAAAAA7c/vAEVa-JtWqc/s1600/free-vector-european-classical-pattern-vector_023196_Calligraphic%2BDesign%2BElements%2Bf1.jpg"/>
            <p:cNvPicPr>
              <a:picLocks noChangeAspect="1" noChangeArrowheads="1"/>
            </p:cNvPicPr>
            <p:nvPr/>
          </p:nvPicPr>
          <p:blipFill>
            <a:blip r:embed="rId30"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28" name="Picture 18" descr="http://1.bp.blogspot.com/-vVJiUp6jDnw/UtfVylU9gtI/AAAAAAAAA7c/vAEVa-JtWqc/s1600/free-vector-european-classical-pattern-vector_023196_Calligraphic%2BDesign%2BElements%2Bf1.jpg"/>
            <p:cNvPicPr>
              <a:picLocks noChangeAspect="1" noChangeArrowheads="1"/>
            </p:cNvPicPr>
            <p:nvPr/>
          </p:nvPicPr>
          <p:blipFill>
            <a:blip r:embed="rId31"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115" name="Picture 22" descr="http://www.vokrugsveta.ru/img/bx/blog/db8/db8e164a004faa2c5fbf6b05b2d1977c.jpg"/>
          <p:cNvPicPr>
            <a:picLocks noChangeAspect="1" noChangeArrowheads="1"/>
          </p:cNvPicPr>
          <p:nvPr/>
        </p:nvPicPr>
        <p:blipFill>
          <a:blip r:embed="rId32" cstate="email">
            <a:extLst>
              <a:ext uri="{28A0092B-C50C-407E-A947-70E740481C1C}">
                <a14:useLocalDpi xmlns="" xmlns:a14="http://schemas.microsoft.com/office/drawing/2010/main" val="0"/>
              </a:ext>
            </a:extLst>
          </a:blip>
          <a:srcRect/>
          <a:stretch>
            <a:fillRect/>
          </a:stretch>
        </p:blipFill>
        <p:spPr bwMode="auto">
          <a:xfrm rot="-631771">
            <a:off x="1049338" y="1155700"/>
            <a:ext cx="2520950" cy="405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0" name="TextBox 99">
            <a:hlinkClick r:id="rId33" action="ppaction://hlinksldjump"/>
          </p:cNvPr>
          <p:cNvSpPr txBox="1"/>
          <p:nvPr/>
        </p:nvSpPr>
        <p:spPr>
          <a:xfrm>
            <a:off x="6329363" y="1773238"/>
            <a:ext cx="1930400" cy="230187"/>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Боборыкин П. Д.</a:t>
            </a:r>
            <a:endParaRPr lang="ru-RU" sz="900" dirty="0">
              <a:latin typeface="Monotype Corsiva" pitchFamily="66" charset="0"/>
              <a:cs typeface="+mn-cs"/>
            </a:endParaRPr>
          </a:p>
        </p:txBody>
      </p:sp>
      <p:sp>
        <p:nvSpPr>
          <p:cNvPr id="101" name="TextBox 100">
            <a:hlinkClick r:id="rId34" action="ppaction://hlinksldjump"/>
          </p:cNvPr>
          <p:cNvSpPr txBox="1"/>
          <p:nvPr/>
        </p:nvSpPr>
        <p:spPr>
          <a:xfrm>
            <a:off x="6372225" y="1973263"/>
            <a:ext cx="1930400"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Тургенев И. С.</a:t>
            </a:r>
            <a:endParaRPr lang="ru-RU" sz="900" dirty="0">
              <a:latin typeface="Monotype Corsiva" pitchFamily="66" charset="0"/>
              <a:cs typeface="+mn-cs"/>
            </a:endParaRPr>
          </a:p>
        </p:txBody>
      </p:sp>
      <p:sp>
        <p:nvSpPr>
          <p:cNvPr id="102" name="TextBox 101">
            <a:hlinkClick r:id="rId35" action="ppaction://hlinksldjump"/>
          </p:cNvPr>
          <p:cNvSpPr txBox="1"/>
          <p:nvPr/>
        </p:nvSpPr>
        <p:spPr>
          <a:xfrm>
            <a:off x="6524625" y="2333625"/>
            <a:ext cx="1930400"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Замятин Е. И.</a:t>
            </a:r>
            <a:endParaRPr lang="ru-RU" sz="900" dirty="0">
              <a:latin typeface="Monotype Corsiva" pitchFamily="66" charset="0"/>
              <a:cs typeface="+mn-cs"/>
            </a:endParaRPr>
          </a:p>
        </p:txBody>
      </p:sp>
      <p:sp>
        <p:nvSpPr>
          <p:cNvPr id="103" name="TextBox 102">
            <a:hlinkClick r:id="rId36" action="ppaction://hlinksldjump"/>
          </p:cNvPr>
          <p:cNvSpPr txBox="1"/>
          <p:nvPr/>
        </p:nvSpPr>
        <p:spPr>
          <a:xfrm>
            <a:off x="7351713" y="1989138"/>
            <a:ext cx="1930400"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Титов В. А.</a:t>
            </a:r>
            <a:endParaRPr lang="ru-RU" sz="900" dirty="0">
              <a:latin typeface="Monotype Corsiva" pitchFamily="66" charset="0"/>
              <a:cs typeface="+mn-cs"/>
            </a:endParaRPr>
          </a:p>
        </p:txBody>
      </p:sp>
      <p:sp>
        <p:nvSpPr>
          <p:cNvPr id="104" name="TextBox 103">
            <a:hlinkClick r:id="rId37" action="ppaction://hlinksldjump"/>
          </p:cNvPr>
          <p:cNvSpPr txBox="1"/>
          <p:nvPr/>
        </p:nvSpPr>
        <p:spPr>
          <a:xfrm>
            <a:off x="7537450" y="2333625"/>
            <a:ext cx="1930400"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Левитов А. И.</a:t>
            </a:r>
            <a:endParaRPr lang="ru-RU" sz="900" dirty="0">
              <a:latin typeface="Monotype Corsiva" pitchFamily="66" charset="0"/>
              <a:cs typeface="+mn-cs"/>
            </a:endParaRPr>
          </a:p>
        </p:txBody>
      </p:sp>
      <p:sp>
        <p:nvSpPr>
          <p:cNvPr id="106" name="TextBox 105">
            <a:hlinkClick r:id="rId38" action="ppaction://hlinksldjump"/>
          </p:cNvPr>
          <p:cNvSpPr txBox="1"/>
          <p:nvPr/>
        </p:nvSpPr>
        <p:spPr>
          <a:xfrm>
            <a:off x="5508625" y="1109663"/>
            <a:ext cx="1930400" cy="231775"/>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Лебедев И. И.</a:t>
            </a:r>
            <a:endParaRPr lang="ru-RU" sz="900" dirty="0">
              <a:latin typeface="Monotype Corsiva" pitchFamily="66" charset="0"/>
              <a:cs typeface="+mn-cs"/>
            </a:endParaRPr>
          </a:p>
        </p:txBody>
      </p:sp>
      <p:sp>
        <p:nvSpPr>
          <p:cNvPr id="107" name="TextBox 106">
            <a:hlinkClick r:id="rId39" action="ppaction://hlinksldjump"/>
          </p:cNvPr>
          <p:cNvSpPr txBox="1"/>
          <p:nvPr/>
        </p:nvSpPr>
        <p:spPr>
          <a:xfrm>
            <a:off x="5162550" y="1311275"/>
            <a:ext cx="1930400" cy="230188"/>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Кудашев В. М.</a:t>
            </a:r>
            <a:endParaRPr lang="ru-RU" sz="900" dirty="0">
              <a:latin typeface="Monotype Corsiva" pitchFamily="66" charset="0"/>
              <a:cs typeface="+mn-cs"/>
            </a:endParaRPr>
          </a:p>
        </p:txBody>
      </p:sp>
      <p:sp>
        <p:nvSpPr>
          <p:cNvPr id="108" name="TextBox 107">
            <a:hlinkClick r:id="rId40" action="ppaction://hlinksldjump"/>
          </p:cNvPr>
          <p:cNvSpPr txBox="1"/>
          <p:nvPr/>
        </p:nvSpPr>
        <p:spPr>
          <a:xfrm>
            <a:off x="5219700" y="1541463"/>
            <a:ext cx="1930400" cy="231775"/>
          </a:xfrm>
          <a:prstGeom prst="rect">
            <a:avLst/>
          </a:prstGeom>
          <a:noFill/>
        </p:spPr>
        <p:txBody>
          <a:bodyPr>
            <a:spAutoFit/>
          </a:bodyPr>
          <a:lstStyle/>
          <a:p>
            <a:pPr algn="just" fontAlgn="auto">
              <a:spcBef>
                <a:spcPts val="0"/>
              </a:spcBef>
              <a:spcAft>
                <a:spcPts val="0"/>
              </a:spcAft>
              <a:defRPr/>
            </a:pPr>
            <a:r>
              <a:rPr lang="ru-RU" sz="900" dirty="0" err="1">
                <a:solidFill>
                  <a:schemeClr val="accent2">
                    <a:lumMod val="50000"/>
                  </a:schemeClr>
                </a:solidFill>
                <a:latin typeface="Monotype Corsiva" pitchFamily="66" charset="0"/>
                <a:cs typeface="+mn-cs"/>
              </a:rPr>
              <a:t>Ряховский</a:t>
            </a:r>
            <a:r>
              <a:rPr lang="ru-RU" sz="900" dirty="0">
                <a:solidFill>
                  <a:schemeClr val="accent2">
                    <a:lumMod val="50000"/>
                  </a:schemeClr>
                </a:solidFill>
                <a:latin typeface="Monotype Corsiva" pitchFamily="66" charset="0"/>
                <a:cs typeface="+mn-cs"/>
              </a:rPr>
              <a:t> В. Д.</a:t>
            </a:r>
          </a:p>
        </p:txBody>
      </p:sp>
      <p:sp>
        <p:nvSpPr>
          <p:cNvPr id="111" name="TextBox 110">
            <a:hlinkClick r:id="rId41" action="ppaction://hlinksldjump"/>
          </p:cNvPr>
          <p:cNvSpPr txBox="1"/>
          <p:nvPr/>
        </p:nvSpPr>
        <p:spPr>
          <a:xfrm>
            <a:off x="7092950" y="1341438"/>
            <a:ext cx="1930400" cy="230187"/>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Толстой Л. Н. </a:t>
            </a:r>
            <a:endParaRPr lang="ru-RU" sz="900" dirty="0">
              <a:latin typeface="Monotype Corsiva" pitchFamily="66" charset="0"/>
              <a:cs typeface="+mn-cs"/>
            </a:endParaRPr>
          </a:p>
        </p:txBody>
      </p:sp>
      <p:sp>
        <p:nvSpPr>
          <p:cNvPr id="112" name="TextBox 111">
            <a:hlinkClick r:id="rId42" action="ppaction://hlinksldjump"/>
          </p:cNvPr>
          <p:cNvSpPr txBox="1"/>
          <p:nvPr/>
        </p:nvSpPr>
        <p:spPr>
          <a:xfrm>
            <a:off x="7681913" y="1493838"/>
            <a:ext cx="1930400" cy="230187"/>
          </a:xfrm>
          <a:prstGeom prst="rect">
            <a:avLst/>
          </a:prstGeom>
          <a:noFill/>
        </p:spPr>
        <p:txBody>
          <a:bodyPr>
            <a:spAutoFit/>
          </a:bodyPr>
          <a:lstStyle/>
          <a:p>
            <a:pPr algn="just" fontAlgn="auto">
              <a:spcBef>
                <a:spcPts val="0"/>
              </a:spcBef>
              <a:spcAft>
                <a:spcPts val="0"/>
              </a:spcAft>
              <a:defRPr/>
            </a:pPr>
            <a:r>
              <a:rPr lang="ru-RU" sz="900" dirty="0">
                <a:solidFill>
                  <a:schemeClr val="accent2">
                    <a:lumMod val="50000"/>
                  </a:schemeClr>
                </a:solidFill>
                <a:latin typeface="Monotype Corsiva" pitchFamily="66" charset="0"/>
                <a:cs typeface="+mn-cs"/>
              </a:rPr>
              <a:t>Бунина А. П.</a:t>
            </a:r>
            <a:endParaRPr lang="ru-RU" sz="900" dirty="0">
              <a:latin typeface="Monotype Corsiva" pitchFamily="66" charset="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293688"/>
            <a:ext cx="4972050" cy="4770437"/>
          </a:xfrm>
          <a:prstGeom prst="rect">
            <a:avLst/>
          </a:prstGeom>
          <a:noFill/>
        </p:spPr>
        <p:txBody>
          <a:bodyPr>
            <a:spAutoFit/>
          </a:bodyPr>
          <a:lstStyle/>
          <a:p>
            <a:pPr indent="360363"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Милонов Михаил Васильевич </a:t>
            </a:r>
            <a:r>
              <a:rPr lang="ru-RU" dirty="0">
                <a:solidFill>
                  <a:schemeClr val="accent2">
                    <a:lumMod val="50000"/>
                  </a:schemeClr>
                </a:solidFill>
                <a:latin typeface="Monotype Corsiva" pitchFamily="66" charset="0"/>
                <a:cs typeface="+mn-cs"/>
              </a:rPr>
              <a:t>/1792 – 1821 / - русский поэт, сатирик, представитель </a:t>
            </a:r>
            <a:r>
              <a:rPr lang="ru-RU" dirty="0" err="1">
                <a:solidFill>
                  <a:schemeClr val="accent2">
                    <a:lumMod val="50000"/>
                  </a:schemeClr>
                </a:solidFill>
                <a:latin typeface="Monotype Corsiva" pitchFamily="66" charset="0"/>
                <a:cs typeface="+mn-cs"/>
              </a:rPr>
              <a:t>преддекабрьской</a:t>
            </a:r>
            <a:r>
              <a:rPr lang="ru-RU" dirty="0">
                <a:solidFill>
                  <a:schemeClr val="accent2">
                    <a:lumMod val="50000"/>
                  </a:schemeClr>
                </a:solidFill>
                <a:latin typeface="Monotype Corsiva" pitchFamily="66" charset="0"/>
                <a:cs typeface="+mn-cs"/>
              </a:rPr>
              <a:t> поэзии. Родился в имении Придонской Ключ, под Задонском, в семье небогатого, но хорошо образованного помещика, масона.</a:t>
            </a:r>
          </a:p>
          <a:p>
            <a:pPr indent="360363" algn="just" fontAlgn="auto">
              <a:spcBef>
                <a:spcPts val="0"/>
              </a:spcBef>
              <a:spcAft>
                <a:spcPts val="0"/>
              </a:spcAft>
              <a:defRPr/>
            </a:pPr>
            <a:r>
              <a:rPr lang="ru-RU" dirty="0">
                <a:solidFill>
                  <a:schemeClr val="accent2">
                    <a:lumMod val="50000"/>
                  </a:schemeClr>
                </a:solidFill>
                <a:latin typeface="Monotype Corsiva" pitchFamily="66" charset="0"/>
                <a:cs typeface="+mn-cs"/>
              </a:rPr>
              <a:t>Окончив Московский университет со степенью кандидата словесных наук, переехал в Петербург, служил в министерстве внутренних дел, затем в министерстве юстиции. В печати дебютировал в 1807 в журнале «Утренняя заря». Автор поэтических посланий, элегий, стихотворений гражданственной тематики, сатиры. Особенную известность приобрёл сатирой «К </a:t>
            </a:r>
            <a:r>
              <a:rPr lang="ru-RU" dirty="0" err="1">
                <a:solidFill>
                  <a:schemeClr val="accent2">
                    <a:lumMod val="50000"/>
                  </a:schemeClr>
                </a:solidFill>
                <a:latin typeface="Monotype Corsiva" pitchFamily="66" charset="0"/>
                <a:cs typeface="+mn-cs"/>
              </a:rPr>
              <a:t>Рубеллию</a:t>
            </a:r>
            <a:r>
              <a:rPr lang="ru-RU" dirty="0">
                <a:solidFill>
                  <a:schemeClr val="accent2">
                    <a:lumMod val="50000"/>
                  </a:schemeClr>
                </a:solidFill>
                <a:latin typeface="Monotype Corsiva" pitchFamily="66" charset="0"/>
                <a:cs typeface="+mn-cs"/>
              </a:rPr>
              <a:t>» (1810), воспринятого современниками как выпад против графа А. А. Аракчеева. Считается предшественником гражданской поэзии декабристов.</a:t>
            </a:r>
          </a:p>
          <a:p>
            <a:pPr indent="361950" algn="just" fontAlgn="auto">
              <a:spcBef>
                <a:spcPts val="0"/>
              </a:spcBef>
              <a:spcAft>
                <a:spcPts val="0"/>
              </a:spcAft>
              <a:defRPr/>
            </a:pPr>
            <a:endParaRPr lang="ru-RU" sz="1600" dirty="0">
              <a:solidFill>
                <a:schemeClr val="accent2">
                  <a:lumMod val="50000"/>
                </a:schemeClr>
              </a:solidFill>
              <a:latin typeface="Monotype Corsiva" pitchFamily="66" charset="0"/>
              <a:cs typeface="+mn-cs"/>
            </a:endParaRPr>
          </a:p>
        </p:txBody>
      </p:sp>
      <p:sp>
        <p:nvSpPr>
          <p:cNvPr id="11268" name="Прямоугольник 6"/>
          <p:cNvSpPr>
            <a:spLocks noChangeArrowheads="1"/>
          </p:cNvSpPr>
          <p:nvPr/>
        </p:nvSpPr>
        <p:spPr bwMode="auto">
          <a:xfrm rot="-492884">
            <a:off x="4241800" y="4602163"/>
            <a:ext cx="6180138"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В тени дубравы ток виющий,   </a:t>
            </a:r>
          </a:p>
          <a:p>
            <a:pPr eaLnBrk="1" hangingPunct="1"/>
            <a:r>
              <a:rPr lang="ru-RU" altLang="ru-RU">
                <a:latin typeface="Segoe Script" pitchFamily="34" charset="0"/>
              </a:rPr>
              <a:t>О сын венчанных мохом скал,  </a:t>
            </a:r>
          </a:p>
          <a:p>
            <a:pPr eaLnBrk="1" hangingPunct="1"/>
            <a:r>
              <a:rPr lang="ru-RU" altLang="ru-RU">
                <a:latin typeface="Segoe Script" pitchFamily="34" charset="0"/>
              </a:rPr>
              <a:t> Со ребр их в Дон лиющий  </a:t>
            </a:r>
          </a:p>
          <a:p>
            <a:pPr eaLnBrk="1" hangingPunct="1"/>
            <a:r>
              <a:rPr lang="ru-RU" altLang="ru-RU">
                <a:latin typeface="Segoe Script" pitchFamily="34" charset="0"/>
              </a:rPr>
              <a:t> Свой пенистый кристалл!</a:t>
            </a:r>
          </a:p>
        </p:txBody>
      </p:sp>
      <p:grpSp>
        <p:nvGrpSpPr>
          <p:cNvPr id="11269" name="Группа 7"/>
          <p:cNvGrpSpPr>
            <a:grpSpLocks/>
          </p:cNvGrpSpPr>
          <p:nvPr/>
        </p:nvGrpSpPr>
        <p:grpSpPr bwMode="auto">
          <a:xfrm>
            <a:off x="8086725" y="5130800"/>
            <a:ext cx="736600" cy="863600"/>
            <a:chOff x="6786770" y="4393703"/>
            <a:chExt cx="1849481" cy="2380755"/>
          </a:xfrm>
        </p:grpSpPr>
        <p:pic>
          <p:nvPicPr>
            <p:cNvPr id="11273"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4"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5"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0242" name="Picture 2" descr="http://i.ytimg.com/vi/ILIQtrtn4Fs/hqdefault.jpg"/>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a:stretch/>
        </p:blipFill>
        <p:spPr bwMode="auto">
          <a:xfrm>
            <a:off x="5829412" y="548680"/>
            <a:ext cx="2552701" cy="34290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11272"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19075" y="-18272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293688"/>
            <a:ext cx="5403850" cy="5108575"/>
          </a:xfrm>
          <a:prstGeom prst="rect">
            <a:avLst/>
          </a:prstGeom>
          <a:noFill/>
        </p:spPr>
        <p:txBody>
          <a:bodyPr>
            <a:spAutoFit/>
          </a:bodyPr>
          <a:lstStyle/>
          <a:p>
            <a:pPr indent="360363" algn="just" fontAlgn="auto">
              <a:spcBef>
                <a:spcPts val="0"/>
              </a:spcBef>
              <a:spcAft>
                <a:spcPts val="0"/>
              </a:spcAft>
              <a:defRPr/>
            </a:pPr>
            <a:r>
              <a:rPr lang="ru-RU" sz="2000" u="sng" dirty="0" err="1">
                <a:solidFill>
                  <a:schemeClr val="accent2">
                    <a:lumMod val="50000"/>
                  </a:schemeClr>
                </a:solidFill>
                <a:latin typeface="Monotype Corsiva" pitchFamily="66" charset="0"/>
                <a:cs typeface="+mn-cs"/>
              </a:rPr>
              <a:t>Эртель</a:t>
            </a:r>
            <a:r>
              <a:rPr lang="ru-RU" sz="2000" u="sng" dirty="0">
                <a:solidFill>
                  <a:schemeClr val="accent2">
                    <a:lumMod val="50000"/>
                  </a:schemeClr>
                </a:solidFill>
                <a:latin typeface="Monotype Corsiva" pitchFamily="66" charset="0"/>
                <a:cs typeface="+mn-cs"/>
              </a:rPr>
              <a:t> Александр Иванович </a:t>
            </a:r>
            <a:r>
              <a:rPr lang="ru-RU" dirty="0">
                <a:solidFill>
                  <a:schemeClr val="accent2">
                    <a:lumMod val="50000"/>
                  </a:schemeClr>
                </a:solidFill>
                <a:latin typeface="Monotype Corsiva" pitchFamily="66" charset="0"/>
                <a:cs typeface="+mn-cs"/>
              </a:rPr>
              <a:t>/1855 – 1908/ - известный русский писатель . Родился в селе </a:t>
            </a:r>
            <a:r>
              <a:rPr lang="ru-RU" dirty="0" err="1">
                <a:solidFill>
                  <a:schemeClr val="accent2">
                    <a:lumMod val="50000"/>
                  </a:schemeClr>
                </a:solidFill>
                <a:latin typeface="Monotype Corsiva" pitchFamily="66" charset="0"/>
                <a:cs typeface="+mn-cs"/>
              </a:rPr>
              <a:t>Ксизово</a:t>
            </a:r>
            <a:r>
              <a:rPr lang="ru-RU" dirty="0">
                <a:solidFill>
                  <a:schemeClr val="accent2">
                    <a:lumMod val="50000"/>
                  </a:schemeClr>
                </a:solidFill>
                <a:latin typeface="Monotype Corsiva" pitchFamily="66" charset="0"/>
                <a:cs typeface="+mn-cs"/>
              </a:rPr>
              <a:t>. Ныне Задонский район, жил в Усмани, Ново – Черкутино, Алексеевке, Александровке и других селах </a:t>
            </a:r>
            <a:r>
              <a:rPr lang="ru-RU" dirty="0" err="1">
                <a:solidFill>
                  <a:schemeClr val="accent2">
                    <a:lumMod val="50000"/>
                  </a:schemeClr>
                </a:solidFill>
                <a:latin typeface="Monotype Corsiva" pitchFamily="66" charset="0"/>
                <a:cs typeface="+mn-cs"/>
              </a:rPr>
              <a:t>Добринского</a:t>
            </a:r>
            <a:r>
              <a:rPr lang="ru-RU" dirty="0">
                <a:solidFill>
                  <a:schemeClr val="accent2">
                    <a:lumMod val="50000"/>
                  </a:schemeClr>
                </a:solidFill>
                <a:latin typeface="Monotype Corsiva" pitchFamily="66" charset="0"/>
                <a:cs typeface="+mn-cs"/>
              </a:rPr>
              <a:t> района.</a:t>
            </a:r>
          </a:p>
          <a:p>
            <a:pPr indent="360363" algn="just" fontAlgn="auto">
              <a:spcBef>
                <a:spcPts val="0"/>
              </a:spcBef>
              <a:spcAft>
                <a:spcPts val="0"/>
              </a:spcAft>
              <a:defRPr/>
            </a:pPr>
            <a:r>
              <a:rPr lang="ru-RU" dirty="0">
                <a:solidFill>
                  <a:schemeClr val="accent2">
                    <a:lumMod val="50000"/>
                  </a:schemeClr>
                </a:solidFill>
                <a:latin typeface="Monotype Corsiva" pitchFamily="66" charset="0"/>
                <a:cs typeface="+mn-cs"/>
              </a:rPr>
              <a:t>Благодаря знакомству с писателем П. В. </a:t>
            </a:r>
            <a:r>
              <a:rPr lang="ru-RU" dirty="0" err="1">
                <a:solidFill>
                  <a:schemeClr val="accent2">
                    <a:lumMod val="50000"/>
                  </a:schemeClr>
                </a:solidFill>
                <a:latin typeface="Monotype Corsiva" pitchFamily="66" charset="0"/>
                <a:cs typeface="+mn-cs"/>
              </a:rPr>
              <a:t>Засодимским</a:t>
            </a:r>
            <a:r>
              <a:rPr lang="ru-RU" dirty="0">
                <a:solidFill>
                  <a:schemeClr val="accent2">
                    <a:lumMod val="50000"/>
                  </a:schemeClr>
                </a:solidFill>
                <a:latin typeface="Monotype Corsiva" pitchFamily="66" charset="0"/>
                <a:cs typeface="+mn-cs"/>
              </a:rPr>
              <a:t>, как-то заехавшим в Усмань, началась его писательская жизнь в среде наиболее «передовых» представителей тогдашней литературы, с таким увлечением «передовыми» идеями, что пришлось даже посидеть в Петропавловской крепости (1884), а потом пожить в ссылке в Твери (</a:t>
            </a:r>
            <a:r>
              <a:rPr lang="ru-RU" dirty="0" err="1">
                <a:solidFill>
                  <a:schemeClr val="accent2">
                    <a:lumMod val="50000"/>
                  </a:schemeClr>
                </a:solidFill>
                <a:latin typeface="Monotype Corsiva" pitchFamily="66" charset="0"/>
                <a:cs typeface="+mn-cs"/>
              </a:rPr>
              <a:t>аpестован</a:t>
            </a:r>
            <a:r>
              <a:rPr lang="ru-RU" dirty="0">
                <a:solidFill>
                  <a:schemeClr val="accent2">
                    <a:lumMod val="50000"/>
                  </a:schemeClr>
                </a:solidFill>
                <a:latin typeface="Monotype Corsiva" pitchFamily="66" charset="0"/>
                <a:cs typeface="+mn-cs"/>
              </a:rPr>
              <a:t> за принадлежность к политическим кружкам).</a:t>
            </a:r>
          </a:p>
          <a:p>
            <a:pPr indent="360363" algn="just" fontAlgn="auto">
              <a:spcBef>
                <a:spcPts val="0"/>
              </a:spcBef>
              <a:spcAft>
                <a:spcPts val="0"/>
              </a:spcAft>
              <a:defRPr/>
            </a:pPr>
            <a:r>
              <a:rPr lang="ru-RU" dirty="0">
                <a:solidFill>
                  <a:schemeClr val="accent2">
                    <a:lumMod val="50000"/>
                  </a:schemeClr>
                </a:solidFill>
                <a:latin typeface="Monotype Corsiva" pitchFamily="66" charset="0"/>
                <a:cs typeface="+mn-cs"/>
              </a:rPr>
              <a:t>На литературное поприще </a:t>
            </a:r>
            <a:r>
              <a:rPr lang="ru-RU" dirty="0" err="1">
                <a:solidFill>
                  <a:schemeClr val="accent2">
                    <a:lumMod val="50000"/>
                  </a:schemeClr>
                </a:solidFill>
                <a:latin typeface="Monotype Corsiva" pitchFamily="66" charset="0"/>
                <a:cs typeface="+mn-cs"/>
              </a:rPr>
              <a:t>Эртель</a:t>
            </a:r>
            <a:r>
              <a:rPr lang="ru-RU" dirty="0">
                <a:solidFill>
                  <a:schemeClr val="accent2">
                    <a:lumMod val="50000"/>
                  </a:schemeClr>
                </a:solidFill>
                <a:latin typeface="Monotype Corsiva" pitchFamily="66" charset="0"/>
                <a:cs typeface="+mn-cs"/>
              </a:rPr>
              <a:t> выступил в 1878 году, обратив на себя внимание критики и публики очерком «Два помещика». В петербургской газете «Русское обозрение» (1878, № 3-4) был напечатан первый рассказ </a:t>
            </a:r>
            <a:r>
              <a:rPr lang="ru-RU" dirty="0" err="1">
                <a:solidFill>
                  <a:schemeClr val="accent2">
                    <a:lumMod val="50000"/>
                  </a:schemeClr>
                </a:solidFill>
                <a:latin typeface="Monotype Corsiva" pitchFamily="66" charset="0"/>
                <a:cs typeface="+mn-cs"/>
              </a:rPr>
              <a:t>Эртеля</a:t>
            </a:r>
            <a:r>
              <a:rPr lang="ru-RU" dirty="0">
                <a:solidFill>
                  <a:schemeClr val="accent2">
                    <a:lumMod val="50000"/>
                  </a:schemeClr>
                </a:solidFill>
                <a:latin typeface="Monotype Corsiva" pitchFamily="66" charset="0"/>
                <a:cs typeface="+mn-cs"/>
              </a:rPr>
              <a:t> «Переселенцы», и вслед за ним — очерк «Письма из </a:t>
            </a:r>
            <a:r>
              <a:rPr lang="ru-RU" dirty="0" err="1">
                <a:solidFill>
                  <a:schemeClr val="accent2">
                    <a:lumMod val="50000"/>
                  </a:schemeClr>
                </a:solidFill>
                <a:latin typeface="Monotype Corsiva" pitchFamily="66" charset="0"/>
                <a:cs typeface="+mn-cs"/>
              </a:rPr>
              <a:t>Усманского</a:t>
            </a:r>
            <a:r>
              <a:rPr lang="ru-RU" dirty="0">
                <a:solidFill>
                  <a:schemeClr val="accent2">
                    <a:lumMod val="50000"/>
                  </a:schemeClr>
                </a:solidFill>
                <a:latin typeface="Monotype Corsiva" pitchFamily="66" charset="0"/>
                <a:cs typeface="+mn-cs"/>
              </a:rPr>
              <a:t> уезда» (Слово, 1879, № 2).</a:t>
            </a:r>
          </a:p>
        </p:txBody>
      </p:sp>
      <p:sp>
        <p:nvSpPr>
          <p:cNvPr id="12292" name="Прямоугольник 6"/>
          <p:cNvSpPr>
            <a:spLocks noChangeArrowheads="1"/>
          </p:cNvSpPr>
          <p:nvPr/>
        </p:nvSpPr>
        <p:spPr bwMode="auto">
          <a:xfrm rot="-492884">
            <a:off x="2320925" y="5359400"/>
            <a:ext cx="61817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2400">
                <a:latin typeface="Segoe Script" pitchFamily="34" charset="0"/>
              </a:rPr>
              <a:t>- Снежит, Григорий Евлампыч…</a:t>
            </a:r>
          </a:p>
        </p:txBody>
      </p:sp>
      <p:grpSp>
        <p:nvGrpSpPr>
          <p:cNvPr id="12293" name="Группа 7"/>
          <p:cNvGrpSpPr>
            <a:grpSpLocks/>
          </p:cNvGrpSpPr>
          <p:nvPr/>
        </p:nvGrpSpPr>
        <p:grpSpPr bwMode="auto">
          <a:xfrm>
            <a:off x="8255000" y="4814888"/>
            <a:ext cx="736600" cy="862012"/>
            <a:chOff x="6786770" y="4393703"/>
            <a:chExt cx="1849481" cy="2380755"/>
          </a:xfrm>
        </p:grpSpPr>
        <p:pic>
          <p:nvPicPr>
            <p:cNvPr id="12297"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8"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9"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1266" name="Picture 2" descr="http://www.infovoronezh.ru/images/News/1373980679_full.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5965662" y="467661"/>
            <a:ext cx="2732560" cy="38164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9" name="TextBox 18"/>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12296"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19075" y="-18272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25413" y="260350"/>
            <a:ext cx="5403850" cy="2894013"/>
          </a:xfrm>
          <a:prstGeom prst="rect">
            <a:avLst/>
          </a:prstGeom>
          <a:noFill/>
        </p:spPr>
        <p:txBody>
          <a:bodyPr>
            <a:spAutoFit/>
          </a:bodyPr>
          <a:lstStyle/>
          <a:p>
            <a:pPr indent="360363"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Успенский Глеб Иванович </a:t>
            </a:r>
            <a:r>
              <a:rPr lang="ru-RU" dirty="0">
                <a:solidFill>
                  <a:schemeClr val="accent2">
                    <a:lumMod val="50000"/>
                  </a:schemeClr>
                </a:solidFill>
                <a:latin typeface="Monotype Corsiva" pitchFamily="66" charset="0"/>
                <a:cs typeface="+mn-cs"/>
              </a:rPr>
              <a:t>/1843 – 1902/ - известный русский писатель. Не раз бывал в Липецке, поправляя здоровье на курорте «Липецкие минеральные воды».  В своих письмах Г. И. Успенский описывает Липецк второй половины XIX века. В письме к невесте А. В. Бараевой от 1 июня 1869 года он писал: «Липецк мне нравится... заметен некоторый порядок, чистота, а главное широта. Нету той каменной тесноты, как в Ельце, которая давит с боков и мучает рубцами камней ноги». Именно в Липецке о написал трилогию «Разорение», повесть «Тише воды, ниже травы».</a:t>
            </a:r>
          </a:p>
        </p:txBody>
      </p:sp>
      <p:sp>
        <p:nvSpPr>
          <p:cNvPr id="13316" name="Прямоугольник 6"/>
          <p:cNvSpPr>
            <a:spLocks noChangeArrowheads="1"/>
          </p:cNvSpPr>
          <p:nvPr/>
        </p:nvSpPr>
        <p:spPr bwMode="auto">
          <a:xfrm>
            <a:off x="-22225" y="4005263"/>
            <a:ext cx="8963025" cy="249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200">
                <a:latin typeface="Segoe Script" pitchFamily="34" charset="0"/>
              </a:rPr>
              <a:t>– Эко мух! – произносит извозчик, сгоняя их с своей физиономии.</a:t>
            </a:r>
          </a:p>
          <a:p>
            <a:pPr eaLnBrk="1" hangingPunct="1"/>
            <a:r>
              <a:rPr lang="ru-RU" altLang="ru-RU" sz="1200">
                <a:latin typeface="Segoe Script" pitchFamily="34" charset="0"/>
              </a:rPr>
              <a:t>– Отчего это, не знаешь ли?</a:t>
            </a:r>
          </a:p>
          <a:p>
            <a:pPr eaLnBrk="1" hangingPunct="1"/>
            <a:r>
              <a:rPr lang="ru-RU" altLang="ru-RU" sz="1200">
                <a:latin typeface="Segoe Script" pitchFamily="34" charset="0"/>
              </a:rPr>
              <a:t>– Отчего мух-то?</a:t>
            </a:r>
          </a:p>
          <a:p>
            <a:pPr eaLnBrk="1" hangingPunct="1"/>
            <a:r>
              <a:rPr lang="ru-RU" altLang="ru-RU" sz="1200">
                <a:latin typeface="Segoe Script" pitchFamily="34" charset="0"/>
              </a:rPr>
              <a:t>– Да.</a:t>
            </a:r>
          </a:p>
          <a:p>
            <a:pPr eaLnBrk="1" hangingPunct="1"/>
            <a:r>
              <a:rPr lang="ru-RU" altLang="ru-RU" sz="1200">
                <a:latin typeface="Segoe Script" pitchFamily="34" charset="0"/>
              </a:rPr>
              <a:t>– Да от лесу, надо быть.</a:t>
            </a:r>
          </a:p>
          <a:p>
            <a:pPr eaLnBrk="1" hangingPunct="1"/>
            <a:r>
              <a:rPr lang="ru-RU" altLang="ru-RU" sz="1200">
                <a:latin typeface="Segoe Script" pitchFamily="34" charset="0"/>
              </a:rPr>
              <a:t>– Как от лесу?</a:t>
            </a:r>
          </a:p>
          <a:p>
            <a:pPr eaLnBrk="1" hangingPunct="1"/>
            <a:r>
              <a:rPr lang="ru-RU" altLang="ru-RU" sz="1200">
                <a:latin typeface="Segoe Script" pitchFamily="34" charset="0"/>
              </a:rPr>
              <a:t>– Знамо от яво. В лесу какой гадины не бывает! Теперича, вишь ты, вот на дубу; дуб то есть…</a:t>
            </a:r>
          </a:p>
          <a:p>
            <a:pPr eaLnBrk="1" hangingPunct="1"/>
            <a:r>
              <a:rPr lang="ru-RU" altLang="ru-RU" sz="1200">
                <a:latin typeface="Segoe Script" pitchFamily="34" charset="0"/>
              </a:rPr>
              <a:t>– Ну?</a:t>
            </a:r>
          </a:p>
          <a:p>
            <a:pPr eaLnBrk="1" hangingPunct="1"/>
            <a:r>
              <a:rPr lang="ru-RU" altLang="ru-RU" sz="1200">
                <a:latin typeface="Segoe Script" pitchFamily="34" charset="0"/>
              </a:rPr>
              <a:t>– Ну, дуб это, осина тоже… сосна… А то орешник, – девки по орехи ходят.</a:t>
            </a:r>
          </a:p>
          <a:p>
            <a:pPr eaLnBrk="1" hangingPunct="1"/>
            <a:r>
              <a:rPr lang="ru-RU" altLang="ru-RU" sz="1200">
                <a:latin typeface="Segoe Script" pitchFamily="34" charset="0"/>
              </a:rPr>
              <a:t>– Ну так что же?</a:t>
            </a:r>
          </a:p>
          <a:p>
            <a:pPr eaLnBrk="1" hangingPunct="1"/>
            <a:r>
              <a:rPr lang="ru-RU" altLang="ru-RU" sz="1200">
                <a:latin typeface="Segoe Script" pitchFamily="34" charset="0"/>
              </a:rPr>
              <a:t>– Стало быть, всякое произволение в ём… в лесу-то</a:t>
            </a:r>
          </a:p>
          <a:p>
            <a:pPr eaLnBrk="1" hangingPunct="1"/>
            <a:r>
              <a:rPr lang="ru-RU" altLang="ru-RU" sz="1200">
                <a:latin typeface="Segoe Script" pitchFamily="34" charset="0"/>
              </a:rPr>
              <a:t>– Так мухи-то отчего же?</a:t>
            </a:r>
          </a:p>
          <a:p>
            <a:pPr eaLnBrk="1" hangingPunct="1"/>
            <a:r>
              <a:rPr lang="ru-RU" altLang="ru-RU" sz="1200">
                <a:latin typeface="Segoe Script" pitchFamily="34" charset="0"/>
              </a:rPr>
              <a:t>– А господь их знает.</a:t>
            </a:r>
          </a:p>
        </p:txBody>
      </p:sp>
      <p:grpSp>
        <p:nvGrpSpPr>
          <p:cNvPr id="13317" name="Группа 7"/>
          <p:cNvGrpSpPr>
            <a:grpSpLocks/>
          </p:cNvGrpSpPr>
          <p:nvPr/>
        </p:nvGrpSpPr>
        <p:grpSpPr bwMode="auto">
          <a:xfrm>
            <a:off x="5160963" y="5892800"/>
            <a:ext cx="736600" cy="863600"/>
            <a:chOff x="6786770" y="4393703"/>
            <a:chExt cx="1849481" cy="2380755"/>
          </a:xfrm>
        </p:grpSpPr>
        <p:pic>
          <p:nvPicPr>
            <p:cNvPr id="13321"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2"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323"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2290" name="Picture 2" descr="1884 Yaroshenko Portrait Schriftsteller G.I. Uspenskoje anagoria.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5898239" y="254174"/>
            <a:ext cx="2644335" cy="360687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6756400" y="6094413"/>
            <a:ext cx="2160588" cy="369887"/>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13320"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6248400" y="5880100"/>
            <a:ext cx="493713" cy="795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19075" y="-18272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293688"/>
            <a:ext cx="5403850" cy="5816600"/>
          </a:xfrm>
          <a:prstGeom prst="rect">
            <a:avLst/>
          </a:prstGeom>
          <a:noFill/>
        </p:spPr>
        <p:txBody>
          <a:bodyPr>
            <a:spAutoFit/>
          </a:bodyPr>
          <a:lstStyle/>
          <a:p>
            <a:pPr indent="360363"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Замятин Евгений Иванович </a:t>
            </a:r>
            <a:r>
              <a:rPr lang="ru-RU" sz="1600" dirty="0">
                <a:solidFill>
                  <a:schemeClr val="accent2">
                    <a:lumMod val="50000"/>
                  </a:schemeClr>
                </a:solidFill>
                <a:latin typeface="Monotype Corsiva" pitchFamily="66" charset="0"/>
                <a:cs typeface="+mn-cs"/>
              </a:rPr>
              <a:t>родился 20 января /1 февраля/ 1884 года в г. Лебедяни Тамбовской губернии /ныне Липецкой области/ в семье священника. </a:t>
            </a:r>
          </a:p>
          <a:p>
            <a:pPr indent="360363" algn="just" fontAlgn="auto">
              <a:spcBef>
                <a:spcPts val="0"/>
              </a:spcBef>
              <a:spcAft>
                <a:spcPts val="0"/>
              </a:spcAft>
              <a:defRPr/>
            </a:pPr>
            <a:r>
              <a:rPr lang="ru-RU" sz="1600" dirty="0">
                <a:solidFill>
                  <a:schemeClr val="accent2">
                    <a:lumMod val="50000"/>
                  </a:schemeClr>
                </a:solidFill>
                <a:latin typeface="Monotype Corsiva" pitchFamily="66" charset="0"/>
                <a:cs typeface="+mn-cs"/>
              </a:rPr>
              <a:t>В 1908 году Е. Замятин окончил Политехнический институт и получил диплом инженера – кораблестроителя, в этом же году был напечатан первый рассказ, затем статьи в технических журналах « Теплоход», «Русское судоходство», «Известия политехнического института». В 1911 году Замятин был выслан из Петербурга в Сестрорецк. А затем и в </a:t>
            </a:r>
            <a:r>
              <a:rPr lang="ru-RU" sz="1600" dirty="0" err="1">
                <a:solidFill>
                  <a:schemeClr val="accent2">
                    <a:lumMod val="50000"/>
                  </a:schemeClr>
                </a:solidFill>
                <a:latin typeface="Monotype Corsiva" pitchFamily="66" charset="0"/>
                <a:cs typeface="+mn-cs"/>
              </a:rPr>
              <a:t>Лахту</a:t>
            </a:r>
            <a:r>
              <a:rPr lang="ru-RU" sz="1600" dirty="0">
                <a:solidFill>
                  <a:schemeClr val="accent2">
                    <a:lumMod val="50000"/>
                  </a:schemeClr>
                </a:solidFill>
                <a:latin typeface="Monotype Corsiva" pitchFamily="66" charset="0"/>
                <a:cs typeface="+mn-cs"/>
              </a:rPr>
              <a:t>. Здесь была написана повесть «Уездное» - одно из лучших произведений Замятина.</a:t>
            </a:r>
          </a:p>
          <a:p>
            <a:pPr indent="360363" algn="just" fontAlgn="auto">
              <a:spcBef>
                <a:spcPts val="0"/>
              </a:spcBef>
              <a:spcAft>
                <a:spcPts val="0"/>
              </a:spcAft>
              <a:defRPr/>
            </a:pPr>
            <a:r>
              <a:rPr lang="ru-RU" sz="1600" dirty="0">
                <a:solidFill>
                  <a:schemeClr val="accent2">
                    <a:lumMod val="50000"/>
                  </a:schemeClr>
                </a:solidFill>
                <a:latin typeface="Monotype Corsiva" pitchFamily="66" charset="0"/>
                <a:cs typeface="+mn-cs"/>
              </a:rPr>
              <a:t>По случаю амнистии Замятин снова в Петербурге. Но из – за болезни ему приходится оставить столицу и уехать в Николаев. В этот период им создано много рассказов и повесть «На куличках». Она вышла в журнале «Заветы», весь тираж которой был конфискован, автор посажен в тюрьму. После, произведения Замятина – это рассказы, отлетающие в какие – то дали политические, либо легенды. </a:t>
            </a:r>
          </a:p>
          <a:p>
            <a:pPr indent="360363" algn="just" fontAlgn="auto">
              <a:spcBef>
                <a:spcPts val="0"/>
              </a:spcBef>
              <a:spcAft>
                <a:spcPts val="0"/>
              </a:spcAft>
              <a:defRPr/>
            </a:pPr>
            <a:r>
              <a:rPr lang="ru-RU" sz="1600" dirty="0">
                <a:solidFill>
                  <a:schemeClr val="accent2">
                    <a:lumMod val="50000"/>
                  </a:schemeClr>
                </a:solidFill>
                <a:latin typeface="Monotype Corsiva" pitchFamily="66" charset="0"/>
                <a:cs typeface="+mn-cs"/>
              </a:rPr>
              <a:t>В 1932 году Замятин обратился к Горькому, чтобы тот похлопотал перед правительством о его выезде на лечение за границу. Такое разрешение было получено. Выехав за границу, Замятин больше не вернулся на Родину. Умер Е. И. Замятин в Париже 10 августа 1937 года.</a:t>
            </a:r>
          </a:p>
        </p:txBody>
      </p:sp>
      <p:sp>
        <p:nvSpPr>
          <p:cNvPr id="14340" name="Прямоугольник 6"/>
          <p:cNvSpPr>
            <a:spLocks noChangeArrowheads="1"/>
          </p:cNvSpPr>
          <p:nvPr/>
        </p:nvSpPr>
        <p:spPr bwMode="auto">
          <a:xfrm rot="-262542">
            <a:off x="2684463" y="5727700"/>
            <a:ext cx="61817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…линия Единого Государства - это прямая. Великая, божественная, точная, мудрая прямая - мудрейшая из линий...</a:t>
            </a:r>
          </a:p>
        </p:txBody>
      </p:sp>
      <p:grpSp>
        <p:nvGrpSpPr>
          <p:cNvPr id="14341" name="Группа 7"/>
          <p:cNvGrpSpPr>
            <a:grpSpLocks/>
          </p:cNvGrpSpPr>
          <p:nvPr/>
        </p:nvGrpSpPr>
        <p:grpSpPr bwMode="auto">
          <a:xfrm>
            <a:off x="7394575" y="5995988"/>
            <a:ext cx="736600" cy="862012"/>
            <a:chOff x="6786770" y="4393703"/>
            <a:chExt cx="1849481" cy="2380755"/>
          </a:xfrm>
        </p:grpSpPr>
        <p:pic>
          <p:nvPicPr>
            <p:cNvPr id="14345"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6"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47"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3314" name="Picture 2" descr="http://www.lyc1.edu.ru/bic/bis_now/images/%F4%E5%E2%F0%E0%EB%FC/%C7%E0%EC%FF%F2%E8%ED.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5966003" y="741164"/>
            <a:ext cx="2857500" cy="4029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9" name="TextBox 18"/>
          <p:cNvSpPr txBox="1"/>
          <p:nvPr/>
        </p:nvSpPr>
        <p:spPr bwMode="auto">
          <a:xfrm>
            <a:off x="508000" y="6362700"/>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14344"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0" y="6148388"/>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133350"/>
            <a:ext cx="6267450" cy="4586288"/>
          </a:xfrm>
          <a:prstGeom prst="rect">
            <a:avLst/>
          </a:prstGeom>
          <a:noFill/>
        </p:spPr>
        <p:txBody>
          <a:bodyPr>
            <a:spAutoFit/>
          </a:bodyPr>
          <a:lstStyle/>
          <a:p>
            <a:pPr indent="360363"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Липецкий /Каменский/ Алексей Владимирович </a:t>
            </a:r>
            <a:r>
              <a:rPr lang="ru-RU" sz="1600" dirty="0">
                <a:solidFill>
                  <a:schemeClr val="accent2">
                    <a:lumMod val="50000"/>
                  </a:schemeClr>
                </a:solidFill>
                <a:latin typeface="Monotype Corsiva" pitchFamily="66" charset="0"/>
                <a:cs typeface="+mn-cs"/>
              </a:rPr>
              <a:t>/1887 – 1942/ - русский писатель, поэт, художник. Родился в г. Липецке. Его отец – выходец из крестьян был приказчиком торгового двора и заслужил титул «Личный почётный гражданин Липецка». Сын, занявшись литературной деятельностью, взял псевдоним по названию города, где родился. В 1906 году в местной типографии был напечатан его первый сборник «Начало», состоявший из стихотворений, которые явились своеобразным откликом на революционные события 1905 года..</a:t>
            </a:r>
          </a:p>
          <a:p>
            <a:pPr indent="360363" algn="just" fontAlgn="auto">
              <a:spcBef>
                <a:spcPts val="0"/>
              </a:spcBef>
              <a:spcAft>
                <a:spcPts val="0"/>
              </a:spcAft>
              <a:defRPr/>
            </a:pPr>
            <a:r>
              <a:rPr lang="ru-RU" sz="1600" dirty="0">
                <a:solidFill>
                  <a:schemeClr val="accent2">
                    <a:lumMod val="50000"/>
                  </a:schemeClr>
                </a:solidFill>
                <a:latin typeface="Monotype Corsiva" pitchFamily="66" charset="0"/>
                <a:cs typeface="+mn-cs"/>
              </a:rPr>
              <a:t>В 1909 году Алексей Владимирович уехал в Петербург, где литературная деятельность стала его основным занятием. Перед революцией 1917 года писатель возвращается в родной город, занимается просветительской работой. Он был лектором уездного отдела народного образования, работал в Липецком отделе государственной статистики, в городском музее, читал лекции, организовывал издание детских книг, записывал народные сказки, частушки, изучал местные диалекты. В 1920 году в Липецке была издана книга его стихов «Тишина», посвященная природе родного края.</a:t>
            </a:r>
          </a:p>
          <a:p>
            <a:pPr indent="360363" algn="just" fontAlgn="auto">
              <a:spcBef>
                <a:spcPts val="0"/>
              </a:spcBef>
              <a:spcAft>
                <a:spcPts val="0"/>
              </a:spcAft>
              <a:defRPr/>
            </a:pPr>
            <a:r>
              <a:rPr lang="ru-RU" sz="1600" dirty="0">
                <a:solidFill>
                  <a:schemeClr val="accent2">
                    <a:lumMod val="50000"/>
                  </a:schemeClr>
                </a:solidFill>
                <a:latin typeface="Monotype Corsiva" pitchFamily="66" charset="0"/>
                <a:cs typeface="+mn-cs"/>
              </a:rPr>
              <a:t>Последние годы жизни Алексей Владимирович занимался живописью. Он хорошо владел не только искусством слова, но и кистью.</a:t>
            </a:r>
          </a:p>
        </p:txBody>
      </p:sp>
      <p:sp>
        <p:nvSpPr>
          <p:cNvPr id="15364" name="Прямоугольник 6"/>
          <p:cNvSpPr>
            <a:spLocks noChangeArrowheads="1"/>
          </p:cNvSpPr>
          <p:nvPr/>
        </p:nvSpPr>
        <p:spPr bwMode="auto">
          <a:xfrm rot="-492884">
            <a:off x="3284538" y="4602163"/>
            <a:ext cx="61817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Меж холмов, где, греясь на припёке,</a:t>
            </a:r>
          </a:p>
          <a:p>
            <a:pPr eaLnBrk="1" hangingPunct="1"/>
            <a:r>
              <a:rPr lang="ru-RU" altLang="ru-RU">
                <a:latin typeface="Segoe Script" pitchFamily="34" charset="0"/>
              </a:rPr>
              <a:t>Мельница жуёт ржаную новь,</a:t>
            </a:r>
          </a:p>
          <a:p>
            <a:pPr eaLnBrk="1" hangingPunct="1"/>
            <a:r>
              <a:rPr lang="ru-RU" altLang="ru-RU">
                <a:latin typeface="Segoe Script" pitchFamily="34" charset="0"/>
              </a:rPr>
              <a:t>Надувает плисовые щёки</a:t>
            </a:r>
          </a:p>
          <a:p>
            <a:pPr eaLnBrk="1" hangingPunct="1"/>
            <a:r>
              <a:rPr lang="ru-RU" altLang="ru-RU">
                <a:latin typeface="Segoe Script" pitchFamily="34" charset="0"/>
              </a:rPr>
              <a:t>Ветерок и нежно гладит бровь</a:t>
            </a:r>
          </a:p>
        </p:txBody>
      </p:sp>
      <p:grpSp>
        <p:nvGrpSpPr>
          <p:cNvPr id="15365" name="Группа 7"/>
          <p:cNvGrpSpPr>
            <a:grpSpLocks/>
          </p:cNvGrpSpPr>
          <p:nvPr/>
        </p:nvGrpSpPr>
        <p:grpSpPr bwMode="auto">
          <a:xfrm>
            <a:off x="7747000" y="5030788"/>
            <a:ext cx="736600" cy="863600"/>
            <a:chOff x="6786770" y="4393703"/>
            <a:chExt cx="1849481" cy="2380755"/>
          </a:xfrm>
        </p:grpSpPr>
        <p:pic>
          <p:nvPicPr>
            <p:cNvPr id="15369"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0"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1"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4338" name="Picture 2" descr="https://1.avatars.mds.yandex.net/get-entity_search/34196/36300290/S120xU"/>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6677199" y="332656"/>
            <a:ext cx="2146422" cy="30228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15368"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133350"/>
            <a:ext cx="5907088" cy="5632450"/>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Чернов Виталий Михайлович </a:t>
            </a:r>
            <a:r>
              <a:rPr lang="ru-RU" dirty="0">
                <a:solidFill>
                  <a:schemeClr val="accent2">
                    <a:lumMod val="50000"/>
                  </a:schemeClr>
                </a:solidFill>
                <a:latin typeface="Monotype Corsiva" pitchFamily="66" charset="0"/>
                <a:cs typeface="+mn-cs"/>
              </a:rPr>
              <a:t>/ 1925 – 1989/ - русский советский писатель. Автор книг о войне, проблемах экологии. Родился в Киргизии в семье рабочего. В 1943 году его призвали в армию, в воздушно-десантные войска. Принял боевое крещение в Южной Карелии, прошёл Венгрию, Австрию, Чехословакию. Был награждён орденом Оте­чественной войны II степени, боевыми медалями. В последние годы писатель жил и работал в Липецке. Он преподавал в школе русский язык и литературу, совмещая педагогическую деятельность с писательским трудом. Многие его книги посвящены Великой Отечественной войне. Чернов – автор документальных книг о липецких тракторостроителях – «Люди твёрдой закалки» и «Полвека в пути». Наибольшую известность писателю принёс фантастический роман «Сын розовой медведицы» – история мальчика, выросшего среди медведей в предгорьях Казахского Алатау.</a:t>
            </a:r>
          </a:p>
          <a:p>
            <a:pPr indent="361950" algn="just" fontAlgn="auto">
              <a:spcBef>
                <a:spcPts val="0"/>
              </a:spcBef>
              <a:spcAft>
                <a:spcPts val="0"/>
              </a:spcAft>
              <a:defRPr/>
            </a:pPr>
            <a:r>
              <a:rPr lang="ru-RU" dirty="0">
                <a:solidFill>
                  <a:schemeClr val="accent2">
                    <a:lumMod val="50000"/>
                  </a:schemeClr>
                </a:solidFill>
                <a:latin typeface="Monotype Corsiva" pitchFamily="66" charset="0"/>
                <a:cs typeface="+mn-cs"/>
              </a:rPr>
              <a:t>Член Союза писателей СССР, заслуженный работник культуры России (1986). Умер Виталий Михайлович 24 января 1989 года. В 1996 году в Липецке на доме № 6 по улице Кузнечной, где он жил, была установлена мемориальная доска.</a:t>
            </a:r>
          </a:p>
          <a:p>
            <a:pPr indent="360363" algn="just" fontAlgn="auto">
              <a:spcBef>
                <a:spcPts val="0"/>
              </a:spcBef>
              <a:spcAft>
                <a:spcPts val="0"/>
              </a:spcAft>
              <a:defRPr/>
            </a:pPr>
            <a:endParaRPr lang="ru-RU" sz="1600" dirty="0">
              <a:solidFill>
                <a:schemeClr val="bg2">
                  <a:lumMod val="10000"/>
                </a:schemeClr>
              </a:solidFill>
              <a:latin typeface="Monotype Corsiva" pitchFamily="66" charset="0"/>
              <a:cs typeface="+mn-cs"/>
            </a:endParaRPr>
          </a:p>
        </p:txBody>
      </p:sp>
      <p:sp>
        <p:nvSpPr>
          <p:cNvPr id="16388" name="Прямоугольник 6"/>
          <p:cNvSpPr>
            <a:spLocks noChangeArrowheads="1"/>
          </p:cNvSpPr>
          <p:nvPr/>
        </p:nvSpPr>
        <p:spPr bwMode="auto">
          <a:xfrm rot="-492884">
            <a:off x="3003550" y="5316538"/>
            <a:ext cx="6181725"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Но ничто не пропадает бесследно. Всегда что-то остается от человека</a:t>
            </a:r>
          </a:p>
        </p:txBody>
      </p:sp>
      <p:grpSp>
        <p:nvGrpSpPr>
          <p:cNvPr id="16389" name="Группа 7"/>
          <p:cNvGrpSpPr>
            <a:grpSpLocks/>
          </p:cNvGrpSpPr>
          <p:nvPr/>
        </p:nvGrpSpPr>
        <p:grpSpPr bwMode="auto">
          <a:xfrm>
            <a:off x="8086725" y="5130800"/>
            <a:ext cx="736600" cy="863600"/>
            <a:chOff x="6786770" y="4393703"/>
            <a:chExt cx="1849481" cy="2380755"/>
          </a:xfrm>
        </p:grpSpPr>
        <p:pic>
          <p:nvPicPr>
            <p:cNvPr id="16393"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4"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5"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5362" name="Picture 2" descr="http://lounb.ru/calendar/images/2015/october/22-tshernov.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6444208" y="524587"/>
            <a:ext cx="2590249" cy="36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16392"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133350"/>
            <a:ext cx="5403850" cy="5662613"/>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Пётр </a:t>
            </a:r>
            <a:r>
              <a:rPr lang="ru-RU" sz="2000" u="sng" dirty="0" err="1">
                <a:solidFill>
                  <a:schemeClr val="accent2">
                    <a:lumMod val="50000"/>
                  </a:schemeClr>
                </a:solidFill>
                <a:latin typeface="Monotype Corsiva" pitchFamily="66" charset="0"/>
                <a:cs typeface="+mn-cs"/>
              </a:rPr>
              <a:t>Ива́нович</a:t>
            </a:r>
            <a:r>
              <a:rPr lang="ru-RU" sz="2000" u="sng" dirty="0">
                <a:solidFill>
                  <a:schemeClr val="accent2">
                    <a:lumMod val="50000"/>
                  </a:schemeClr>
                </a:solidFill>
                <a:latin typeface="Monotype Corsiva" pitchFamily="66" charset="0"/>
                <a:cs typeface="+mn-cs"/>
              </a:rPr>
              <a:t> </a:t>
            </a:r>
            <a:r>
              <a:rPr lang="ru-RU" sz="2000" u="sng" dirty="0" err="1">
                <a:solidFill>
                  <a:schemeClr val="accent2">
                    <a:lumMod val="50000"/>
                  </a:schemeClr>
                </a:solidFill>
                <a:latin typeface="Monotype Corsiva" pitchFamily="66" charset="0"/>
                <a:cs typeface="+mn-cs"/>
              </a:rPr>
              <a:t>Барте́нев</a:t>
            </a:r>
            <a:r>
              <a:rPr lang="ru-RU" sz="2000" u="sng" dirty="0">
                <a:solidFill>
                  <a:schemeClr val="accent2">
                    <a:lumMod val="50000"/>
                  </a:schemeClr>
                </a:solidFill>
                <a:latin typeface="Monotype Corsiva" pitchFamily="66" charset="0"/>
                <a:cs typeface="+mn-cs"/>
              </a:rPr>
              <a:t>. </a:t>
            </a:r>
            <a:r>
              <a:rPr lang="ru-RU" dirty="0">
                <a:solidFill>
                  <a:schemeClr val="accent2">
                    <a:lumMod val="50000"/>
                  </a:schemeClr>
                </a:solidFill>
                <a:latin typeface="Monotype Corsiva" pitchFamily="66" charset="0"/>
                <a:cs typeface="+mn-cs"/>
              </a:rPr>
              <a:t>Русский историк, библиограф и литературовед, родился 13 октября 1829 года в сельце </a:t>
            </a:r>
            <a:r>
              <a:rPr lang="ru-RU" dirty="0" err="1">
                <a:solidFill>
                  <a:schemeClr val="accent2">
                    <a:lumMod val="50000"/>
                  </a:schemeClr>
                </a:solidFill>
                <a:latin typeface="Monotype Corsiva" pitchFamily="66" charset="0"/>
                <a:cs typeface="+mn-cs"/>
              </a:rPr>
              <a:t>Королевщино</a:t>
            </a:r>
            <a:r>
              <a:rPr lang="ru-RU" dirty="0">
                <a:solidFill>
                  <a:schemeClr val="accent2">
                    <a:lumMod val="50000"/>
                  </a:schemeClr>
                </a:solidFill>
                <a:latin typeface="Monotype Corsiva" pitchFamily="66" charset="0"/>
                <a:cs typeface="+mn-cs"/>
              </a:rPr>
              <a:t> (г. Грязи) Липецкого уезда Тамбовской губернии (ныне Липецкая область), в дворянской семье. Еще студентом Московского Университета Петр Бартенев составляет «Словарь к памятникам русской письменности до XIII века», пишет «Исследование об языке и слове </a:t>
            </a:r>
            <a:r>
              <a:rPr lang="ru-RU" dirty="0" err="1">
                <a:solidFill>
                  <a:schemeClr val="accent2">
                    <a:lumMod val="50000"/>
                  </a:schemeClr>
                </a:solidFill>
                <a:latin typeface="Monotype Corsiva" pitchFamily="66" charset="0"/>
                <a:cs typeface="+mn-cs"/>
              </a:rPr>
              <a:t>Несторовской</a:t>
            </a:r>
            <a:r>
              <a:rPr lang="ru-RU" dirty="0">
                <a:solidFill>
                  <a:schemeClr val="accent2">
                    <a:lumMod val="50000"/>
                  </a:schemeClr>
                </a:solidFill>
                <a:latin typeface="Monotype Corsiva" pitchFamily="66" charset="0"/>
                <a:cs typeface="+mn-cs"/>
              </a:rPr>
              <a:t> летописи», начинает собирать материал о Пушкине, занимается переводами. К 1853 году относится начало литературной деятельности Бартенева, когда в «Московских ведомостях» была напечатана его статья «О сочинениях В. А. Жуковского». В том же году была опубликована статья «Род и детство Пушкина». С 1863 года в течение полувека П. И. Бартенев издавал свой знаменитый историко-литературный журнал «Русский архив». В журнале помещались в основном материалы по русской истории XVIII-XIX вв., литературно-библиографические изыскания о русских писателях, дневники, письма, воспоминания. </a:t>
            </a:r>
          </a:p>
          <a:p>
            <a:pPr indent="361950" algn="just" fontAlgn="auto">
              <a:spcBef>
                <a:spcPts val="0"/>
              </a:spcBef>
              <a:spcAft>
                <a:spcPts val="0"/>
              </a:spcAft>
              <a:defRPr/>
            </a:pPr>
            <a:r>
              <a:rPr lang="ru-RU" dirty="0">
                <a:solidFill>
                  <a:schemeClr val="accent2">
                    <a:lumMod val="50000"/>
                  </a:schemeClr>
                </a:solidFill>
                <a:latin typeface="Monotype Corsiva" pitchFamily="66" charset="0"/>
                <a:cs typeface="+mn-cs"/>
              </a:rPr>
              <a:t>Умер в Москве в 1912 г.</a:t>
            </a:r>
          </a:p>
        </p:txBody>
      </p:sp>
      <p:sp>
        <p:nvSpPr>
          <p:cNvPr id="17412" name="Прямоугольник 6"/>
          <p:cNvSpPr>
            <a:spLocks noChangeArrowheads="1"/>
          </p:cNvSpPr>
          <p:nvPr/>
        </p:nvSpPr>
        <p:spPr bwMode="auto">
          <a:xfrm rot="-492884">
            <a:off x="3003550" y="5178425"/>
            <a:ext cx="6181725" cy="922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t> </a:t>
            </a:r>
            <a:r>
              <a:rPr lang="ru-RU" altLang="ru-RU">
                <a:latin typeface="Segoe Script" pitchFamily="34" charset="0"/>
              </a:rPr>
              <a:t>Крестил меня Грязинский священник отец Абрам, толстый, низенький и неуклюжий, но благоговейный</a:t>
            </a:r>
          </a:p>
        </p:txBody>
      </p:sp>
      <p:grpSp>
        <p:nvGrpSpPr>
          <p:cNvPr id="17413" name="Группа 7"/>
          <p:cNvGrpSpPr>
            <a:grpSpLocks/>
          </p:cNvGrpSpPr>
          <p:nvPr/>
        </p:nvGrpSpPr>
        <p:grpSpPr bwMode="auto">
          <a:xfrm>
            <a:off x="5851525" y="5745163"/>
            <a:ext cx="736600" cy="863600"/>
            <a:chOff x="6786770" y="4393703"/>
            <a:chExt cx="1849481" cy="2380755"/>
          </a:xfrm>
        </p:grpSpPr>
        <p:pic>
          <p:nvPicPr>
            <p:cNvPr id="17417"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8"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419"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6386" name="Picture 2" descr="http://biblioclub.ru/services/fks.php?fks_action=get_file&amp;fks_flag=2&amp;fks_id=moscow_img_images_19000_290230.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5850976" y="692696"/>
            <a:ext cx="3185519" cy="31618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17416"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133350"/>
            <a:ext cx="5403850" cy="5078413"/>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Пушкин Александр Сергеевич </a:t>
            </a:r>
            <a:r>
              <a:rPr lang="ru-RU" sz="1600" dirty="0">
                <a:solidFill>
                  <a:schemeClr val="accent2">
                    <a:lumMod val="50000"/>
                  </a:schemeClr>
                </a:solidFill>
                <a:latin typeface="Monotype Corsiva" pitchFamily="66" charset="0"/>
                <a:cs typeface="+mn-cs"/>
              </a:rPr>
              <a:t>/1799 -1837 / - великий русский поэт, родословными корнями связан с липецкой землёй. Его мать, бабушка жила в Липецке, </a:t>
            </a:r>
            <a:r>
              <a:rPr lang="ru-RU" sz="1600" dirty="0" err="1">
                <a:solidFill>
                  <a:schemeClr val="accent2">
                    <a:lumMod val="50000"/>
                  </a:schemeClr>
                </a:solidFill>
                <a:latin typeface="Monotype Corsiva" pitchFamily="66" charset="0"/>
                <a:cs typeface="+mn-cs"/>
              </a:rPr>
              <a:t>Коренёвщине</a:t>
            </a:r>
            <a:r>
              <a:rPr lang="ru-RU" sz="1600" dirty="0">
                <a:solidFill>
                  <a:schemeClr val="accent2">
                    <a:lumMod val="50000"/>
                  </a:schemeClr>
                </a:solidFill>
                <a:latin typeface="Monotype Corsiva" pitchFamily="66" charset="0"/>
                <a:cs typeface="+mn-cs"/>
              </a:rPr>
              <a:t>. Поэт проездом был в Ельце, Задонске, Чернаве, </a:t>
            </a:r>
            <a:r>
              <a:rPr lang="ru-RU" sz="1600" dirty="0" err="1">
                <a:solidFill>
                  <a:schemeClr val="accent2">
                    <a:lumMod val="50000"/>
                  </a:schemeClr>
                </a:solidFill>
                <a:latin typeface="Monotype Corsiva" pitchFamily="66" charset="0"/>
                <a:cs typeface="+mn-cs"/>
              </a:rPr>
              <a:t>Пальна</a:t>
            </a:r>
            <a:r>
              <a:rPr lang="ru-RU" sz="1600" dirty="0">
                <a:solidFill>
                  <a:schemeClr val="accent2">
                    <a:lumMod val="50000"/>
                  </a:schemeClr>
                </a:solidFill>
                <a:latin typeface="Monotype Corsiva" pitchFamily="66" charset="0"/>
                <a:cs typeface="+mn-cs"/>
              </a:rPr>
              <a:t>–Михайловке. В творчестве поэта есть страницы, свидетельствующие о его пребывании в Орловском крае. С детских лет томимый жаждой духовной впитал будущий гений от бабушки Марии Алексеевны легенды и были липецкой прародины, толки о родне, об отдаленной старине. Духовная наставница вводила будущего гения в круг его родословной, открывала кладези живого народного языка, поэзии, сказаний, легенд заповедной </a:t>
            </a:r>
            <a:r>
              <a:rPr lang="ru-RU" sz="1600" dirty="0" err="1">
                <a:solidFill>
                  <a:schemeClr val="accent2">
                    <a:lumMod val="50000"/>
                  </a:schemeClr>
                </a:solidFill>
                <a:latin typeface="Monotype Corsiva" pitchFamily="66" charset="0"/>
                <a:cs typeface="+mn-cs"/>
              </a:rPr>
              <a:t>добровской</a:t>
            </a:r>
            <a:r>
              <a:rPr lang="ru-RU" sz="1600" dirty="0">
                <a:solidFill>
                  <a:schemeClr val="accent2">
                    <a:lumMod val="50000"/>
                  </a:schemeClr>
                </a:solidFill>
                <a:latin typeface="Monotype Corsiva" pitchFamily="66" charset="0"/>
                <a:cs typeface="+mn-cs"/>
              </a:rPr>
              <a:t>, липецкой земли. Известно, что сам А. С. Пушкин проезжал через наши места во время путешествия в Арзрум, сохранилась его запись: "До Ельца дороги ужасны. Несколько раз коляска вязла в грязи, достойной грязи одесской. Мне случалось в сутки проехать не более пятидесяти верст. Наконец я увидел воронежские степи и свободно покатил по зеленой равнине". С великим поэтом были дружны многие уроженцы и жители Черноземного края. Проходят ежегодные (в рамках Всероссийских) Пушкинские праздники поэзии в городе Липецке и селе </a:t>
            </a:r>
            <a:r>
              <a:rPr lang="ru-RU" sz="1600" dirty="0" err="1">
                <a:solidFill>
                  <a:schemeClr val="accent2">
                    <a:lumMod val="50000"/>
                  </a:schemeClr>
                </a:solidFill>
                <a:latin typeface="Monotype Corsiva" pitchFamily="66" charset="0"/>
                <a:cs typeface="+mn-cs"/>
              </a:rPr>
              <a:t>Кореневщино</a:t>
            </a:r>
            <a:r>
              <a:rPr lang="ru-RU" sz="1600" dirty="0">
                <a:solidFill>
                  <a:schemeClr val="accent2">
                    <a:lumMod val="50000"/>
                  </a:schemeClr>
                </a:solidFill>
                <a:latin typeface="Monotype Corsiva" pitchFamily="66" charset="0"/>
                <a:cs typeface="+mn-cs"/>
              </a:rPr>
              <a:t> </a:t>
            </a:r>
            <a:r>
              <a:rPr lang="ru-RU" sz="1600" dirty="0" err="1">
                <a:solidFill>
                  <a:schemeClr val="accent2">
                    <a:lumMod val="50000"/>
                  </a:schemeClr>
                </a:solidFill>
                <a:latin typeface="Monotype Corsiva" pitchFamily="66" charset="0"/>
                <a:cs typeface="+mn-cs"/>
              </a:rPr>
              <a:t>Добровского</a:t>
            </a:r>
            <a:r>
              <a:rPr lang="ru-RU" sz="1600" dirty="0">
                <a:solidFill>
                  <a:schemeClr val="accent2">
                    <a:lumMod val="50000"/>
                  </a:schemeClr>
                </a:solidFill>
                <a:latin typeface="Monotype Corsiva" pitchFamily="66" charset="0"/>
                <a:cs typeface="+mn-cs"/>
              </a:rPr>
              <a:t> района.</a:t>
            </a:r>
          </a:p>
        </p:txBody>
      </p:sp>
      <p:sp>
        <p:nvSpPr>
          <p:cNvPr id="18436" name="Прямоугольник 6"/>
          <p:cNvSpPr>
            <a:spLocks noChangeArrowheads="1"/>
          </p:cNvSpPr>
          <p:nvPr/>
        </p:nvSpPr>
        <p:spPr bwMode="auto">
          <a:xfrm rot="-492884">
            <a:off x="3019425" y="5072063"/>
            <a:ext cx="61817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Слыхал я истину бывало:</a:t>
            </a:r>
            <a:br>
              <a:rPr lang="ru-RU" altLang="ru-RU">
                <a:latin typeface="Segoe Script" pitchFamily="34" charset="0"/>
              </a:rPr>
            </a:br>
            <a:r>
              <a:rPr lang="ru-RU" altLang="ru-RU">
                <a:latin typeface="Segoe Script" pitchFamily="34" charset="0"/>
              </a:rPr>
              <a:t>Хоть лоб широк, да мозгу мало!</a:t>
            </a:r>
          </a:p>
        </p:txBody>
      </p:sp>
      <p:grpSp>
        <p:nvGrpSpPr>
          <p:cNvPr id="18437" name="Группа 7"/>
          <p:cNvGrpSpPr>
            <a:grpSpLocks/>
          </p:cNvGrpSpPr>
          <p:nvPr/>
        </p:nvGrpSpPr>
        <p:grpSpPr bwMode="auto">
          <a:xfrm>
            <a:off x="7524750" y="4838700"/>
            <a:ext cx="736600" cy="862013"/>
            <a:chOff x="6786770" y="4393703"/>
            <a:chExt cx="1849481" cy="2380755"/>
          </a:xfrm>
        </p:grpSpPr>
        <p:pic>
          <p:nvPicPr>
            <p:cNvPr id="18441"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2"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43"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7410" name="Picture 2" descr="http://www.zagorovska.lv/wp-content/uploads/2015/09/puskin.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5797718" y="476672"/>
            <a:ext cx="3034969" cy="3649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18440"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133350"/>
            <a:ext cx="5403850" cy="5140325"/>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Задонский</a:t>
            </a:r>
            <a:r>
              <a:rPr lang="ru-RU" sz="1600" dirty="0">
                <a:solidFill>
                  <a:schemeClr val="accent2">
                    <a:lumMod val="50000"/>
                  </a:schemeClr>
                </a:solidFill>
                <a:latin typeface="Monotype Corsiva" pitchFamily="66" charset="0"/>
                <a:cs typeface="+mn-cs"/>
              </a:rPr>
              <a:t> /настоящая фамилия Коптев/ </a:t>
            </a:r>
            <a:r>
              <a:rPr lang="ru-RU" sz="2000" u="sng" dirty="0">
                <a:solidFill>
                  <a:schemeClr val="accent2">
                    <a:lumMod val="50000"/>
                  </a:schemeClr>
                </a:solidFill>
                <a:latin typeface="Monotype Corsiva" pitchFamily="66" charset="0"/>
                <a:cs typeface="+mn-cs"/>
              </a:rPr>
              <a:t>Николай Алексеевич </a:t>
            </a:r>
            <a:r>
              <a:rPr lang="ru-RU" sz="1600" dirty="0">
                <a:solidFill>
                  <a:schemeClr val="accent2">
                    <a:lumMod val="50000"/>
                  </a:schemeClr>
                </a:solidFill>
                <a:latin typeface="Monotype Corsiva" pitchFamily="66" charset="0"/>
                <a:cs typeface="+mn-cs"/>
              </a:rPr>
              <a:t>/1900 -1974/ - русский советский писатель, написал ряд исторических романов и хроник. Родился в г. Задонске, жил в Усмани, в г. Ельце. Творческую судьбу Н.А. Задонского определил успех его пьес, вышедших в 1920-30-е годы и поставленных на многих театральных сценах: «Деньги», «Глухая сторона», «Тайна исповеди», «День рождения», «Ложный стыд», «Инспектор Нестеров»... В 1939 году стал членом Союза писателей СССР. Во время Великой Отечественной войны он работал военным корреспондентом. После войны всероссийскую известность ему принесли историко-документальные хроники «Денис Давыдов» (1952), «Смутная пора» (1954), «Донская Либерия» (1959), «Кондратий Булавин» (1959), «Жизнь Муравьева» (1963-1964)… Во многих произведениях писателя нашли отражение история родных ему мест, судьбы земляков. В 1970 году Н.А. Задонский был награжден орденом Трудового Красного Знамени.</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Умер 15 июня 1974 года, похоронен в Задонске. Сохранился дом, в котором писатель родился, в 1980 году на нём установлена мемориальная доска.</a:t>
            </a:r>
          </a:p>
          <a:p>
            <a:pPr indent="361950" algn="just" fontAlgn="auto">
              <a:spcBef>
                <a:spcPts val="0"/>
              </a:spcBef>
              <a:spcAft>
                <a:spcPts val="0"/>
              </a:spcAft>
              <a:defRPr/>
            </a:pPr>
            <a:endParaRPr lang="ru-RU" sz="1600" dirty="0">
              <a:solidFill>
                <a:schemeClr val="accent2">
                  <a:lumMod val="50000"/>
                </a:schemeClr>
              </a:solidFill>
              <a:latin typeface="Monotype Corsiva" pitchFamily="66" charset="0"/>
              <a:cs typeface="+mn-cs"/>
            </a:endParaRPr>
          </a:p>
        </p:txBody>
      </p:sp>
      <p:sp>
        <p:nvSpPr>
          <p:cNvPr id="19460" name="Прямоугольник 6"/>
          <p:cNvSpPr>
            <a:spLocks noChangeArrowheads="1"/>
          </p:cNvSpPr>
          <p:nvPr/>
        </p:nvSpPr>
        <p:spPr bwMode="auto">
          <a:xfrm rot="-492884">
            <a:off x="3019425" y="5072063"/>
            <a:ext cx="61817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Он способный мальчик, но у него нет терпения и выдержки</a:t>
            </a:r>
            <a:r>
              <a:rPr lang="ru-RU" altLang="ru-RU"/>
              <a:t>…</a:t>
            </a:r>
            <a:endParaRPr lang="ru-RU" altLang="ru-RU">
              <a:latin typeface="Segoe Script" pitchFamily="34" charset="0"/>
            </a:endParaRPr>
          </a:p>
        </p:txBody>
      </p:sp>
      <p:grpSp>
        <p:nvGrpSpPr>
          <p:cNvPr id="19461" name="Группа 7"/>
          <p:cNvGrpSpPr>
            <a:grpSpLocks/>
          </p:cNvGrpSpPr>
          <p:nvPr/>
        </p:nvGrpSpPr>
        <p:grpSpPr bwMode="auto">
          <a:xfrm>
            <a:off x="6372225" y="5240338"/>
            <a:ext cx="738188" cy="862012"/>
            <a:chOff x="6786770" y="4393703"/>
            <a:chExt cx="1849481" cy="2380755"/>
          </a:xfrm>
        </p:grpSpPr>
        <p:pic>
          <p:nvPicPr>
            <p:cNvPr id="19465"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6"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67"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8434" name="Picture 2" descr="http://lounb.ru/lipmap/img/personalii/zadonskiy.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5886587" y="385760"/>
            <a:ext cx="3101250" cy="4286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19464"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211138"/>
            <a:ext cx="5403850" cy="4586287"/>
          </a:xfrm>
          <a:prstGeom prst="rect">
            <a:avLst/>
          </a:prstGeom>
          <a:noFill/>
        </p:spPr>
        <p:txBody>
          <a:bodyPr>
            <a:spAutoFit/>
          </a:bodyPr>
          <a:lstStyle/>
          <a:p>
            <a:pPr indent="361950" algn="just" fontAlgn="auto">
              <a:spcBef>
                <a:spcPts val="0"/>
              </a:spcBef>
              <a:spcAft>
                <a:spcPts val="0"/>
              </a:spcAft>
              <a:defRPr/>
            </a:pPr>
            <a:r>
              <a:rPr lang="ru-RU" sz="2000" u="sng" dirty="0" err="1">
                <a:solidFill>
                  <a:schemeClr val="accent2">
                    <a:lumMod val="50000"/>
                  </a:schemeClr>
                </a:solidFill>
                <a:latin typeface="Monotype Corsiva" pitchFamily="66" charset="0"/>
                <a:cs typeface="+mn-cs"/>
              </a:rPr>
              <a:t>Завадовский</a:t>
            </a:r>
            <a:r>
              <a:rPr lang="ru-RU" sz="2000" u="sng" dirty="0">
                <a:solidFill>
                  <a:schemeClr val="accent2">
                    <a:lumMod val="50000"/>
                  </a:schemeClr>
                </a:solidFill>
                <a:latin typeface="Monotype Corsiva" pitchFamily="66" charset="0"/>
                <a:cs typeface="+mn-cs"/>
              </a:rPr>
              <a:t> Леонид Николаевич </a:t>
            </a:r>
            <a:r>
              <a:rPr lang="ru-RU" sz="1600" dirty="0">
                <a:solidFill>
                  <a:schemeClr val="accent2">
                    <a:lumMod val="50000"/>
                  </a:schemeClr>
                </a:solidFill>
                <a:latin typeface="Monotype Corsiva" pitchFamily="66" charset="0"/>
                <a:cs typeface="+mn-cs"/>
              </a:rPr>
              <a:t>/1888 -1941/ - русский писатель, родился в с. Спасское (по другим данным в с. Преображенское) Тамбовской губернии в многодетной семье безземельного крестьянина. Жил в г. Усмани. Первый его рассказ «Бурун» был опубликован в 1923 году. Первым оценил талант дебютанта писатель А. С. Новиков-Прибой.  Во многих своих произведениях писатель отразил </a:t>
            </a:r>
            <a:r>
              <a:rPr lang="ru-RU" sz="1600" dirty="0" err="1">
                <a:solidFill>
                  <a:schemeClr val="accent2">
                    <a:lumMod val="50000"/>
                  </a:schemeClr>
                </a:solidFill>
                <a:latin typeface="Monotype Corsiva" pitchFamily="66" charset="0"/>
                <a:cs typeface="+mn-cs"/>
              </a:rPr>
              <a:t>Усманский</a:t>
            </a:r>
            <a:r>
              <a:rPr lang="ru-RU" sz="1600" dirty="0">
                <a:solidFill>
                  <a:schemeClr val="accent2">
                    <a:lumMod val="50000"/>
                  </a:schemeClr>
                </a:solidFill>
                <a:latin typeface="Monotype Corsiva" pitchFamily="66" charset="0"/>
                <a:cs typeface="+mn-cs"/>
              </a:rPr>
              <a:t> край. 2 февраля 1938 года Л. Н. </a:t>
            </a:r>
            <a:r>
              <a:rPr lang="ru-RU" sz="1600" dirty="0" err="1">
                <a:solidFill>
                  <a:schemeClr val="accent2">
                    <a:lumMod val="50000"/>
                  </a:schemeClr>
                </a:solidFill>
                <a:latin typeface="Monotype Corsiva" pitchFamily="66" charset="0"/>
                <a:cs typeface="+mn-cs"/>
              </a:rPr>
              <a:t>Завадовского</a:t>
            </a:r>
            <a:r>
              <a:rPr lang="ru-RU" sz="1600" dirty="0">
                <a:solidFill>
                  <a:schemeClr val="accent2">
                    <a:lumMod val="50000"/>
                  </a:schemeClr>
                </a:solidFill>
                <a:latin typeface="Monotype Corsiva" pitchFamily="66" charset="0"/>
                <a:cs typeface="+mn-cs"/>
              </a:rPr>
              <a:t> арестовали. Обвинение – ст. 58-10 ч. 1 УК РСФСР (контрреволюционная агитация).</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Накануне ареста он говорил своей жене: «Моя жизнь, милая Варюша, в сущности, вмещается в три слова: детство, каторга и Усмань. 16 лет детства, 13 лет каторги и ссылки и 20 лет Усмани. Любимой Усмани. 20 лет любви к ней, к тебе, к жизни, к верным друзьям и, главное, к родной русской литературе. А что дальше? Тревога. Впереди какая-то пустота. Обидно. Грустно. И скверно на душе».</a:t>
            </a:r>
          </a:p>
          <a:p>
            <a:pPr indent="361950" algn="just" fontAlgn="auto">
              <a:spcBef>
                <a:spcPts val="0"/>
              </a:spcBef>
              <a:spcAft>
                <a:spcPts val="0"/>
              </a:spcAft>
              <a:defRPr/>
            </a:pPr>
            <a:r>
              <a:rPr lang="ru-RU" sz="1600" dirty="0" err="1">
                <a:solidFill>
                  <a:schemeClr val="accent2">
                    <a:lumMod val="50000"/>
                  </a:schemeClr>
                </a:solidFill>
                <a:latin typeface="Monotype Corsiva" pitchFamily="66" charset="0"/>
                <a:cs typeface="+mn-cs"/>
              </a:rPr>
              <a:t>Завадовский</a:t>
            </a:r>
            <a:r>
              <a:rPr lang="ru-RU" sz="1600" dirty="0">
                <a:solidFill>
                  <a:schemeClr val="accent2">
                    <a:lumMod val="50000"/>
                  </a:schemeClr>
                </a:solidFill>
                <a:latin typeface="Monotype Corsiva" pitchFamily="66" charset="0"/>
                <a:cs typeface="+mn-cs"/>
              </a:rPr>
              <a:t> был приговорен к расстрелу и 21 февраля 1938 года расстрелян в с. Дубовка недалеко от Воронежа.</a:t>
            </a:r>
          </a:p>
        </p:txBody>
      </p:sp>
      <p:sp>
        <p:nvSpPr>
          <p:cNvPr id="20484" name="Прямоугольник 6"/>
          <p:cNvSpPr>
            <a:spLocks noChangeArrowheads="1"/>
          </p:cNvSpPr>
          <p:nvPr/>
        </p:nvSpPr>
        <p:spPr bwMode="auto">
          <a:xfrm rot="-492884">
            <a:off x="3019425" y="5072063"/>
            <a:ext cx="61817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Мы всегда добрые, никому не желаем зла, ни человеку, ни зверю...</a:t>
            </a:r>
          </a:p>
        </p:txBody>
      </p:sp>
      <p:grpSp>
        <p:nvGrpSpPr>
          <p:cNvPr id="20485" name="Группа 7"/>
          <p:cNvGrpSpPr>
            <a:grpSpLocks/>
          </p:cNvGrpSpPr>
          <p:nvPr/>
        </p:nvGrpSpPr>
        <p:grpSpPr bwMode="auto">
          <a:xfrm>
            <a:off x="6372225" y="5240338"/>
            <a:ext cx="738188" cy="862012"/>
            <a:chOff x="6786770" y="4393703"/>
            <a:chExt cx="1849481" cy="2380755"/>
          </a:xfrm>
        </p:grpSpPr>
        <p:pic>
          <p:nvPicPr>
            <p:cNvPr id="20489"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0"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91"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9458" name="Picture 2" descr="http://lounb.ru/lipmap/img/personalii/zavadovskyi.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5868144" y="476672"/>
            <a:ext cx="2857500" cy="3810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20488"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7963" y="-1971675"/>
            <a:ext cx="9394826"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323850" y="620713"/>
            <a:ext cx="4752975" cy="4416425"/>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Грибоедов Александр Сергеевич </a:t>
            </a:r>
            <a:r>
              <a:rPr lang="ru-RU" dirty="0">
                <a:solidFill>
                  <a:schemeClr val="accent2">
                    <a:lumMod val="50000"/>
                  </a:schemeClr>
                </a:solidFill>
                <a:latin typeface="Monotype Corsiva" pitchFamily="66" charset="0"/>
                <a:cs typeface="+mn-cs"/>
              </a:rPr>
              <a:t>/1795 – 1829/ - известный русский писатель и драматург. Автор бессмертной комедии «Горе от ума». Третий и четвёртый акты комедии написаны в имении С. Н. Бегичева Дмитровское (ныне Полевые </a:t>
            </a:r>
            <a:r>
              <a:rPr lang="ru-RU" dirty="0" err="1">
                <a:solidFill>
                  <a:schemeClr val="accent2">
                    <a:lumMod val="50000"/>
                  </a:schemeClr>
                </a:solidFill>
                <a:latin typeface="Monotype Corsiva" pitchFamily="66" charset="0"/>
                <a:cs typeface="+mn-cs"/>
              </a:rPr>
              <a:t>Локотцы</a:t>
            </a:r>
            <a:r>
              <a:rPr lang="ru-RU" dirty="0">
                <a:solidFill>
                  <a:schemeClr val="accent2">
                    <a:lumMod val="50000"/>
                  </a:schemeClr>
                </a:solidFill>
                <a:latin typeface="Monotype Corsiva" pitchFamily="66" charset="0"/>
                <a:cs typeface="+mn-cs"/>
              </a:rPr>
              <a:t> </a:t>
            </a:r>
            <a:r>
              <a:rPr lang="ru-RU" dirty="0" err="1">
                <a:solidFill>
                  <a:schemeClr val="accent2">
                    <a:lumMod val="50000"/>
                  </a:schemeClr>
                </a:solidFill>
                <a:latin typeface="Monotype Corsiva" pitchFamily="66" charset="0"/>
                <a:cs typeface="+mn-cs"/>
              </a:rPr>
              <a:t>Измалковского</a:t>
            </a:r>
            <a:r>
              <a:rPr lang="ru-RU" dirty="0">
                <a:solidFill>
                  <a:schemeClr val="accent2">
                    <a:lumMod val="50000"/>
                  </a:schemeClr>
                </a:solidFill>
                <a:latin typeface="Monotype Corsiva" pitchFamily="66" charset="0"/>
                <a:cs typeface="+mn-cs"/>
              </a:rPr>
              <a:t> района</a:t>
            </a:r>
            <a:r>
              <a:rPr lang="ru-RU" dirty="0">
                <a:latin typeface="Monotype Corsiva" pitchFamily="66" charset="0"/>
                <a:cs typeface="+mn-cs"/>
              </a:rPr>
              <a:t>). </a:t>
            </a:r>
            <a:r>
              <a:rPr lang="ru-RU" dirty="0">
                <a:solidFill>
                  <a:schemeClr val="accent2">
                    <a:lumMod val="50000"/>
                  </a:schemeClr>
                </a:solidFill>
                <a:latin typeface="Monotype Corsiva" pitchFamily="66" charset="0"/>
                <a:cs typeface="+mn-cs"/>
              </a:rPr>
              <a:t>В Дмитровском А. С. Грибоедов получил ту свободу и покой, которые ему были необходимы для творчества. 8 августа 1823 г. он писал А. В. Всеволожскому: «</a:t>
            </a:r>
            <a:r>
              <a:rPr lang="ru-RU" dirty="0">
                <a:solidFill>
                  <a:schemeClr val="accent2">
                    <a:lumMod val="50000"/>
                  </a:schemeClr>
                </a:solidFill>
                <a:latin typeface="Segoe Script" pitchFamily="34" charset="0"/>
                <a:cs typeface="+mn-cs"/>
              </a:rPr>
              <a:t>Пишу тебе из какого-то оврага Тульской губернии, где лежит древнее господское обиталище приятеля моего Бегичева... </a:t>
            </a:r>
            <a:r>
              <a:rPr lang="ru-RU" dirty="0" err="1">
                <a:solidFill>
                  <a:schemeClr val="accent2">
                    <a:lumMod val="50000"/>
                  </a:schemeClr>
                </a:solidFill>
                <a:latin typeface="Segoe Script" pitchFamily="34" charset="0"/>
                <a:cs typeface="+mn-cs"/>
              </a:rPr>
              <a:t>Отсюдова</a:t>
            </a:r>
            <a:r>
              <a:rPr lang="ru-RU" dirty="0">
                <a:solidFill>
                  <a:schemeClr val="accent2">
                    <a:lumMod val="50000"/>
                  </a:schemeClr>
                </a:solidFill>
                <a:latin typeface="Segoe Script" pitchFamily="34" charset="0"/>
                <a:cs typeface="+mn-cs"/>
              </a:rPr>
              <a:t> меня не пускают. И признаюсь: здесь мне очень покойно, очень хорошо</a:t>
            </a:r>
            <a:r>
              <a:rPr lang="ru-RU" dirty="0">
                <a:solidFill>
                  <a:schemeClr val="accent2">
                    <a:lumMod val="50000"/>
                  </a:schemeClr>
                </a:solidFill>
                <a:latin typeface="Monotype Corsiva" pitchFamily="66" charset="0"/>
                <a:cs typeface="+mn-cs"/>
              </a:rPr>
              <a:t>».</a:t>
            </a:r>
          </a:p>
          <a:p>
            <a:pPr algn="just" fontAlgn="auto">
              <a:spcBef>
                <a:spcPts val="0"/>
              </a:spcBef>
              <a:spcAft>
                <a:spcPts val="0"/>
              </a:spcAft>
              <a:defRPr/>
            </a:pPr>
            <a:endParaRPr lang="ru-RU" sz="900" dirty="0">
              <a:solidFill>
                <a:schemeClr val="accent2">
                  <a:lumMod val="50000"/>
                </a:schemeClr>
              </a:solidFill>
              <a:latin typeface="Monotype Corsiva" pitchFamily="66" charset="0"/>
              <a:cs typeface="+mn-cs"/>
            </a:endParaRPr>
          </a:p>
        </p:txBody>
      </p:sp>
      <p:pic>
        <p:nvPicPr>
          <p:cNvPr id="5122" name="Picture 2" descr="Griboyedov.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5868144" y="697661"/>
            <a:ext cx="3024336" cy="35203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077" name="Прямоугольник 5"/>
          <p:cNvSpPr>
            <a:spLocks noChangeArrowheads="1"/>
          </p:cNvSpPr>
          <p:nvPr/>
        </p:nvSpPr>
        <p:spPr bwMode="auto">
          <a:xfrm rot="-492884">
            <a:off x="3976688" y="5027613"/>
            <a:ext cx="5092700"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latin typeface="Segoe Script" pitchFamily="34" charset="0"/>
              </a:rPr>
              <a:t>Когда в делах — я от веселий прячусь,</a:t>
            </a:r>
            <a:br>
              <a:rPr lang="ru-RU" altLang="ru-RU" sz="1600">
                <a:latin typeface="Segoe Script" pitchFamily="34" charset="0"/>
              </a:rPr>
            </a:br>
            <a:r>
              <a:rPr lang="ru-RU" altLang="ru-RU" sz="1600">
                <a:latin typeface="Segoe Script" pitchFamily="34" charset="0"/>
              </a:rPr>
              <a:t>Когда дурачиться — дурачусь,</a:t>
            </a:r>
            <a:br>
              <a:rPr lang="ru-RU" altLang="ru-RU" sz="1600">
                <a:latin typeface="Segoe Script" pitchFamily="34" charset="0"/>
              </a:rPr>
            </a:br>
            <a:r>
              <a:rPr lang="ru-RU" altLang="ru-RU" sz="1600">
                <a:latin typeface="Segoe Script" pitchFamily="34" charset="0"/>
              </a:rPr>
              <a:t>А смешивать два эти ремесла</a:t>
            </a:r>
            <a:br>
              <a:rPr lang="ru-RU" altLang="ru-RU" sz="1600">
                <a:latin typeface="Segoe Script" pitchFamily="34" charset="0"/>
              </a:rPr>
            </a:br>
            <a:r>
              <a:rPr lang="ru-RU" altLang="ru-RU" sz="1600">
                <a:latin typeface="Segoe Script" pitchFamily="34" charset="0"/>
              </a:rPr>
              <a:t>Есть тьма искусников, я не из их числа</a:t>
            </a:r>
          </a:p>
        </p:txBody>
      </p:sp>
      <p:grpSp>
        <p:nvGrpSpPr>
          <p:cNvPr id="3078" name="Группа 6"/>
          <p:cNvGrpSpPr>
            <a:grpSpLocks/>
          </p:cNvGrpSpPr>
          <p:nvPr/>
        </p:nvGrpSpPr>
        <p:grpSpPr bwMode="auto">
          <a:xfrm>
            <a:off x="8013700" y="5661025"/>
            <a:ext cx="738188" cy="862013"/>
            <a:chOff x="6786770" y="4393703"/>
            <a:chExt cx="1849481" cy="2380755"/>
          </a:xfrm>
        </p:grpSpPr>
        <p:pic>
          <p:nvPicPr>
            <p:cNvPr id="3081"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2"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83"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 name="TextBox 12"/>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3080" name="Picture 22" descr="http://www.vokrugsveta.ru/img/bx/blog/db8/db8e164a004faa2c5fbf6b05b2d1977c.jpg">
            <a:hlinkClick r:id="rId7"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211138"/>
            <a:ext cx="5835650" cy="4094162"/>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Котов Борис Александрович </a:t>
            </a:r>
            <a:r>
              <a:rPr lang="ru-RU" sz="1600" dirty="0">
                <a:solidFill>
                  <a:schemeClr val="accent2">
                    <a:lumMod val="50000"/>
                  </a:schemeClr>
                </a:solidFill>
                <a:latin typeface="Monotype Corsiva" pitchFamily="66" charset="0"/>
                <a:cs typeface="+mn-cs"/>
              </a:rPr>
              <a:t>/1909 -1943/ - русский поэт. Родился 25 апреля 1909 года в с. Пахотный Угол Тамбовского уезда.  Когда ему было три года, семья Котовых перебралась в с. Пушкари </a:t>
            </a:r>
            <a:r>
              <a:rPr lang="ru-RU" sz="1600" dirty="0" err="1">
                <a:solidFill>
                  <a:schemeClr val="accent2">
                    <a:lumMod val="50000"/>
                  </a:schemeClr>
                </a:solidFill>
                <a:latin typeface="Monotype Corsiva" pitchFamily="66" charset="0"/>
                <a:cs typeface="+mn-cs"/>
              </a:rPr>
              <a:t>Усманского</a:t>
            </a:r>
            <a:r>
              <a:rPr lang="ru-RU" sz="1600" dirty="0">
                <a:solidFill>
                  <a:schemeClr val="accent2">
                    <a:lumMod val="50000"/>
                  </a:schemeClr>
                </a:solidFill>
                <a:latin typeface="Monotype Corsiva" pitchFamily="66" charset="0"/>
                <a:cs typeface="+mn-cs"/>
              </a:rPr>
              <a:t> уезда. Ещё учась в школе, Б. А. Котов начал писать стихи и заметки. Первые пробы пера были опубликованы в 1927-1928 годах в </a:t>
            </a:r>
            <a:r>
              <a:rPr lang="ru-RU" sz="1600" dirty="0" err="1">
                <a:solidFill>
                  <a:schemeClr val="accent2">
                    <a:lumMod val="50000"/>
                  </a:schemeClr>
                </a:solidFill>
                <a:latin typeface="Monotype Corsiva" pitchFamily="66" charset="0"/>
                <a:cs typeface="+mn-cs"/>
              </a:rPr>
              <a:t>Усманской</a:t>
            </a:r>
            <a:r>
              <a:rPr lang="ru-RU" sz="1600" dirty="0">
                <a:solidFill>
                  <a:schemeClr val="accent2">
                    <a:lumMod val="50000"/>
                  </a:schemeClr>
                </a:solidFill>
                <a:latin typeface="Monotype Corsiva" pitchFamily="66" charset="0"/>
                <a:cs typeface="+mn-cs"/>
              </a:rPr>
              <a:t> уездной газете «Путь Ленина» и воронежской губернской газете «Новая деревня». Его стихи печатались в периодических изданиях «Журнал крестьянской молодежи» и «Комбайн».</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В 1942 г. Борис Александрович добровольцем ушёл на фронт, вопреки решению врачебной комиссии, признавшей его непригодным к военной службе. Воевал он сержантом, командиром минометного расчета 737-го стрелкового полка (47 армия, Воронежский фронт). Погиб Б. А. Котов 29 сентября 1943 года в бою на днепровском плацдарме, похоронен в братской могиле в д. Пекари </a:t>
            </a:r>
            <a:r>
              <a:rPr lang="ru-RU" sz="1600" dirty="0" err="1">
                <a:solidFill>
                  <a:schemeClr val="accent2">
                    <a:lumMod val="50000"/>
                  </a:schemeClr>
                </a:solidFill>
                <a:latin typeface="Monotype Corsiva" pitchFamily="66" charset="0"/>
                <a:cs typeface="+mn-cs"/>
              </a:rPr>
              <a:t>Каневского</a:t>
            </a:r>
            <a:r>
              <a:rPr lang="ru-RU" sz="1600" dirty="0">
                <a:solidFill>
                  <a:schemeClr val="accent2">
                    <a:lumMod val="50000"/>
                  </a:schemeClr>
                </a:solidFill>
                <a:latin typeface="Monotype Corsiva" pitchFamily="66" charset="0"/>
                <a:cs typeface="+mn-cs"/>
              </a:rPr>
              <a:t> района Черкасской области. Он был награжден орденом Ленина, медалью, в 1944 году посмертно удостоен звания Героя Советского Союза.</a:t>
            </a:r>
          </a:p>
        </p:txBody>
      </p:sp>
      <p:sp>
        <p:nvSpPr>
          <p:cNvPr id="21508" name="Прямоугольник 6"/>
          <p:cNvSpPr>
            <a:spLocks noChangeArrowheads="1"/>
          </p:cNvSpPr>
          <p:nvPr/>
        </p:nvSpPr>
        <p:spPr bwMode="auto">
          <a:xfrm rot="-492884">
            <a:off x="3019425" y="4103688"/>
            <a:ext cx="6181725" cy="258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Ну, что, поэт? Бери гранаты,</a:t>
            </a:r>
            <a:br>
              <a:rPr lang="ru-RU" altLang="ru-RU">
                <a:latin typeface="Segoe Script" pitchFamily="34" charset="0"/>
              </a:rPr>
            </a:br>
            <a:r>
              <a:rPr lang="ru-RU" altLang="ru-RU">
                <a:latin typeface="Segoe Script" pitchFamily="34" charset="0"/>
              </a:rPr>
              <a:t>Тяни латунное кольцо!</a:t>
            </a:r>
            <a:br>
              <a:rPr lang="ru-RU" altLang="ru-RU">
                <a:latin typeface="Segoe Script" pitchFamily="34" charset="0"/>
              </a:rPr>
            </a:br>
            <a:r>
              <a:rPr lang="ru-RU" altLang="ru-RU">
                <a:latin typeface="Segoe Script" pitchFamily="34" charset="0"/>
              </a:rPr>
              <a:t>По фронту хлещут автоматы,</a:t>
            </a:r>
            <a:br>
              <a:rPr lang="ru-RU" altLang="ru-RU">
                <a:latin typeface="Segoe Script" pitchFamily="34" charset="0"/>
              </a:rPr>
            </a:br>
            <a:r>
              <a:rPr lang="ru-RU" altLang="ru-RU">
                <a:latin typeface="Segoe Script" pitchFamily="34" charset="0"/>
              </a:rPr>
              <a:t>Песок и снег летят в лицо.</a:t>
            </a:r>
            <a:br>
              <a:rPr lang="ru-RU" altLang="ru-RU">
                <a:latin typeface="Segoe Script" pitchFamily="34" charset="0"/>
              </a:rPr>
            </a:br>
            <a:r>
              <a:rPr lang="ru-RU" altLang="ru-RU">
                <a:latin typeface="Segoe Script" pitchFamily="34" charset="0"/>
              </a:rPr>
              <a:t>Умри, но стой! Назад ни шагу!</a:t>
            </a:r>
            <a:br>
              <a:rPr lang="ru-RU" altLang="ru-RU">
                <a:latin typeface="Segoe Script" pitchFamily="34" charset="0"/>
              </a:rPr>
            </a:br>
            <a:r>
              <a:rPr lang="ru-RU" altLang="ru-RU">
                <a:latin typeface="Segoe Script" pitchFamily="34" charset="0"/>
              </a:rPr>
              <a:t>Ты эту землю не отдашь…</a:t>
            </a:r>
            <a:br>
              <a:rPr lang="ru-RU" altLang="ru-RU">
                <a:latin typeface="Segoe Script" pitchFamily="34" charset="0"/>
              </a:rPr>
            </a:br>
            <a:r>
              <a:rPr lang="ru-RU" altLang="ru-RU">
                <a:latin typeface="Segoe Script" pitchFamily="34" charset="0"/>
              </a:rPr>
              <a:t>Здесь ценят стойкость и отвагу,</a:t>
            </a:r>
            <a:br>
              <a:rPr lang="ru-RU" altLang="ru-RU">
                <a:latin typeface="Segoe Script" pitchFamily="34" charset="0"/>
              </a:rPr>
            </a:br>
            <a:r>
              <a:rPr lang="ru-RU" altLang="ru-RU">
                <a:latin typeface="Segoe Script" pitchFamily="34" charset="0"/>
              </a:rPr>
              <a:t>Здесь штык нужней, чем карандаш…</a:t>
            </a:r>
            <a:r>
              <a:rPr lang="ru-RU" altLang="ru-RU"/>
              <a:t/>
            </a:r>
            <a:br>
              <a:rPr lang="ru-RU" altLang="ru-RU"/>
            </a:br>
            <a:endParaRPr lang="ru-RU" altLang="ru-RU">
              <a:latin typeface="Segoe Script" pitchFamily="34" charset="0"/>
            </a:endParaRPr>
          </a:p>
        </p:txBody>
      </p:sp>
      <p:grpSp>
        <p:nvGrpSpPr>
          <p:cNvPr id="21509" name="Группа 7"/>
          <p:cNvGrpSpPr>
            <a:grpSpLocks/>
          </p:cNvGrpSpPr>
          <p:nvPr/>
        </p:nvGrpSpPr>
        <p:grpSpPr bwMode="auto">
          <a:xfrm>
            <a:off x="8208963" y="5632450"/>
            <a:ext cx="736600" cy="862013"/>
            <a:chOff x="6786770" y="4393703"/>
            <a:chExt cx="1849481" cy="2380755"/>
          </a:xfrm>
        </p:grpSpPr>
        <p:pic>
          <p:nvPicPr>
            <p:cNvPr id="21513"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4"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5"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0482" name="Picture 2" descr="http://bigslide.ru/images/7/6085/831/img4.jpg"/>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a:stretch/>
        </p:blipFill>
        <p:spPr bwMode="auto">
          <a:xfrm>
            <a:off x="6109981" y="470425"/>
            <a:ext cx="2641395" cy="32266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21512"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940425" cy="4340225"/>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Кустов Павел Петрович </a:t>
            </a:r>
            <a:r>
              <a:rPr lang="ru-RU" sz="1600" dirty="0">
                <a:solidFill>
                  <a:schemeClr val="accent2">
                    <a:lumMod val="50000"/>
                  </a:schemeClr>
                </a:solidFill>
                <a:latin typeface="Monotype Corsiva" pitchFamily="66" charset="0"/>
                <a:cs typeface="+mn-cs"/>
              </a:rPr>
              <a:t>/1906 -1970/ - русский поэт. Родился в с. Завальное под Усманью. Печататься начал школьником: в апреле 1918 года в «</a:t>
            </a:r>
            <a:r>
              <a:rPr lang="ru-RU" sz="1600" dirty="0" err="1">
                <a:solidFill>
                  <a:schemeClr val="accent2">
                    <a:lumMod val="50000"/>
                  </a:schemeClr>
                </a:solidFill>
                <a:latin typeface="Monotype Corsiva" pitchFamily="66" charset="0"/>
                <a:cs typeface="+mn-cs"/>
              </a:rPr>
              <a:t>Усманской</a:t>
            </a:r>
            <a:r>
              <a:rPr lang="ru-RU" sz="1600" dirty="0">
                <a:solidFill>
                  <a:schemeClr val="accent2">
                    <a:lumMod val="50000"/>
                  </a:schemeClr>
                </a:solidFill>
                <a:latin typeface="Monotype Corsiva" pitchFamily="66" charset="0"/>
                <a:cs typeface="+mn-cs"/>
              </a:rPr>
              <a:t> газете» были опубликованы его первые стихотворение и рассказ, затем там же ещё ряд стихотворений.</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В 1930 году был издан его первый поэтический сборник «Налив», посвященный сельской молодежи, крестьянскому труду, красоте российской природы. В том же году поэт был арестован, прошел через лагеря и ссылку, и только после войны, в 1948 году, появился его следующий сборник «Северо-Восток». В своих автобиографических статьях, очерках он умалчивал о репрессиях, которым подвергался, и свое пребывание на Севере в течение двадцати с лишним лет объяснял личной заинтересованностью и увлечением этим суровым краем. </a:t>
            </a:r>
          </a:p>
          <a:p>
            <a:pPr algn="just" fontAlgn="auto">
              <a:spcBef>
                <a:spcPts val="0"/>
              </a:spcBef>
              <a:spcAft>
                <a:spcPts val="0"/>
              </a:spcAft>
              <a:defRPr/>
            </a:pPr>
            <a:r>
              <a:rPr lang="ru-RU" sz="1600" dirty="0">
                <a:solidFill>
                  <a:schemeClr val="accent2">
                    <a:lumMod val="50000"/>
                  </a:schemeClr>
                </a:solidFill>
                <a:latin typeface="Monotype Corsiva" pitchFamily="66" charset="0"/>
                <a:cs typeface="+mn-cs"/>
              </a:rPr>
              <a:t>Его стихи публиковались в газетах, в журналах: «Новый мир», «Звезда», «Огонек», «Нева», «Москва», в альманахах. Он переводил поэтов народов СССР, выступал как литературный и театральный критик, писал рецензии. Член Союза писателей СССР П. П. Кустов – автор 12 сборников стихотворений. </a:t>
            </a:r>
          </a:p>
        </p:txBody>
      </p:sp>
      <p:sp>
        <p:nvSpPr>
          <p:cNvPr id="22532" name="Прямоугольник 6"/>
          <p:cNvSpPr>
            <a:spLocks noChangeArrowheads="1"/>
          </p:cNvSpPr>
          <p:nvPr/>
        </p:nvSpPr>
        <p:spPr bwMode="auto">
          <a:xfrm rot="-492884">
            <a:off x="3019425" y="4795838"/>
            <a:ext cx="61817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Все вокруг повяло от жары. </a:t>
            </a:r>
          </a:p>
          <a:p>
            <a:pPr eaLnBrk="1" hangingPunct="1"/>
            <a:r>
              <a:rPr lang="ru-RU" altLang="ru-RU">
                <a:latin typeface="Segoe Script" pitchFamily="34" charset="0"/>
              </a:rPr>
              <a:t>Треснула земля на узких стёжках. </a:t>
            </a:r>
          </a:p>
          <a:p>
            <a:pPr eaLnBrk="1" hangingPunct="1"/>
            <a:r>
              <a:rPr lang="ru-RU" altLang="ru-RU">
                <a:latin typeface="Segoe Script" pitchFamily="34" charset="0"/>
              </a:rPr>
              <a:t>Только одуванчика шары </a:t>
            </a:r>
          </a:p>
          <a:p>
            <a:pPr eaLnBrk="1" hangingPunct="1"/>
            <a:r>
              <a:rPr lang="ru-RU" altLang="ru-RU">
                <a:latin typeface="Segoe Script" pitchFamily="34" charset="0"/>
              </a:rPr>
              <a:t>Целый день стоят на тонких ножках.</a:t>
            </a:r>
          </a:p>
        </p:txBody>
      </p:sp>
      <p:grpSp>
        <p:nvGrpSpPr>
          <p:cNvPr id="22533" name="Группа 7"/>
          <p:cNvGrpSpPr>
            <a:grpSpLocks/>
          </p:cNvGrpSpPr>
          <p:nvPr/>
        </p:nvGrpSpPr>
        <p:grpSpPr bwMode="auto">
          <a:xfrm>
            <a:off x="8208963" y="5632450"/>
            <a:ext cx="736600" cy="862013"/>
            <a:chOff x="6786770" y="4393703"/>
            <a:chExt cx="1849481" cy="2380755"/>
          </a:xfrm>
        </p:grpSpPr>
        <p:pic>
          <p:nvPicPr>
            <p:cNvPr id="22537"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8"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539"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1506" name="Picture 2" descr="http://usman48.ru/Pic2/kustov.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6473660" y="404664"/>
            <a:ext cx="2131908" cy="36668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22536"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940425" cy="5324475"/>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Терпигорев /Атава/ Сергей Николаевич </a:t>
            </a:r>
            <a:r>
              <a:rPr lang="ru-RU" sz="1600" dirty="0">
                <a:solidFill>
                  <a:schemeClr val="accent2">
                    <a:lumMod val="50000"/>
                  </a:schemeClr>
                </a:solidFill>
                <a:latin typeface="Monotype Corsiva" pitchFamily="66" charset="0"/>
                <a:cs typeface="+mn-cs"/>
              </a:rPr>
              <a:t>/1811 – 1895/ - известный русский писатель и публицист. Родился в с. Никольское, ныне </a:t>
            </a:r>
            <a:r>
              <a:rPr lang="ru-RU" sz="1600" dirty="0" err="1">
                <a:solidFill>
                  <a:schemeClr val="accent2">
                    <a:lumMod val="50000"/>
                  </a:schemeClr>
                </a:solidFill>
                <a:latin typeface="Monotype Corsiva" pitchFamily="66" charset="0"/>
                <a:cs typeface="+mn-cs"/>
              </a:rPr>
              <a:t>Терпигорево</a:t>
            </a:r>
            <a:r>
              <a:rPr lang="ru-RU" sz="1600" dirty="0">
                <a:solidFill>
                  <a:schemeClr val="accent2">
                    <a:lumMod val="50000"/>
                  </a:schemeClr>
                </a:solidFill>
                <a:latin typeface="Monotype Corsiva" pitchFamily="66" charset="0"/>
                <a:cs typeface="+mn-cs"/>
              </a:rPr>
              <a:t> </a:t>
            </a:r>
            <a:r>
              <a:rPr lang="ru-RU" sz="1600" dirty="0" err="1">
                <a:solidFill>
                  <a:schemeClr val="accent2">
                    <a:lumMod val="50000"/>
                  </a:schemeClr>
                </a:solidFill>
                <a:latin typeface="Monotype Corsiva" pitchFamily="66" charset="0"/>
                <a:cs typeface="+mn-cs"/>
              </a:rPr>
              <a:t>Добринского</a:t>
            </a:r>
            <a:r>
              <a:rPr lang="ru-RU" sz="1600" dirty="0">
                <a:solidFill>
                  <a:schemeClr val="accent2">
                    <a:lumMod val="50000"/>
                  </a:schemeClr>
                </a:solidFill>
                <a:latin typeface="Monotype Corsiva" pitchFamily="66" charset="0"/>
                <a:cs typeface="+mn-cs"/>
              </a:rPr>
              <a:t> района. Окончил Петербургский университет, юридический факультет. В 1861 году он напечатал в «Русском Мире» свой первый рассказ «Черствая доля», затем небольшие очерки и статьи в «Русском Мире», «Русском Слове», «Гудке», «Санкт-Петербургских Ведомостях». За участия в студенческих волнениях был исключен и выслан в родовое имение матери, где жил пять лет под надзором полиции.</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В этот период он решил собирать материалы для очерков на социальные темы. Их он отправлял в редакции журнала «Русское слово» и петербургской газеты «Голос». Публикации обличали мошенников и казнокрадов, показывали тяжелую жизнь простого народа.</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В 1867 году, когда срок ссылки завершился, Терпигорев вновь едет в Петербург. И продолжает литературную работу. В «Отечественных записках» выходит серия очерков «В степи», которые он подписывал под псевдонимом </a:t>
            </a:r>
            <a:r>
              <a:rPr lang="ru-RU" sz="1600" b="1" dirty="0" err="1">
                <a:solidFill>
                  <a:schemeClr val="accent2">
                    <a:lumMod val="50000"/>
                  </a:schemeClr>
                </a:solidFill>
                <a:latin typeface="Monotype Corsiva" pitchFamily="66" charset="0"/>
                <a:cs typeface="+mn-cs"/>
              </a:rPr>
              <a:t>Серге́й</a:t>
            </a:r>
            <a:r>
              <a:rPr lang="ru-RU" sz="1600" b="1" dirty="0">
                <a:solidFill>
                  <a:schemeClr val="accent2">
                    <a:lumMod val="50000"/>
                  </a:schemeClr>
                </a:solidFill>
                <a:latin typeface="Monotype Corsiva" pitchFamily="66" charset="0"/>
                <a:cs typeface="+mn-cs"/>
              </a:rPr>
              <a:t> Атава</a:t>
            </a:r>
            <a:r>
              <a:rPr lang="ru-RU" sz="1600" dirty="0">
                <a:solidFill>
                  <a:schemeClr val="accent2">
                    <a:lumMod val="50000"/>
                  </a:schemeClr>
                </a:solidFill>
                <a:latin typeface="Monotype Corsiva" pitchFamily="66" charset="0"/>
                <a:cs typeface="+mn-cs"/>
              </a:rPr>
              <a:t>. Он рассказывал о реальном удручающем состоянии дел после отмены крепостного права.</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В последние годы жизни работал над романом «Лёд сломало», но так и не смог его завершить. Он скончался на даче в Новой Деревне, близ Петербурга 13 июня (по старому стилю) 1895 года.</a:t>
            </a:r>
          </a:p>
          <a:p>
            <a:pPr indent="361950" algn="just" fontAlgn="auto">
              <a:spcBef>
                <a:spcPts val="0"/>
              </a:spcBef>
              <a:spcAft>
                <a:spcPts val="0"/>
              </a:spcAft>
              <a:defRPr/>
            </a:pPr>
            <a:endParaRPr lang="ru-RU" sz="1600" dirty="0">
              <a:solidFill>
                <a:schemeClr val="accent2">
                  <a:lumMod val="50000"/>
                </a:schemeClr>
              </a:solidFill>
              <a:latin typeface="Monotype Corsiva" pitchFamily="66" charset="0"/>
              <a:cs typeface="+mn-cs"/>
            </a:endParaRPr>
          </a:p>
        </p:txBody>
      </p:sp>
      <p:sp>
        <p:nvSpPr>
          <p:cNvPr id="23556" name="Прямоугольник 6"/>
          <p:cNvSpPr>
            <a:spLocks noChangeArrowheads="1"/>
          </p:cNvSpPr>
          <p:nvPr/>
        </p:nvSpPr>
        <p:spPr bwMode="auto">
          <a:xfrm rot="-492884">
            <a:off x="3019425" y="4933950"/>
            <a:ext cx="61817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Страшная была скука. От скуки удивительные слагались характеры и удивительные выходили люди...</a:t>
            </a:r>
          </a:p>
        </p:txBody>
      </p:sp>
      <p:grpSp>
        <p:nvGrpSpPr>
          <p:cNvPr id="23557" name="Группа 7"/>
          <p:cNvGrpSpPr>
            <a:grpSpLocks/>
          </p:cNvGrpSpPr>
          <p:nvPr/>
        </p:nvGrpSpPr>
        <p:grpSpPr bwMode="auto">
          <a:xfrm>
            <a:off x="8208963" y="5632450"/>
            <a:ext cx="736600" cy="862013"/>
            <a:chOff x="6786770" y="4393703"/>
            <a:chExt cx="1849481" cy="2380755"/>
          </a:xfrm>
        </p:grpSpPr>
        <p:pic>
          <p:nvPicPr>
            <p:cNvPr id="23561"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2"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3"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2530" name="Picture 2" descr="http://infa.ws/jivopis/35/68.jpg"/>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a:stretch/>
        </p:blipFill>
        <p:spPr bwMode="auto">
          <a:xfrm>
            <a:off x="6089269" y="332656"/>
            <a:ext cx="2957197" cy="38488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23560"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940425" cy="5816600"/>
          </a:xfrm>
          <a:prstGeom prst="rect">
            <a:avLst/>
          </a:prstGeom>
          <a:noFill/>
        </p:spPr>
        <p:txBody>
          <a:bodyPr>
            <a:spAutoFit/>
          </a:bodyPr>
          <a:lstStyle/>
          <a:p>
            <a:pPr indent="361950" algn="just" fontAlgn="auto">
              <a:spcBef>
                <a:spcPts val="0"/>
              </a:spcBef>
              <a:spcAft>
                <a:spcPts val="0"/>
              </a:spcAft>
              <a:defRPr/>
            </a:pPr>
            <a:r>
              <a:rPr lang="ru-RU" sz="2000" u="sng" dirty="0" err="1">
                <a:solidFill>
                  <a:schemeClr val="accent2">
                    <a:lumMod val="50000"/>
                  </a:schemeClr>
                </a:solidFill>
                <a:latin typeface="Monotype Corsiva" pitchFamily="66" charset="0"/>
                <a:cs typeface="+mn-cs"/>
              </a:rPr>
              <a:t>Воронский</a:t>
            </a:r>
            <a:r>
              <a:rPr lang="ru-RU" sz="2000" u="sng" dirty="0">
                <a:solidFill>
                  <a:schemeClr val="accent2">
                    <a:lumMod val="50000"/>
                  </a:schemeClr>
                </a:solidFill>
                <a:latin typeface="Monotype Corsiva" pitchFamily="66" charset="0"/>
                <a:cs typeface="+mn-cs"/>
              </a:rPr>
              <a:t> Александр Константинович </a:t>
            </a:r>
            <a:r>
              <a:rPr lang="ru-RU" sz="1600" dirty="0">
                <a:solidFill>
                  <a:schemeClr val="accent2">
                    <a:lumMod val="50000"/>
                  </a:schemeClr>
                </a:solidFill>
                <a:latin typeface="Monotype Corsiva" pitchFamily="66" charset="0"/>
                <a:cs typeface="+mn-cs"/>
              </a:rPr>
              <a:t>/1884 – 1937 / - литературный критик, писатель, редактор журнала «Красная новь». Родился в с. </a:t>
            </a:r>
            <a:r>
              <a:rPr lang="ru-RU" sz="1600" dirty="0" err="1">
                <a:solidFill>
                  <a:schemeClr val="accent2">
                    <a:lumMod val="50000"/>
                  </a:schemeClr>
                </a:solidFill>
                <a:latin typeface="Monotype Corsiva" pitchFamily="66" charset="0"/>
                <a:cs typeface="+mn-cs"/>
              </a:rPr>
              <a:t>Хорошавка</a:t>
            </a:r>
            <a:r>
              <a:rPr lang="ru-RU" sz="1600" dirty="0">
                <a:solidFill>
                  <a:schemeClr val="accent2">
                    <a:lumMod val="50000"/>
                  </a:schemeClr>
                </a:solidFill>
                <a:latin typeface="Monotype Corsiva" pitchFamily="66" charset="0"/>
                <a:cs typeface="+mn-cs"/>
              </a:rPr>
              <a:t> </a:t>
            </a:r>
            <a:r>
              <a:rPr lang="ru-RU" sz="1600" dirty="0" err="1">
                <a:solidFill>
                  <a:schemeClr val="accent2">
                    <a:lumMod val="50000"/>
                  </a:schemeClr>
                </a:solidFill>
                <a:latin typeface="Monotype Corsiva" pitchFamily="66" charset="0"/>
                <a:cs typeface="+mn-cs"/>
              </a:rPr>
              <a:t>Кирсановского</a:t>
            </a:r>
            <a:r>
              <a:rPr lang="ru-RU" sz="1600" dirty="0">
                <a:solidFill>
                  <a:schemeClr val="accent2">
                    <a:lumMod val="50000"/>
                  </a:schemeClr>
                </a:solidFill>
                <a:latin typeface="Monotype Corsiva" pitchFamily="66" charset="0"/>
                <a:cs typeface="+mn-cs"/>
              </a:rPr>
              <a:t> уезда Тамбовской губернии в семье священника. После смерти отца семья поселилась в с. Добринка </a:t>
            </a:r>
            <a:r>
              <a:rPr lang="ru-RU" sz="1600" dirty="0" err="1">
                <a:solidFill>
                  <a:schemeClr val="accent2">
                    <a:lumMod val="50000"/>
                  </a:schemeClr>
                </a:solidFill>
                <a:latin typeface="Monotype Corsiva" pitchFamily="66" charset="0"/>
                <a:cs typeface="+mn-cs"/>
              </a:rPr>
              <a:t>Усманского</a:t>
            </a:r>
            <a:r>
              <a:rPr lang="ru-RU" sz="1600" dirty="0">
                <a:solidFill>
                  <a:schemeClr val="accent2">
                    <a:lumMod val="50000"/>
                  </a:schemeClr>
                </a:solidFill>
                <a:latin typeface="Monotype Corsiva" pitchFamily="66" charset="0"/>
                <a:cs typeface="+mn-cs"/>
              </a:rPr>
              <a:t> уезда. </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После революции он работал главным редактором газеты «Рабочий край» в Иваново-Вознесенске. В начале 1920-х годов Александр Константинович отошёл от партийно-организационной работы и целиком отдался литературе. Ему принадлежала идея издавать первый советский «толстый» журнал «Красная новь», который начал выходить с июля 1921 года и А. К. </a:t>
            </a:r>
            <a:r>
              <a:rPr lang="ru-RU" sz="1600" dirty="0" err="1">
                <a:solidFill>
                  <a:schemeClr val="accent2">
                    <a:lumMod val="50000"/>
                  </a:schemeClr>
                </a:solidFill>
                <a:latin typeface="Monotype Corsiva" pitchFamily="66" charset="0"/>
                <a:cs typeface="+mn-cs"/>
              </a:rPr>
              <a:t>Воронский</a:t>
            </a:r>
            <a:r>
              <a:rPr lang="ru-RU" sz="1600" dirty="0">
                <a:solidFill>
                  <a:schemeClr val="accent2">
                    <a:lumMod val="50000"/>
                  </a:schemeClr>
                </a:solidFill>
                <a:latin typeface="Monotype Corsiva" pitchFamily="66" charset="0"/>
                <a:cs typeface="+mn-cs"/>
              </a:rPr>
              <a:t> был его редактором. Он способствовал тому, чтобы в нем публиковалось всё лучшее, что было в литературе тех лет. </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В 1927 году А. К. </a:t>
            </a:r>
            <a:r>
              <a:rPr lang="ru-RU" sz="1600" dirty="0" err="1">
                <a:solidFill>
                  <a:schemeClr val="accent2">
                    <a:lumMod val="50000"/>
                  </a:schemeClr>
                </a:solidFill>
                <a:latin typeface="Monotype Corsiva" pitchFamily="66" charset="0"/>
                <a:cs typeface="+mn-cs"/>
              </a:rPr>
              <a:t>Воронский</a:t>
            </a:r>
            <a:r>
              <a:rPr lang="ru-RU" sz="1600" dirty="0">
                <a:solidFill>
                  <a:schemeClr val="accent2">
                    <a:lumMod val="50000"/>
                  </a:schemeClr>
                </a:solidFill>
                <a:latin typeface="Monotype Corsiva" pitchFamily="66" charset="0"/>
                <a:cs typeface="+mn-cs"/>
              </a:rPr>
              <a:t> был отстранен от руководства «Красной новью», выведен из редакции издательства «Круг», исключен из партии за принадлежность к троцкистской оппозиции и после ареста в январе 1929 года сослан в Липецк, где продолжил свое литературное творчество. </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13 августа 1937 года А. К. </a:t>
            </a:r>
            <a:r>
              <a:rPr lang="ru-RU" sz="1600" dirty="0" err="1">
                <a:solidFill>
                  <a:schemeClr val="accent2">
                    <a:lumMod val="50000"/>
                  </a:schemeClr>
                </a:solidFill>
                <a:latin typeface="Monotype Corsiva" pitchFamily="66" charset="0"/>
                <a:cs typeface="+mn-cs"/>
              </a:rPr>
              <a:t>Воронский</a:t>
            </a:r>
            <a:r>
              <a:rPr lang="ru-RU" sz="1600" dirty="0">
                <a:solidFill>
                  <a:schemeClr val="accent2">
                    <a:lumMod val="50000"/>
                  </a:schemeClr>
                </a:solidFill>
                <a:latin typeface="Monotype Corsiva" pitchFamily="66" charset="0"/>
                <a:cs typeface="+mn-cs"/>
              </a:rPr>
              <a:t> был расстрелян. В течение десятилетий имя А. К. </a:t>
            </a:r>
            <a:r>
              <a:rPr lang="ru-RU" sz="1600" dirty="0" err="1">
                <a:solidFill>
                  <a:schemeClr val="accent2">
                    <a:lumMod val="50000"/>
                  </a:schemeClr>
                </a:solidFill>
                <a:latin typeface="Monotype Corsiva" pitchFamily="66" charset="0"/>
                <a:cs typeface="+mn-cs"/>
              </a:rPr>
              <a:t>Воронского</a:t>
            </a:r>
            <a:r>
              <a:rPr lang="ru-RU" sz="1600" dirty="0">
                <a:solidFill>
                  <a:schemeClr val="accent2">
                    <a:lumMod val="50000"/>
                  </a:schemeClr>
                </a:solidFill>
                <a:latin typeface="Monotype Corsiva" pitchFamily="66" charset="0"/>
                <a:cs typeface="+mn-cs"/>
              </a:rPr>
              <a:t> было «вычеркнуто» из советской истории. После расстрела его произведения были изъяты, долгое время не переиздавались.</a:t>
            </a:r>
          </a:p>
          <a:p>
            <a:pPr algn="just" fontAlgn="auto">
              <a:spcBef>
                <a:spcPts val="0"/>
              </a:spcBef>
              <a:spcAft>
                <a:spcPts val="0"/>
              </a:spcAft>
              <a:defRPr/>
            </a:pPr>
            <a:r>
              <a:rPr lang="ru-RU" sz="1600" dirty="0">
                <a:solidFill>
                  <a:schemeClr val="accent2">
                    <a:lumMod val="50000"/>
                  </a:schemeClr>
                </a:solidFill>
                <a:latin typeface="Monotype Corsiva" pitchFamily="66" charset="0"/>
                <a:cs typeface="+mn-cs"/>
              </a:rPr>
              <a:t>Именем А. К. </a:t>
            </a:r>
            <a:r>
              <a:rPr lang="ru-RU" sz="1600" dirty="0" err="1">
                <a:solidFill>
                  <a:schemeClr val="accent2">
                    <a:lumMod val="50000"/>
                  </a:schemeClr>
                </a:solidFill>
                <a:latin typeface="Monotype Corsiva" pitchFamily="66" charset="0"/>
                <a:cs typeface="+mn-cs"/>
              </a:rPr>
              <a:t>Воронского</a:t>
            </a:r>
            <a:r>
              <a:rPr lang="ru-RU" sz="1600" dirty="0">
                <a:solidFill>
                  <a:schemeClr val="accent2">
                    <a:lumMod val="50000"/>
                  </a:schemeClr>
                </a:solidFill>
                <a:latin typeface="Monotype Corsiva" pitchFamily="66" charset="0"/>
                <a:cs typeface="+mn-cs"/>
              </a:rPr>
              <a:t> в пос. Добринка названа улица.</a:t>
            </a:r>
          </a:p>
          <a:p>
            <a:pPr indent="361950" algn="just" fontAlgn="auto">
              <a:spcBef>
                <a:spcPts val="0"/>
              </a:spcBef>
              <a:spcAft>
                <a:spcPts val="0"/>
              </a:spcAft>
              <a:defRPr/>
            </a:pPr>
            <a:endParaRPr lang="ru-RU" sz="1600" dirty="0">
              <a:solidFill>
                <a:schemeClr val="accent2">
                  <a:lumMod val="50000"/>
                </a:schemeClr>
              </a:solidFill>
              <a:latin typeface="Monotype Corsiva" pitchFamily="66" charset="0"/>
              <a:cs typeface="+mn-cs"/>
            </a:endParaRPr>
          </a:p>
        </p:txBody>
      </p:sp>
      <p:sp>
        <p:nvSpPr>
          <p:cNvPr id="24580" name="Прямоугольник 6"/>
          <p:cNvSpPr>
            <a:spLocks noChangeArrowheads="1"/>
          </p:cNvSpPr>
          <p:nvPr/>
        </p:nvSpPr>
        <p:spPr bwMode="auto">
          <a:xfrm rot="-492884">
            <a:off x="2598738" y="5407025"/>
            <a:ext cx="6180137"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Лес нерушимо хрaнил их тaйну: они делaли бомбы…</a:t>
            </a:r>
          </a:p>
        </p:txBody>
      </p:sp>
      <p:grpSp>
        <p:nvGrpSpPr>
          <p:cNvPr id="24581" name="Группа 7"/>
          <p:cNvGrpSpPr>
            <a:grpSpLocks/>
          </p:cNvGrpSpPr>
          <p:nvPr/>
        </p:nvGrpSpPr>
        <p:grpSpPr bwMode="auto">
          <a:xfrm>
            <a:off x="8208963" y="5632450"/>
            <a:ext cx="736600" cy="862013"/>
            <a:chOff x="6786770" y="4393703"/>
            <a:chExt cx="1849481" cy="2380755"/>
          </a:xfrm>
        </p:grpSpPr>
        <p:pic>
          <p:nvPicPr>
            <p:cNvPr id="24585"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6"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7"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3554" name="Picture 2" descr="http://www.sakharov-center.ru/asfcd/martirolog/photo/170399/170399Y003121.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6218173" y="836712"/>
            <a:ext cx="2727576" cy="3600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24584"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003800" cy="4554537"/>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Максим Горький /наст. Пешков Алексей Максимович/ </a:t>
            </a:r>
            <a:r>
              <a:rPr lang="ru-RU" dirty="0">
                <a:solidFill>
                  <a:schemeClr val="accent2">
                    <a:lumMod val="50000"/>
                  </a:schemeClr>
                </a:solidFill>
                <a:latin typeface="Monotype Corsiva" pitchFamily="66" charset="0"/>
                <a:cs typeface="+mn-cs"/>
              </a:rPr>
              <a:t>- /1868 – 1936 / - известный русский писатель, 1888 -1889 годы жил и работал на станции Добринка, в Задонске, не раз бывал на территории нынешней Липецкой области. Странствуя, М. Горький изучал встречавшихся ему людей, и эти впечатления отразились во многих его произведениях. «Хождение мое по Руси было вызвано не стремлением ко бродяжничеству, а желанием видеть – где я живу, что за народ вокруг меня?».</a:t>
            </a:r>
          </a:p>
          <a:p>
            <a:pPr indent="361950" algn="just" fontAlgn="auto">
              <a:spcBef>
                <a:spcPts val="0"/>
              </a:spcBef>
              <a:spcAft>
                <a:spcPts val="0"/>
              </a:spcAft>
              <a:defRPr/>
            </a:pPr>
            <a:r>
              <a:rPr lang="ru-RU" dirty="0">
                <a:solidFill>
                  <a:schemeClr val="accent2">
                    <a:lumMod val="50000"/>
                  </a:schemeClr>
                </a:solidFill>
                <a:latin typeface="Monotype Corsiva" pitchFamily="66" charset="0"/>
                <a:cs typeface="+mn-cs"/>
              </a:rPr>
              <a:t>В память о пребывании писателя в Добринке на здании железнодорожного вокзала установлена мемориальная доска, перед входом – бюст М. Горького (автор А. Вагнер). Его именем названы центральная улица Добринки, школа-интернат в с. Павловка.</a:t>
            </a:r>
          </a:p>
          <a:p>
            <a:pPr indent="361950" algn="just" fontAlgn="auto">
              <a:spcBef>
                <a:spcPts val="0"/>
              </a:spcBef>
              <a:spcAft>
                <a:spcPts val="0"/>
              </a:spcAft>
              <a:defRPr/>
            </a:pPr>
            <a:endParaRPr lang="ru-RU" sz="1600" dirty="0">
              <a:solidFill>
                <a:schemeClr val="accent2">
                  <a:lumMod val="50000"/>
                </a:schemeClr>
              </a:solidFill>
              <a:latin typeface="Monotype Corsiva" pitchFamily="66" charset="0"/>
              <a:cs typeface="+mn-cs"/>
            </a:endParaRPr>
          </a:p>
        </p:txBody>
      </p:sp>
      <p:sp>
        <p:nvSpPr>
          <p:cNvPr id="25604" name="Прямоугольник 6"/>
          <p:cNvSpPr>
            <a:spLocks noChangeArrowheads="1"/>
          </p:cNvSpPr>
          <p:nvPr/>
        </p:nvSpPr>
        <p:spPr bwMode="auto">
          <a:xfrm rot="-492884">
            <a:off x="2495550" y="4938713"/>
            <a:ext cx="64897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2000">
                <a:latin typeface="Segoe Script" pitchFamily="34" charset="0"/>
              </a:rPr>
              <a:t>За все, что человек берет, он платит собой: : своим умом и силой, иногда — жизнью</a:t>
            </a:r>
            <a:r>
              <a:rPr lang="ru-RU" altLang="ru-RU" sz="2000" i="1"/>
              <a:t> </a:t>
            </a:r>
            <a:endParaRPr lang="ru-RU" altLang="ru-RU" sz="2000">
              <a:latin typeface="Segoe Script" pitchFamily="34" charset="0"/>
            </a:endParaRPr>
          </a:p>
        </p:txBody>
      </p:sp>
      <p:grpSp>
        <p:nvGrpSpPr>
          <p:cNvPr id="25605" name="Группа 7"/>
          <p:cNvGrpSpPr>
            <a:grpSpLocks/>
          </p:cNvGrpSpPr>
          <p:nvPr/>
        </p:nvGrpSpPr>
        <p:grpSpPr bwMode="auto">
          <a:xfrm>
            <a:off x="4119563" y="5692775"/>
            <a:ext cx="738187" cy="862013"/>
            <a:chOff x="6786770" y="4393703"/>
            <a:chExt cx="1849481" cy="2380755"/>
          </a:xfrm>
        </p:grpSpPr>
        <p:pic>
          <p:nvPicPr>
            <p:cNvPr id="25609"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0"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611"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4578" name="Picture 2" descr="http://school-collection.lyceum62.ru/ecor/storage/159d3d90-6070-4f02-a427-2847ce3804b1/%5bLI8RK_11-01%5d_%5bIL_04%5d-k.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207550" y="908720"/>
            <a:ext cx="3756938" cy="2520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25608"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508625" cy="5078412"/>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Пришвин Михаил Михайлович </a:t>
            </a:r>
            <a:r>
              <a:rPr lang="ru-RU" sz="1600" dirty="0">
                <a:solidFill>
                  <a:schemeClr val="accent2">
                    <a:lumMod val="50000"/>
                  </a:schemeClr>
                </a:solidFill>
                <a:latin typeface="Monotype Corsiva" pitchFamily="66" charset="0"/>
                <a:cs typeface="+mn-cs"/>
              </a:rPr>
              <a:t>/1873 – 1954/ - русский писатель. Родился в имении </a:t>
            </a:r>
            <a:r>
              <a:rPr lang="ru-RU" sz="1600" dirty="0" err="1">
                <a:solidFill>
                  <a:schemeClr val="accent2">
                    <a:lumMod val="50000"/>
                  </a:schemeClr>
                </a:solidFill>
                <a:latin typeface="Monotype Corsiva" pitchFamily="66" charset="0"/>
                <a:cs typeface="+mn-cs"/>
              </a:rPr>
              <a:t>Хрущево-Левшино</a:t>
            </a:r>
            <a:r>
              <a:rPr lang="ru-RU" sz="1600" dirty="0">
                <a:solidFill>
                  <a:schemeClr val="accent2">
                    <a:lumMod val="50000"/>
                  </a:schemeClr>
                </a:solidFill>
                <a:latin typeface="Monotype Corsiva" pitchFamily="66" charset="0"/>
                <a:cs typeface="+mn-cs"/>
              </a:rPr>
              <a:t> </a:t>
            </a:r>
            <a:r>
              <a:rPr lang="ru-RU" sz="1600" dirty="0" err="1">
                <a:solidFill>
                  <a:schemeClr val="accent2">
                    <a:lumMod val="50000"/>
                  </a:schemeClr>
                </a:solidFill>
                <a:latin typeface="Monotype Corsiva" pitchFamily="66" charset="0"/>
                <a:cs typeface="+mn-cs"/>
              </a:rPr>
              <a:t>Становлянского</a:t>
            </a:r>
            <a:r>
              <a:rPr lang="ru-RU" sz="1600" dirty="0">
                <a:solidFill>
                  <a:schemeClr val="accent2">
                    <a:lumMod val="50000"/>
                  </a:schemeClr>
                </a:solidFill>
                <a:latin typeface="Monotype Corsiva" pitchFamily="66" charset="0"/>
                <a:cs typeface="+mn-cs"/>
              </a:rPr>
              <a:t> района. Первый рассказ Сашок опубликовал в 1906. Увлекшись фольклором и этнографией, много путешествовал. Впечатлениями от европейского Севера (Олонец, Карелия, Норвегия) продиктованы первые книги Пришвина – путевые записи-очерки, которые помогли их автору оказаться в центре литературной жизни Петербурга. </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Постоянная духовная работа Пришвина, путь писателя к внутренней свободе особенно подробно и ярко прослеживается в его богатых наблюдениями дневниках (Глаза земли), где, в частности, дана правдивая картина процесса «</a:t>
            </a:r>
            <a:r>
              <a:rPr lang="ru-RU" sz="1600" dirty="0" err="1">
                <a:solidFill>
                  <a:schemeClr val="accent2">
                    <a:lumMod val="50000"/>
                  </a:schemeClr>
                </a:solidFill>
                <a:latin typeface="Monotype Corsiva" pitchFamily="66" charset="0"/>
                <a:cs typeface="+mn-cs"/>
              </a:rPr>
              <a:t>раскрестьянивания</a:t>
            </a:r>
            <a:r>
              <a:rPr lang="ru-RU" sz="1600" dirty="0">
                <a:solidFill>
                  <a:schemeClr val="accent2">
                    <a:lumMod val="50000"/>
                  </a:schemeClr>
                </a:solidFill>
                <a:latin typeface="Monotype Corsiva" pitchFamily="66" charset="0"/>
                <a:cs typeface="+mn-cs"/>
              </a:rPr>
              <a:t>» России и сталинских репрессий, выражено гуманистическое стремление писателя утвердить «святость жизни» как высшую ценность. Проблема «собирания человека» ставится Пришвиным, которого во всей глубине только в конце 20 в. стал узнавать отечественный читатель, и в повести Мирская чаша (другое название Раб обезьяний), сопрягающей реформы Петра I и большевистские преобразования и рассматривающей последние как «новый крест» России и знак «тупика христианского мира».</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Умер Пришвин в Москве 16 января 1954.</a:t>
            </a:r>
          </a:p>
        </p:txBody>
      </p:sp>
      <p:sp>
        <p:nvSpPr>
          <p:cNvPr id="26628" name="Прямоугольник 6"/>
          <p:cNvSpPr>
            <a:spLocks noChangeArrowheads="1"/>
          </p:cNvSpPr>
          <p:nvPr/>
        </p:nvSpPr>
        <p:spPr bwMode="auto">
          <a:xfrm rot="-492884">
            <a:off x="2551113" y="5233988"/>
            <a:ext cx="6489700" cy="1014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2000">
                <a:latin typeface="Segoe Script" pitchFamily="34" charset="0"/>
              </a:rPr>
              <a:t>Кислая и очень полезная для здоровья ягода клюква растет в болотах летом, а собирают ее поздней осенью</a:t>
            </a:r>
          </a:p>
        </p:txBody>
      </p:sp>
      <p:grpSp>
        <p:nvGrpSpPr>
          <p:cNvPr id="26629" name="Группа 7"/>
          <p:cNvGrpSpPr>
            <a:grpSpLocks/>
          </p:cNvGrpSpPr>
          <p:nvPr/>
        </p:nvGrpSpPr>
        <p:grpSpPr bwMode="auto">
          <a:xfrm>
            <a:off x="6732588" y="5694363"/>
            <a:ext cx="736600" cy="863600"/>
            <a:chOff x="6786770" y="4393703"/>
            <a:chExt cx="1849481" cy="2380755"/>
          </a:xfrm>
        </p:grpSpPr>
        <p:pic>
          <p:nvPicPr>
            <p:cNvPr id="26633"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4"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635"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5604" name="Picture 4" descr="http://portal-kultura.ru/upload/medialibrary/fa0/13-0_9e49b_849ac538_XL.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796136" y="491130"/>
            <a:ext cx="3110590" cy="41433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26632"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508625" cy="4400550"/>
          </a:xfrm>
          <a:prstGeom prst="rect">
            <a:avLst/>
          </a:prstGeom>
          <a:noFill/>
        </p:spPr>
        <p:txBody>
          <a:bodyPr>
            <a:spAutoFit/>
          </a:bodyPr>
          <a:lstStyle/>
          <a:p>
            <a:pPr indent="361950" algn="just">
              <a:defRPr/>
            </a:pPr>
            <a:r>
              <a:rPr lang="ru-RU" sz="1600" dirty="0">
                <a:solidFill>
                  <a:schemeClr val="accent2">
                    <a:lumMod val="50000"/>
                  </a:schemeClr>
                </a:solidFill>
                <a:latin typeface="Monotype Corsiva" pitchFamily="66" charset="0"/>
              </a:rPr>
              <a:t>Имя великого русского поэта </a:t>
            </a:r>
            <a:r>
              <a:rPr lang="ru-RU" sz="2000" u="sng" dirty="0">
                <a:solidFill>
                  <a:schemeClr val="accent2">
                    <a:lumMod val="50000"/>
                  </a:schemeClr>
                </a:solidFill>
                <a:latin typeface="Monotype Corsiva" pitchFamily="66" charset="0"/>
              </a:rPr>
              <a:t>Михаила Юрьевича Лермонтова </a:t>
            </a:r>
            <a:r>
              <a:rPr lang="ru-RU" sz="1600" dirty="0">
                <a:solidFill>
                  <a:schemeClr val="accent2">
                    <a:lumMod val="50000"/>
                  </a:schemeClr>
                </a:solidFill>
                <a:latin typeface="Monotype Corsiva" pitchFamily="66" charset="0"/>
              </a:rPr>
              <a:t>/1814-1841/ тесно связано с липецким краем. Здесь, в деревне </a:t>
            </a:r>
            <a:r>
              <a:rPr lang="ru-RU" sz="1600" dirty="0" err="1">
                <a:solidFill>
                  <a:schemeClr val="accent2">
                    <a:lumMod val="50000"/>
                  </a:schemeClr>
                </a:solidFill>
                <a:latin typeface="Monotype Corsiva" pitchFamily="66" charset="0"/>
              </a:rPr>
              <a:t>Кропотово</a:t>
            </a:r>
            <a:r>
              <a:rPr lang="ru-RU" sz="1600" dirty="0">
                <a:solidFill>
                  <a:schemeClr val="accent2">
                    <a:lumMod val="50000"/>
                  </a:schemeClr>
                </a:solidFill>
                <a:latin typeface="Monotype Corsiva" pitchFamily="66" charset="0"/>
              </a:rPr>
              <a:t> </a:t>
            </a:r>
            <a:r>
              <a:rPr lang="ru-RU" sz="1600" dirty="0" err="1">
                <a:solidFill>
                  <a:schemeClr val="accent2">
                    <a:lumMod val="50000"/>
                  </a:schemeClr>
                </a:solidFill>
                <a:latin typeface="Monotype Corsiva" pitchFamily="66" charset="0"/>
              </a:rPr>
              <a:t>Ефремовского</a:t>
            </a:r>
            <a:r>
              <a:rPr lang="ru-RU" sz="1600" dirty="0">
                <a:solidFill>
                  <a:schemeClr val="accent2">
                    <a:lumMod val="50000"/>
                  </a:schemeClr>
                </a:solidFill>
                <a:latin typeface="Monotype Corsiva" pitchFamily="66" charset="0"/>
              </a:rPr>
              <a:t> уезда Тульской губернии (теперь </a:t>
            </a:r>
            <a:r>
              <a:rPr lang="ru-RU" sz="1600" dirty="0" err="1">
                <a:solidFill>
                  <a:schemeClr val="accent2">
                    <a:lumMod val="50000"/>
                  </a:schemeClr>
                </a:solidFill>
                <a:latin typeface="Monotype Corsiva" pitchFamily="66" charset="0"/>
              </a:rPr>
              <a:t>Становлянский</a:t>
            </a:r>
            <a:r>
              <a:rPr lang="ru-RU" sz="1600" dirty="0">
                <a:solidFill>
                  <a:schemeClr val="accent2">
                    <a:lumMod val="50000"/>
                  </a:schemeClr>
                </a:solidFill>
                <a:latin typeface="Monotype Corsiva" pitchFamily="66" charset="0"/>
              </a:rPr>
              <a:t> район Липецкой области), находились дом и усадьба его отца Юрия Петровича Лермонтова. После смерти матери, воспитание М. Ю. Лермонтова взяла на себя его бабушка Е. А. Арсеньева. Отец, не имея достаточных средств на его воспитание, был вынужден расстаться с сыном.</a:t>
            </a:r>
          </a:p>
          <a:p>
            <a:pPr indent="361950" algn="just">
              <a:defRPr/>
            </a:pPr>
            <a:r>
              <a:rPr lang="ru-RU" sz="1600" dirty="0">
                <a:solidFill>
                  <a:schemeClr val="accent2">
                    <a:lumMod val="50000"/>
                  </a:schemeClr>
                </a:solidFill>
                <a:latin typeface="Monotype Corsiva" pitchFamily="66" charset="0"/>
              </a:rPr>
              <a:t>М. Ю. Лермонтов болезненно переживал разлуку с отцом, что нашло отражение во многих его произведениях («Люди и страсти», «Странный человек», «Ужасная судьба отца и сына»...). Несмотря на возражения Е. А. Арсеньевой, Лермонтов неоднократно приезжал в </a:t>
            </a:r>
            <a:r>
              <a:rPr lang="ru-RU" sz="1600" dirty="0" err="1">
                <a:solidFill>
                  <a:schemeClr val="accent2">
                    <a:lumMod val="50000"/>
                  </a:schemeClr>
                </a:solidFill>
                <a:latin typeface="Monotype Corsiva" pitchFamily="66" charset="0"/>
              </a:rPr>
              <a:t>Кропотово</a:t>
            </a:r>
            <a:r>
              <a:rPr lang="ru-RU" sz="1600" dirty="0">
                <a:solidFill>
                  <a:schemeClr val="accent2">
                    <a:lumMod val="50000"/>
                  </a:schemeClr>
                </a:solidFill>
                <a:latin typeface="Monotype Corsiva" pitchFamily="66" charset="0"/>
              </a:rPr>
              <a:t>, о чем свидетельствуют стихотворения и первые юношеские драмы Лермонтова: «Испанцы», «Люди и страсти», в стихотворении «Дерево». Судя по стихотворению «Эпитафия» (1832), Михаил Юрьевич Лермонтов приезжал в 1831 году на погребение отца.  </a:t>
            </a:r>
            <a:endParaRPr lang="ru-RU" sz="1600" dirty="0">
              <a:solidFill>
                <a:schemeClr val="accent2">
                  <a:lumMod val="50000"/>
                </a:schemeClr>
              </a:solidFill>
              <a:latin typeface="Monotype Corsiva" pitchFamily="66" charset="0"/>
              <a:cs typeface="+mn-cs"/>
            </a:endParaRPr>
          </a:p>
        </p:txBody>
      </p:sp>
      <p:sp>
        <p:nvSpPr>
          <p:cNvPr id="27652" name="Прямоугольник 6"/>
          <p:cNvSpPr>
            <a:spLocks noChangeArrowheads="1"/>
          </p:cNvSpPr>
          <p:nvPr/>
        </p:nvSpPr>
        <p:spPr bwMode="auto">
          <a:xfrm rot="-492884">
            <a:off x="2551113" y="5080000"/>
            <a:ext cx="6489700" cy="1322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2000">
                <a:latin typeface="Segoe Script" pitchFamily="34" charset="0"/>
              </a:rPr>
              <a:t>Люблю дымок спаленной жнивы, </a:t>
            </a:r>
          </a:p>
          <a:p>
            <a:pPr eaLnBrk="1" hangingPunct="1"/>
            <a:r>
              <a:rPr lang="ru-RU" altLang="ru-RU" sz="2000">
                <a:latin typeface="Segoe Script" pitchFamily="34" charset="0"/>
              </a:rPr>
              <a:t>В степи ночующий обоз, </a:t>
            </a:r>
          </a:p>
          <a:p>
            <a:pPr eaLnBrk="1" hangingPunct="1"/>
            <a:r>
              <a:rPr lang="ru-RU" altLang="ru-RU" sz="2000">
                <a:latin typeface="Segoe Script" pitchFamily="34" charset="0"/>
              </a:rPr>
              <a:t>И на холме средь желтой нивы </a:t>
            </a:r>
          </a:p>
          <a:p>
            <a:pPr eaLnBrk="1" hangingPunct="1"/>
            <a:r>
              <a:rPr lang="ru-RU" altLang="ru-RU" sz="2000">
                <a:latin typeface="Segoe Script" pitchFamily="34" charset="0"/>
              </a:rPr>
              <a:t>Чету белеющих берез…</a:t>
            </a:r>
          </a:p>
        </p:txBody>
      </p:sp>
      <p:grpSp>
        <p:nvGrpSpPr>
          <p:cNvPr id="27653" name="Группа 7"/>
          <p:cNvGrpSpPr>
            <a:grpSpLocks/>
          </p:cNvGrpSpPr>
          <p:nvPr/>
        </p:nvGrpSpPr>
        <p:grpSpPr bwMode="auto">
          <a:xfrm>
            <a:off x="6732588" y="5694363"/>
            <a:ext cx="736600" cy="863600"/>
            <a:chOff x="6786770" y="4393703"/>
            <a:chExt cx="1849481" cy="2380755"/>
          </a:xfrm>
        </p:grpSpPr>
        <p:pic>
          <p:nvPicPr>
            <p:cNvPr id="27657"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8"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59"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29698" name="Picture 2" descr="http://storage.surfingbird.ru/s/15/8/3/5/r2_nE0DBF5e4_orig_8294f720.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733622" y="245071"/>
            <a:ext cx="3134255" cy="39604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27656"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508625" cy="5078412"/>
          </a:xfrm>
          <a:prstGeom prst="rect">
            <a:avLst/>
          </a:prstGeom>
          <a:noFill/>
        </p:spPr>
        <p:txBody>
          <a:bodyPr>
            <a:spAutoFit/>
          </a:bodyPr>
          <a:lstStyle/>
          <a:p>
            <a:pPr indent="361950" algn="just">
              <a:defRPr/>
            </a:pPr>
            <a:r>
              <a:rPr lang="ru-RU" sz="2000" u="sng" dirty="0">
                <a:solidFill>
                  <a:schemeClr val="accent2">
                    <a:lumMod val="50000"/>
                  </a:schemeClr>
                </a:solidFill>
                <a:latin typeface="Monotype Corsiva" pitchFamily="66" charset="0"/>
              </a:rPr>
              <a:t>Лебедев Иван Иванович </a:t>
            </a:r>
            <a:r>
              <a:rPr lang="ru-RU" sz="1600" dirty="0">
                <a:solidFill>
                  <a:schemeClr val="accent2">
                    <a:lumMod val="50000"/>
                  </a:schemeClr>
                </a:solidFill>
                <a:latin typeface="Monotype Corsiva" pitchFamily="66" charset="0"/>
              </a:rPr>
              <a:t>/1859 -1945 / - один из старых русских писателей, драматург. Родился в селе Тёплое </a:t>
            </a:r>
            <a:r>
              <a:rPr lang="ru-RU" sz="1600" dirty="0" err="1">
                <a:solidFill>
                  <a:schemeClr val="accent2">
                    <a:lumMod val="50000"/>
                  </a:schemeClr>
                </a:solidFill>
                <a:latin typeface="Monotype Corsiva" pitchFamily="66" charset="0"/>
              </a:rPr>
              <a:t>Данковского</a:t>
            </a:r>
            <a:r>
              <a:rPr lang="ru-RU" sz="1600" dirty="0">
                <a:solidFill>
                  <a:schemeClr val="accent2">
                    <a:lumMod val="50000"/>
                  </a:schemeClr>
                </a:solidFill>
                <a:latin typeface="Monotype Corsiva" pitchFamily="66" charset="0"/>
              </a:rPr>
              <a:t> уезда Рязанской губернии, ныне </a:t>
            </a:r>
            <a:r>
              <a:rPr lang="ru-RU" sz="1600" dirty="0" err="1">
                <a:solidFill>
                  <a:schemeClr val="accent2">
                    <a:lumMod val="50000"/>
                  </a:schemeClr>
                </a:solidFill>
                <a:latin typeface="Monotype Corsiva" pitchFamily="66" charset="0"/>
              </a:rPr>
              <a:t>Данковского</a:t>
            </a:r>
            <a:r>
              <a:rPr lang="ru-RU" sz="1600" dirty="0">
                <a:solidFill>
                  <a:schemeClr val="accent2">
                    <a:lumMod val="50000"/>
                  </a:schemeClr>
                </a:solidFill>
                <a:latin typeface="Monotype Corsiva" pitchFamily="66" charset="0"/>
              </a:rPr>
              <a:t> района. Безрадостными были детство и отрочество будущего писателя, прошедшие в большой нужде и лишениях.  Рано началась и его самостоятельная жизнь: скитания по городам и селам Центральной России. Служил конторщиком, счетоводом, </a:t>
            </a:r>
            <a:r>
              <a:rPr lang="ru-RU" sz="1600" dirty="0" err="1">
                <a:solidFill>
                  <a:schemeClr val="accent2">
                    <a:lumMod val="50000"/>
                  </a:schemeClr>
                </a:solidFill>
                <a:latin typeface="Monotype Corsiva" pitchFamily="66" charset="0"/>
              </a:rPr>
              <a:t>дистиллировщиком</a:t>
            </a:r>
            <a:r>
              <a:rPr lang="ru-RU" sz="1600" dirty="0">
                <a:solidFill>
                  <a:schemeClr val="accent2">
                    <a:lumMod val="50000"/>
                  </a:schemeClr>
                </a:solidFill>
                <a:latin typeface="Monotype Corsiva" pitchFamily="66" charset="0"/>
              </a:rPr>
              <a:t>, акцизным надсмотрщиком, артельщиком…</a:t>
            </a:r>
          </a:p>
          <a:p>
            <a:pPr indent="361950" algn="just">
              <a:defRPr/>
            </a:pPr>
            <a:r>
              <a:rPr lang="ru-RU" sz="1600" dirty="0">
                <a:solidFill>
                  <a:schemeClr val="accent2">
                    <a:lumMod val="50000"/>
                  </a:schemeClr>
                </a:solidFill>
                <a:latin typeface="Monotype Corsiva" pitchFamily="66" charset="0"/>
              </a:rPr>
              <a:t>Как и многие писатели-самоучки, И. И. Лебедев начинал свою литературную деятельность со стихов, напечатав первое стихотворение в 1876 году. До 1900 года он написал «до полутораста стихотворений и столько же рассказов, очерков и фельетонов». Затем И. И. Лебедев полностью посвящает себя крестьянской драматургии. Он написал более двадцати пьес, преимущественно из деревенского быта: «Божья коровка» («Народный учитель»), «</a:t>
            </a:r>
            <a:r>
              <a:rPr lang="ru-RU" sz="1600" dirty="0" err="1">
                <a:solidFill>
                  <a:schemeClr val="accent2">
                    <a:lumMod val="50000"/>
                  </a:schemeClr>
                </a:solidFill>
                <a:latin typeface="Monotype Corsiva" pitchFamily="66" charset="0"/>
              </a:rPr>
              <a:t>Дунькина</a:t>
            </a:r>
            <a:r>
              <a:rPr lang="ru-RU" sz="1600" dirty="0">
                <a:solidFill>
                  <a:schemeClr val="accent2">
                    <a:lumMod val="50000"/>
                  </a:schemeClr>
                </a:solidFill>
                <a:latin typeface="Monotype Corsiva" pitchFamily="66" charset="0"/>
              </a:rPr>
              <a:t> карьера»… Наиболее характерна для творчества И. И. Лебедева пьеса «Голодные и сытые». Она была создана в Лебедяни, но цензура не пропустила пьесу к постановке и изданию, и только после Великой Октябрьской революции она получила высокую оценку критики. </a:t>
            </a:r>
            <a:endParaRPr lang="ru-RU" sz="1600" dirty="0">
              <a:solidFill>
                <a:schemeClr val="accent2">
                  <a:lumMod val="50000"/>
                </a:schemeClr>
              </a:solidFill>
              <a:latin typeface="Monotype Corsiva" pitchFamily="66" charset="0"/>
              <a:cs typeface="+mn-cs"/>
            </a:endParaRPr>
          </a:p>
        </p:txBody>
      </p:sp>
      <p:sp>
        <p:nvSpPr>
          <p:cNvPr id="28676" name="Прямоугольник 6"/>
          <p:cNvSpPr>
            <a:spLocks noChangeArrowheads="1"/>
          </p:cNvSpPr>
          <p:nvPr/>
        </p:nvSpPr>
        <p:spPr bwMode="auto">
          <a:xfrm rot="-492884">
            <a:off x="2357438" y="5268913"/>
            <a:ext cx="64897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2000">
                <a:latin typeface="Segoe Script" pitchFamily="34" charset="0"/>
              </a:rPr>
              <a:t>Живи, веселись, работай — не ленись, сам хлебушко ешь и другому отрежь — вот тебе и вера правильная</a:t>
            </a:r>
          </a:p>
        </p:txBody>
      </p:sp>
      <p:grpSp>
        <p:nvGrpSpPr>
          <p:cNvPr id="28677" name="Группа 7"/>
          <p:cNvGrpSpPr>
            <a:grpSpLocks/>
          </p:cNvGrpSpPr>
          <p:nvPr/>
        </p:nvGrpSpPr>
        <p:grpSpPr bwMode="auto">
          <a:xfrm>
            <a:off x="6732588" y="5694363"/>
            <a:ext cx="736600" cy="863600"/>
            <a:chOff x="6786770" y="4393703"/>
            <a:chExt cx="1849481" cy="2380755"/>
          </a:xfrm>
        </p:grpSpPr>
        <p:pic>
          <p:nvPicPr>
            <p:cNvPr id="28681"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2"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83"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1986" name="Picture 2" descr="http://lounb.ru/lipmap/img/personalii/lebedev.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872000" y="647019"/>
            <a:ext cx="2857500" cy="4143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28680"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508625" cy="5324475"/>
          </a:xfrm>
          <a:prstGeom prst="rect">
            <a:avLst/>
          </a:prstGeom>
          <a:noFill/>
        </p:spPr>
        <p:txBody>
          <a:bodyPr>
            <a:spAutoFit/>
          </a:bodyPr>
          <a:lstStyle/>
          <a:p>
            <a:pPr indent="361950" algn="just">
              <a:defRPr/>
            </a:pPr>
            <a:r>
              <a:rPr lang="ru-RU" sz="2000" u="sng" dirty="0">
                <a:solidFill>
                  <a:schemeClr val="accent2">
                    <a:lumMod val="50000"/>
                  </a:schemeClr>
                </a:solidFill>
                <a:latin typeface="Monotype Corsiva" pitchFamily="66" charset="0"/>
              </a:rPr>
              <a:t>Кудашев Василий Михайлович </a:t>
            </a:r>
            <a:r>
              <a:rPr lang="ru-RU" sz="1600" dirty="0">
                <a:solidFill>
                  <a:schemeClr val="accent2">
                    <a:lumMod val="50000"/>
                  </a:schemeClr>
                </a:solidFill>
                <a:latin typeface="Monotype Corsiva" pitchFamily="66" charset="0"/>
              </a:rPr>
              <a:t>/1902 -1941 / - русский писатель. Родился в селе </a:t>
            </a:r>
            <a:r>
              <a:rPr lang="ru-RU" sz="1600" dirty="0" err="1">
                <a:solidFill>
                  <a:schemeClr val="accent2">
                    <a:lumMod val="50000"/>
                  </a:schemeClr>
                </a:solidFill>
                <a:latin typeface="Monotype Corsiva" pitchFamily="66" charset="0"/>
              </a:rPr>
              <a:t>Кудрявщино</a:t>
            </a:r>
            <a:r>
              <a:rPr lang="ru-RU" sz="1600" dirty="0">
                <a:solidFill>
                  <a:schemeClr val="accent2">
                    <a:lumMod val="50000"/>
                  </a:schemeClr>
                </a:solidFill>
                <a:latin typeface="Monotype Corsiva" pitchFamily="66" charset="0"/>
              </a:rPr>
              <a:t> </a:t>
            </a:r>
            <a:r>
              <a:rPr lang="ru-RU" sz="1600" dirty="0" err="1">
                <a:solidFill>
                  <a:schemeClr val="accent2">
                    <a:lumMod val="50000"/>
                  </a:schemeClr>
                </a:solidFill>
                <a:latin typeface="Monotype Corsiva" pitchFamily="66" charset="0"/>
              </a:rPr>
              <a:t>Раненбургского</a:t>
            </a:r>
            <a:r>
              <a:rPr lang="ru-RU" sz="1600" dirty="0">
                <a:solidFill>
                  <a:schemeClr val="accent2">
                    <a:lumMod val="50000"/>
                  </a:schemeClr>
                </a:solidFill>
                <a:latin typeface="Monotype Corsiva" pitchFamily="66" charset="0"/>
              </a:rPr>
              <a:t> уезда Рязанской губернии /ныне </a:t>
            </a:r>
            <a:r>
              <a:rPr lang="ru-RU" sz="1600" dirty="0" err="1">
                <a:solidFill>
                  <a:schemeClr val="accent2">
                    <a:lumMod val="50000"/>
                  </a:schemeClr>
                </a:solidFill>
                <a:latin typeface="Monotype Corsiva" pitchFamily="66" charset="0"/>
              </a:rPr>
              <a:t>Данковский</a:t>
            </a:r>
            <a:r>
              <a:rPr lang="ru-RU" sz="1600" dirty="0">
                <a:solidFill>
                  <a:schemeClr val="accent2">
                    <a:lumMod val="50000"/>
                  </a:schemeClr>
                </a:solidFill>
                <a:latin typeface="Monotype Corsiva" pitchFamily="66" charset="0"/>
              </a:rPr>
              <a:t> район/ в крестьянской семье. Окончив приходскую школу, в 1918 году шестнадцатилетним, тайком от родителей он уехал в Москву. В 1928 году окончил литературное отделение Московского университета. Работал в редакции журнала «Крестьянская молодежь», в издательствах художественной литературы. Первое произведение В. М. Кудашева «Деревенские частушки» было напечатано в 1922 году в журнале «Крестьянка». </a:t>
            </a:r>
          </a:p>
          <a:p>
            <a:pPr indent="361950" algn="just">
              <a:defRPr/>
            </a:pPr>
            <a:r>
              <a:rPr lang="ru-RU" sz="1600" dirty="0">
                <a:solidFill>
                  <a:schemeClr val="accent2">
                    <a:lumMod val="50000"/>
                  </a:schemeClr>
                </a:solidFill>
                <a:latin typeface="Monotype Corsiva" pitchFamily="66" charset="0"/>
              </a:rPr>
              <a:t>В 1931 году вышла первая книга В. М. Кудашева – сборник повестей и рассказов «Кому светит солнце», а в 1932 году – первый роман «Камень на дороге», переизданный в 1935 году под названием «Последние мужики». Роман повествовал о классовой борьбе в деревне во время коллективизации, о становлении первых колхозов в родных местах. </a:t>
            </a:r>
          </a:p>
          <a:p>
            <a:pPr indent="361950" algn="just">
              <a:defRPr/>
            </a:pPr>
            <a:r>
              <a:rPr lang="ru-RU" sz="1600" dirty="0">
                <a:solidFill>
                  <a:schemeClr val="accent2">
                    <a:lumMod val="50000"/>
                  </a:schemeClr>
                </a:solidFill>
                <a:latin typeface="Monotype Corsiva" pitchFamily="66" charset="0"/>
              </a:rPr>
              <a:t>Василий Кудашев был другом М. А. Шолохова. В 1930-х годах В. М. Кудашев и М. А. Шолохов приезжали в с. </a:t>
            </a:r>
            <a:r>
              <a:rPr lang="ru-RU" sz="1600" dirty="0" err="1">
                <a:solidFill>
                  <a:schemeClr val="accent2">
                    <a:lumMod val="50000"/>
                  </a:schemeClr>
                </a:solidFill>
                <a:latin typeface="Monotype Corsiva" pitchFamily="66" charset="0"/>
              </a:rPr>
              <a:t>Кудрявщино</a:t>
            </a:r>
            <a:r>
              <a:rPr lang="ru-RU" sz="1600" dirty="0">
                <a:solidFill>
                  <a:schemeClr val="accent2">
                    <a:lumMod val="50000"/>
                  </a:schemeClr>
                </a:solidFill>
                <a:latin typeface="Monotype Corsiva" pitchFamily="66" charset="0"/>
              </a:rPr>
              <a:t>, ходили на охоту и рыбалку.</a:t>
            </a:r>
          </a:p>
          <a:p>
            <a:pPr indent="361950" algn="just">
              <a:defRPr/>
            </a:pPr>
            <a:r>
              <a:rPr lang="ru-RU" sz="1600" dirty="0">
                <a:solidFill>
                  <a:schemeClr val="accent2">
                    <a:lumMod val="50000"/>
                  </a:schemeClr>
                </a:solidFill>
                <a:latin typeface="Monotype Corsiva" pitchFamily="66" charset="0"/>
              </a:rPr>
              <a:t>Погиб во время ВОВ, предположительно в немецком концлагере </a:t>
            </a:r>
            <a:r>
              <a:rPr lang="ru-RU" sz="1600" dirty="0" err="1">
                <a:solidFill>
                  <a:schemeClr val="accent2">
                    <a:lumMod val="50000"/>
                  </a:schemeClr>
                </a:solidFill>
                <a:latin typeface="Monotype Corsiva" pitchFamily="66" charset="0"/>
              </a:rPr>
              <a:t>Гамерштайн</a:t>
            </a:r>
            <a:r>
              <a:rPr lang="ru-RU" sz="1600" dirty="0">
                <a:solidFill>
                  <a:schemeClr val="accent2">
                    <a:lumMod val="50000"/>
                  </a:schemeClr>
                </a:solidFill>
                <a:latin typeface="Monotype Corsiva" pitchFamily="66" charset="0"/>
              </a:rPr>
              <a:t> (Померания).</a:t>
            </a:r>
            <a:endParaRPr lang="ru-RU" sz="1600" dirty="0">
              <a:solidFill>
                <a:schemeClr val="accent2">
                  <a:lumMod val="50000"/>
                </a:schemeClr>
              </a:solidFill>
              <a:latin typeface="Monotype Corsiva" pitchFamily="66" charset="0"/>
              <a:cs typeface="+mn-cs"/>
            </a:endParaRPr>
          </a:p>
        </p:txBody>
      </p:sp>
      <p:sp>
        <p:nvSpPr>
          <p:cNvPr id="29700" name="Прямоугольник 6"/>
          <p:cNvSpPr>
            <a:spLocks noChangeArrowheads="1"/>
          </p:cNvSpPr>
          <p:nvPr/>
        </p:nvSpPr>
        <p:spPr bwMode="auto">
          <a:xfrm rot="-492884">
            <a:off x="2611438" y="5219700"/>
            <a:ext cx="6234112"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latin typeface="Segoe Script" pitchFamily="34" charset="0"/>
              </a:rPr>
              <a:t>Прогретую солнцем пахотину, по которой босыми ногами я ходил мальчонкой-бороноволоком, не перестану ощущать, должно быть, до самой смерти</a:t>
            </a:r>
          </a:p>
        </p:txBody>
      </p:sp>
      <p:grpSp>
        <p:nvGrpSpPr>
          <p:cNvPr id="29701" name="Группа 7"/>
          <p:cNvGrpSpPr>
            <a:grpSpLocks/>
          </p:cNvGrpSpPr>
          <p:nvPr/>
        </p:nvGrpSpPr>
        <p:grpSpPr bwMode="auto">
          <a:xfrm>
            <a:off x="4572000" y="6084888"/>
            <a:ext cx="736600" cy="863600"/>
            <a:chOff x="6786770" y="4393703"/>
            <a:chExt cx="1849481" cy="2380755"/>
          </a:xfrm>
        </p:grpSpPr>
        <p:pic>
          <p:nvPicPr>
            <p:cNvPr id="29705"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6"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07"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3012" name="Picture 4" descr="http://likebook.ru/store/pictures/197/197529/10.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6012160" y="662558"/>
            <a:ext cx="2734221" cy="37800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29704"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508625" cy="5324475"/>
          </a:xfrm>
          <a:prstGeom prst="rect">
            <a:avLst/>
          </a:prstGeom>
          <a:noFill/>
        </p:spPr>
        <p:txBody>
          <a:bodyPr>
            <a:spAutoFit/>
          </a:bodyPr>
          <a:lstStyle/>
          <a:p>
            <a:pPr indent="361950" algn="just">
              <a:defRPr/>
            </a:pPr>
            <a:r>
              <a:rPr lang="ru-RU" sz="2000" u="sng" dirty="0" err="1">
                <a:solidFill>
                  <a:schemeClr val="accent2">
                    <a:lumMod val="50000"/>
                  </a:schemeClr>
                </a:solidFill>
                <a:latin typeface="Monotype Corsiva" pitchFamily="66" charset="0"/>
              </a:rPr>
              <a:t>Ряховский</a:t>
            </a:r>
            <a:r>
              <a:rPr lang="ru-RU" sz="2000" u="sng" dirty="0">
                <a:solidFill>
                  <a:schemeClr val="accent2">
                    <a:lumMod val="50000"/>
                  </a:schemeClr>
                </a:solidFill>
                <a:latin typeface="Monotype Corsiva" pitchFamily="66" charset="0"/>
              </a:rPr>
              <a:t> Василий Дмитриевич </a:t>
            </a:r>
            <a:r>
              <a:rPr lang="ru-RU" sz="1600" dirty="0">
                <a:solidFill>
                  <a:schemeClr val="accent2">
                    <a:lumMod val="50000"/>
                  </a:schemeClr>
                </a:solidFill>
                <a:latin typeface="Monotype Corsiva" pitchFamily="66" charset="0"/>
              </a:rPr>
              <a:t>/1897 – 1951/ - русский писатель, прозаик, ученик Максима Горького. Родился в с. </a:t>
            </a:r>
            <a:r>
              <a:rPr lang="ru-RU" sz="1600" dirty="0" err="1">
                <a:solidFill>
                  <a:schemeClr val="accent2">
                    <a:lumMod val="50000"/>
                  </a:schemeClr>
                </a:solidFill>
                <a:latin typeface="Monotype Corsiva" pitchFamily="66" charset="0"/>
              </a:rPr>
              <a:t>Перехваль</a:t>
            </a:r>
            <a:r>
              <a:rPr lang="ru-RU" sz="1600" dirty="0">
                <a:solidFill>
                  <a:schemeClr val="accent2">
                    <a:lumMod val="50000"/>
                  </a:schemeClr>
                </a:solidFill>
                <a:latin typeface="Monotype Corsiva" pitchFamily="66" charset="0"/>
              </a:rPr>
              <a:t> </a:t>
            </a:r>
            <a:r>
              <a:rPr lang="ru-RU" sz="1600" dirty="0" err="1">
                <a:solidFill>
                  <a:schemeClr val="accent2">
                    <a:lumMod val="50000"/>
                  </a:schemeClr>
                </a:solidFill>
                <a:latin typeface="Monotype Corsiva" pitchFamily="66" charset="0"/>
              </a:rPr>
              <a:t>Данковского</a:t>
            </a:r>
            <a:r>
              <a:rPr lang="ru-RU" sz="1600" dirty="0">
                <a:solidFill>
                  <a:schemeClr val="accent2">
                    <a:lumMod val="50000"/>
                  </a:schemeClr>
                </a:solidFill>
                <a:latin typeface="Monotype Corsiva" pitchFamily="66" charset="0"/>
              </a:rPr>
              <a:t> уезда Рязанской губернии /ныне </a:t>
            </a:r>
            <a:r>
              <a:rPr lang="ru-RU" sz="1600" dirty="0" err="1">
                <a:solidFill>
                  <a:schemeClr val="accent2">
                    <a:lumMod val="50000"/>
                  </a:schemeClr>
                </a:solidFill>
                <a:latin typeface="Monotype Corsiva" pitchFamily="66" charset="0"/>
              </a:rPr>
              <a:t>Данковский</a:t>
            </a:r>
            <a:r>
              <a:rPr lang="ru-RU" sz="1600" dirty="0">
                <a:solidFill>
                  <a:schemeClr val="accent2">
                    <a:lumMod val="50000"/>
                  </a:schemeClr>
                </a:solidFill>
                <a:latin typeface="Monotype Corsiva" pitchFamily="66" charset="0"/>
              </a:rPr>
              <a:t> район Липецкой области/ в крестьянской семье.</a:t>
            </a:r>
          </a:p>
          <a:p>
            <a:pPr indent="361950" algn="just">
              <a:defRPr/>
            </a:pPr>
            <a:r>
              <a:rPr lang="ru-RU" sz="1600" dirty="0">
                <a:solidFill>
                  <a:schemeClr val="accent2">
                    <a:lumMod val="50000"/>
                  </a:schemeClr>
                </a:solidFill>
                <a:latin typeface="Monotype Corsiva" pitchFamily="66" charset="0"/>
              </a:rPr>
              <a:t>Одни из первых произведений — роман «Дворики» — о жизни русской деревни в начале </a:t>
            </a:r>
            <a:r>
              <a:rPr lang="en-US" sz="1600" dirty="0">
                <a:solidFill>
                  <a:schemeClr val="accent2">
                    <a:lumMod val="50000"/>
                  </a:schemeClr>
                </a:solidFill>
                <a:latin typeface="Monotype Corsiva" pitchFamily="66" charset="0"/>
              </a:rPr>
              <a:t>XX </a:t>
            </a:r>
            <a:r>
              <a:rPr lang="ru-RU" sz="1600" dirty="0">
                <a:solidFill>
                  <a:schemeClr val="accent2">
                    <a:lumMod val="50000"/>
                  </a:schemeClr>
                </a:solidFill>
                <a:latin typeface="Monotype Corsiva" pitchFamily="66" charset="0"/>
              </a:rPr>
              <a:t>века, роман «С гор потоки» — о начальном периоде колхозной жизни в средней полосе России, исторические повести «Родная сторона» и «</a:t>
            </a:r>
            <a:r>
              <a:rPr lang="ru-RU" sz="1600" dirty="0" err="1">
                <a:solidFill>
                  <a:schemeClr val="accent2">
                    <a:lumMod val="50000"/>
                  </a:schemeClr>
                </a:solidFill>
                <a:latin typeface="Monotype Corsiva" pitchFamily="66" charset="0"/>
              </a:rPr>
              <a:t>Евпатий</a:t>
            </a:r>
            <a:r>
              <a:rPr lang="ru-RU" sz="1600" dirty="0">
                <a:solidFill>
                  <a:schemeClr val="accent2">
                    <a:lumMod val="50000"/>
                  </a:schemeClr>
                </a:solidFill>
                <a:latin typeface="Monotype Corsiva" pitchFamily="66" charset="0"/>
              </a:rPr>
              <a:t> </a:t>
            </a:r>
            <a:r>
              <a:rPr lang="ru-RU" sz="1600" dirty="0" err="1">
                <a:solidFill>
                  <a:schemeClr val="accent2">
                    <a:lumMod val="50000"/>
                  </a:schemeClr>
                </a:solidFill>
                <a:latin typeface="Monotype Corsiva" pitchFamily="66" charset="0"/>
              </a:rPr>
              <a:t>Коловрат</a:t>
            </a:r>
            <a:r>
              <a:rPr lang="ru-RU" sz="1600" dirty="0">
                <a:solidFill>
                  <a:schemeClr val="accent2">
                    <a:lumMod val="50000"/>
                  </a:schemeClr>
                </a:solidFill>
                <a:latin typeface="Monotype Corsiva" pitchFamily="66" charset="0"/>
              </a:rPr>
              <a:t>», которую по праву можно назвать его итоговым творением, по своей духовной основе близким христианской этике и воплощающем нравственно-героические принципы древнерусской литературы и русской классики.</a:t>
            </a:r>
          </a:p>
          <a:p>
            <a:pPr indent="361950" algn="just">
              <a:defRPr/>
            </a:pPr>
            <a:r>
              <a:rPr lang="ru-RU" sz="1600" dirty="0">
                <a:solidFill>
                  <a:schemeClr val="accent2">
                    <a:lumMod val="50000"/>
                  </a:schemeClr>
                </a:solidFill>
                <a:latin typeface="Monotype Corsiva" pitchFamily="66" charset="0"/>
              </a:rPr>
              <a:t>Основные темы произведений В. Д. </a:t>
            </a:r>
            <a:r>
              <a:rPr lang="ru-RU" sz="1600" dirty="0" err="1">
                <a:solidFill>
                  <a:schemeClr val="accent2">
                    <a:lumMod val="50000"/>
                  </a:schemeClr>
                </a:solidFill>
                <a:latin typeface="Monotype Corsiva" pitchFamily="66" charset="0"/>
              </a:rPr>
              <a:t>Ряховского</a:t>
            </a:r>
            <a:r>
              <a:rPr lang="ru-RU" sz="1600" dirty="0">
                <a:solidFill>
                  <a:schemeClr val="accent2">
                    <a:lumMod val="50000"/>
                  </a:schemeClr>
                </a:solidFill>
                <a:latin typeface="Monotype Corsiva" pitchFamily="66" charset="0"/>
              </a:rPr>
              <a:t> – жизнь русского народа в её разнообразии и полноте. </a:t>
            </a:r>
          </a:p>
          <a:p>
            <a:pPr algn="just">
              <a:defRPr/>
            </a:pPr>
            <a:r>
              <a:rPr lang="ru-RU" sz="1600" dirty="0">
                <a:solidFill>
                  <a:schemeClr val="accent2">
                    <a:lumMod val="50000"/>
                  </a:schemeClr>
                </a:solidFill>
                <a:latin typeface="Monotype Corsiva" pitchFamily="66" charset="0"/>
              </a:rPr>
              <a:t>В годы Великой Отечественной войны </a:t>
            </a:r>
            <a:r>
              <a:rPr lang="ru-RU" sz="1600" dirty="0" err="1">
                <a:solidFill>
                  <a:schemeClr val="accent2">
                    <a:lumMod val="50000"/>
                  </a:schemeClr>
                </a:solidFill>
                <a:latin typeface="Monotype Corsiva" pitchFamily="66" charset="0"/>
              </a:rPr>
              <a:t>Ряховский</a:t>
            </a:r>
            <a:r>
              <a:rPr lang="ru-RU" sz="1600" dirty="0">
                <a:solidFill>
                  <a:schemeClr val="accent2">
                    <a:lumMod val="50000"/>
                  </a:schemeClr>
                </a:solidFill>
                <a:latin typeface="Monotype Corsiva" pitchFamily="66" charset="0"/>
              </a:rPr>
              <a:t> был военным корреспондентом газет Черноморского флота. Тогда же он пишет сборник рассказов «Возрождение».</a:t>
            </a:r>
          </a:p>
          <a:p>
            <a:pPr algn="just">
              <a:defRPr/>
            </a:pPr>
            <a:r>
              <a:rPr lang="ru-RU" sz="1600" dirty="0">
                <a:solidFill>
                  <a:schemeClr val="accent2">
                    <a:lumMod val="50000"/>
                  </a:schemeClr>
                </a:solidFill>
                <a:latin typeface="Monotype Corsiva" pitchFamily="66" charset="0"/>
              </a:rPr>
              <a:t>После войны он начал работу над романом о сельской интеллигенции, но окончить не успел. Писатель умер 16 сентября 1951 года. </a:t>
            </a:r>
          </a:p>
          <a:p>
            <a:pPr indent="361950" algn="just">
              <a:defRPr/>
            </a:pPr>
            <a:endParaRPr lang="ru-RU" sz="1600" dirty="0">
              <a:solidFill>
                <a:schemeClr val="accent2">
                  <a:lumMod val="50000"/>
                </a:schemeClr>
              </a:solidFill>
              <a:latin typeface="Monotype Corsiva" pitchFamily="66" charset="0"/>
              <a:cs typeface="+mn-cs"/>
            </a:endParaRPr>
          </a:p>
        </p:txBody>
      </p:sp>
      <p:sp>
        <p:nvSpPr>
          <p:cNvPr id="30724" name="Прямоугольник 6"/>
          <p:cNvSpPr>
            <a:spLocks noChangeArrowheads="1"/>
          </p:cNvSpPr>
          <p:nvPr/>
        </p:nvSpPr>
        <p:spPr bwMode="auto">
          <a:xfrm rot="-492884">
            <a:off x="2611438" y="5465763"/>
            <a:ext cx="6234112"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latin typeface="Segoe Script" pitchFamily="34" charset="0"/>
              </a:rPr>
              <a:t>Если бы у меня была тысяча таких богатырей, как этот русский витязь, я завоевал бы весь мир</a:t>
            </a:r>
          </a:p>
        </p:txBody>
      </p:sp>
      <p:grpSp>
        <p:nvGrpSpPr>
          <p:cNvPr id="30725" name="Группа 7"/>
          <p:cNvGrpSpPr>
            <a:grpSpLocks/>
          </p:cNvGrpSpPr>
          <p:nvPr/>
        </p:nvGrpSpPr>
        <p:grpSpPr bwMode="auto">
          <a:xfrm>
            <a:off x="8243888" y="5372100"/>
            <a:ext cx="736600" cy="863600"/>
            <a:chOff x="6786770" y="4393703"/>
            <a:chExt cx="1849481" cy="2380755"/>
          </a:xfrm>
        </p:grpSpPr>
        <p:pic>
          <p:nvPicPr>
            <p:cNvPr id="30729"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30"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31"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4034" name="Picture 2" descr="http://rgakfd.altsoft.spb.ru/getImage.do?object=1813103191&amp;original=1&amp;compatible=1"/>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800635" y="476672"/>
            <a:ext cx="3028955" cy="43115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30728"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92088" y="-1611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323850" y="369888"/>
            <a:ext cx="5256213" cy="5386387"/>
          </a:xfrm>
          <a:prstGeom prst="rect">
            <a:avLst/>
          </a:prstGeom>
          <a:noFill/>
        </p:spPr>
        <p:txBody>
          <a:bodyPr>
            <a:spAutoFit/>
          </a:bodyPr>
          <a:lstStyle/>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Выдающийся отечественный писатель – </a:t>
            </a:r>
            <a:r>
              <a:rPr lang="ru-RU" sz="2000" u="sng" dirty="0">
                <a:solidFill>
                  <a:schemeClr val="accent2">
                    <a:lumMod val="50000"/>
                  </a:schemeClr>
                </a:solidFill>
                <a:latin typeface="Monotype Corsiva" pitchFamily="66" charset="0"/>
                <a:cs typeface="+mn-cs"/>
              </a:rPr>
              <a:t>Иван Алексеевич Бунин</a:t>
            </a:r>
            <a:r>
              <a:rPr lang="ru-RU" sz="2000" dirty="0">
                <a:solidFill>
                  <a:schemeClr val="accent2">
                    <a:lumMod val="50000"/>
                  </a:schemeClr>
                </a:solidFill>
                <a:latin typeface="Monotype Corsiva" pitchFamily="66" charset="0"/>
                <a:cs typeface="+mn-cs"/>
              </a:rPr>
              <a:t> /</a:t>
            </a:r>
            <a:r>
              <a:rPr lang="ru-RU" dirty="0">
                <a:solidFill>
                  <a:schemeClr val="accent2">
                    <a:lumMod val="50000"/>
                  </a:schemeClr>
                </a:solidFill>
                <a:latin typeface="Monotype Corsiva" pitchFamily="66" charset="0"/>
                <a:cs typeface="+mn-cs"/>
              </a:rPr>
              <a:t>1870-1953/ </a:t>
            </a:r>
            <a:r>
              <a:rPr lang="ru-RU" sz="1600" dirty="0">
                <a:solidFill>
                  <a:schemeClr val="accent2">
                    <a:lumMod val="50000"/>
                  </a:schemeClr>
                </a:solidFill>
                <a:latin typeface="Monotype Corsiva" pitchFamily="66" charset="0"/>
                <a:cs typeface="+mn-cs"/>
              </a:rPr>
              <a:t>вырос в глубине России, бывшей Орловской губернии, ныне Липецкой области. Впечатления детства и юности, природа и люди подстепья встают со страниц не только ранних бунинских произведений, но и самых поздних, написанных в старости. В послереволюционные годы И. А. Бунин, очутился в эмиграции, до конца дней своих тосковал по местам детства и юности, по России, и лучшее его произведение «Жизнь Арсеньева» - это воскрешение далёкой родины, плач по ней, потерянной, но любимой. </a:t>
            </a:r>
          </a:p>
          <a:p>
            <a:pPr indent="361950" algn="just" fontAlgn="auto">
              <a:spcBef>
                <a:spcPts val="0"/>
              </a:spcBef>
              <a:spcAft>
                <a:spcPts val="0"/>
              </a:spcAft>
              <a:defRPr/>
            </a:pPr>
            <a:r>
              <a:rPr lang="ru-RU" sz="1600" dirty="0" err="1">
                <a:solidFill>
                  <a:schemeClr val="accent2">
                    <a:lumMod val="50000"/>
                  </a:schemeClr>
                </a:solidFill>
                <a:latin typeface="Monotype Corsiva" pitchFamily="66" charset="0"/>
                <a:cs typeface="+mn-cs"/>
              </a:rPr>
              <a:t>Бутырки</a:t>
            </a:r>
            <a:r>
              <a:rPr lang="ru-RU" sz="1600" dirty="0">
                <a:solidFill>
                  <a:schemeClr val="accent2">
                    <a:lumMod val="50000"/>
                  </a:schemeClr>
                </a:solidFill>
                <a:latin typeface="Monotype Corsiva" pitchFamily="66" charset="0"/>
                <a:cs typeface="+mn-cs"/>
              </a:rPr>
              <a:t> - это страна его детства. Сюда, на хутор, затерянный в глуши Елецкого уезда, в 1874 году переселилась семья Буниных из Воронежа, где жить ей стало не по средствам. Когда Бунину исполнилось 11 лет, семья перебралась в д. </a:t>
            </a:r>
            <a:r>
              <a:rPr lang="ru-RU" sz="1600" dirty="0" err="1">
                <a:solidFill>
                  <a:schemeClr val="accent2">
                    <a:lumMod val="50000"/>
                  </a:schemeClr>
                </a:solidFill>
                <a:latin typeface="Monotype Corsiva" pitchFamily="66" charset="0"/>
                <a:cs typeface="+mn-cs"/>
              </a:rPr>
              <a:t>Озёрки</a:t>
            </a:r>
            <a:r>
              <a:rPr lang="ru-RU" sz="1600" dirty="0">
                <a:solidFill>
                  <a:schemeClr val="accent2">
                    <a:lumMod val="50000"/>
                  </a:schemeClr>
                </a:solidFill>
                <a:latin typeface="Monotype Corsiva" pitchFamily="66" charset="0"/>
                <a:cs typeface="+mn-cs"/>
              </a:rPr>
              <a:t>, доставшуюся матери по наследству. В </a:t>
            </a:r>
            <a:r>
              <a:rPr lang="ru-RU" sz="1600" dirty="0" err="1">
                <a:solidFill>
                  <a:schemeClr val="accent2">
                    <a:lumMod val="50000"/>
                  </a:schemeClr>
                </a:solidFill>
                <a:latin typeface="Monotype Corsiva" pitchFamily="66" charset="0"/>
                <a:cs typeface="+mn-cs"/>
              </a:rPr>
              <a:t>Озёрках</a:t>
            </a:r>
            <a:r>
              <a:rPr lang="ru-RU" sz="1600" dirty="0">
                <a:solidFill>
                  <a:schemeClr val="accent2">
                    <a:lumMod val="50000"/>
                  </a:schemeClr>
                </a:solidFill>
                <a:latin typeface="Monotype Corsiva" pitchFamily="66" charset="0"/>
                <a:cs typeface="+mn-cs"/>
              </a:rPr>
              <a:t> Бунин встречался и дружил с крестьянскими детьми, ездил с ними в ночное, ходил на посиделки, где подолгу слушал старинные песни, записывал народные слова, присказки. Здесь же написал первые стихи. </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Елец – особая глава в жизни писателя, город его отрочества, ранней юности. Улицами, зданиями, садами, церквями,- многим напоминает о писателе. </a:t>
            </a:r>
          </a:p>
        </p:txBody>
      </p:sp>
      <p:pic>
        <p:nvPicPr>
          <p:cNvPr id="2" name="Picture 2" descr="Ivan Bunin 1933.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228184" y="1052736"/>
            <a:ext cx="2707501" cy="3384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4101" name="Прямоугольник 5"/>
          <p:cNvSpPr>
            <a:spLocks noChangeArrowheads="1"/>
          </p:cNvSpPr>
          <p:nvPr/>
        </p:nvSpPr>
        <p:spPr bwMode="auto">
          <a:xfrm rot="-492884">
            <a:off x="3976688" y="5303838"/>
            <a:ext cx="50927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t> </a:t>
            </a:r>
            <a:r>
              <a:rPr lang="ru-RU" altLang="ru-RU" sz="2800">
                <a:latin typeface="Segoe Script" pitchFamily="34" charset="0"/>
              </a:rPr>
              <a:t>- Лукерья! Самовар!</a:t>
            </a:r>
          </a:p>
        </p:txBody>
      </p:sp>
      <p:grpSp>
        <p:nvGrpSpPr>
          <p:cNvPr id="4102" name="Группа 6"/>
          <p:cNvGrpSpPr>
            <a:grpSpLocks/>
          </p:cNvGrpSpPr>
          <p:nvPr/>
        </p:nvGrpSpPr>
        <p:grpSpPr bwMode="auto">
          <a:xfrm>
            <a:off x="8164513" y="5105400"/>
            <a:ext cx="736600" cy="862013"/>
            <a:chOff x="6786770" y="4393703"/>
            <a:chExt cx="1849481" cy="2380755"/>
          </a:xfrm>
        </p:grpSpPr>
        <p:pic>
          <p:nvPicPr>
            <p:cNvPr id="4105"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6"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7"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4104" name="Picture 22" descr="http://www.vokrugsveta.ru/img/bx/blog/db8/db8e164a004faa2c5fbf6b05b2d1977c.jpg">
            <a:hlinkClick r:id="rId7"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508625" cy="3724275"/>
          </a:xfrm>
          <a:prstGeom prst="rect">
            <a:avLst/>
          </a:prstGeom>
          <a:noFill/>
        </p:spPr>
        <p:txBody>
          <a:bodyPr>
            <a:spAutoFit/>
          </a:bodyPr>
          <a:lstStyle/>
          <a:p>
            <a:pPr indent="361950" algn="just">
              <a:defRPr/>
            </a:pPr>
            <a:r>
              <a:rPr lang="ru-RU" sz="2000" u="sng" dirty="0">
                <a:solidFill>
                  <a:schemeClr val="accent2">
                    <a:lumMod val="50000"/>
                  </a:schemeClr>
                </a:solidFill>
                <a:latin typeface="Monotype Corsiva" pitchFamily="66" charset="0"/>
              </a:rPr>
              <a:t>Боборыкин Петр Дмитриевич </a:t>
            </a:r>
            <a:r>
              <a:rPr lang="ru-RU" dirty="0">
                <a:solidFill>
                  <a:schemeClr val="accent2">
                    <a:lumMod val="50000"/>
                  </a:schemeClr>
                </a:solidFill>
                <a:latin typeface="Monotype Corsiva" pitchFamily="66" charset="0"/>
              </a:rPr>
              <a:t>/ 1836 - 1921 / - известный русский писатель, драматург, публицист, критик, театровед и мемуарист  жил в селе Павловском Лебедянского уезда Тамбовской губернии /ныне Липецкая область/. Сюда, будучи студентом Казанского университета, Боборыкин приезжал погостить в имение отца. Дебютировал как драматург в 1860. В 1863—1864 опубликовал автобиографический роман «В путь-дорогу». Был редактором-издателем журнала «Библиотека для чтения» (1863—1865), и одновременно сотрудничал с «Русской сценой». Длительное время прожил за границей, где познакомился с Золя, Э. Гонкуром, Доде. В 1900 году был избран почётным академиком.</a:t>
            </a:r>
            <a:endParaRPr lang="ru-RU" dirty="0">
              <a:solidFill>
                <a:schemeClr val="accent2">
                  <a:lumMod val="50000"/>
                </a:schemeClr>
              </a:solidFill>
              <a:latin typeface="Monotype Corsiva" pitchFamily="66" charset="0"/>
              <a:cs typeface="+mn-cs"/>
            </a:endParaRPr>
          </a:p>
        </p:txBody>
      </p:sp>
      <p:sp>
        <p:nvSpPr>
          <p:cNvPr id="31748" name="Прямоугольник 6"/>
          <p:cNvSpPr>
            <a:spLocks noChangeArrowheads="1"/>
          </p:cNvSpPr>
          <p:nvPr/>
        </p:nvSpPr>
        <p:spPr bwMode="auto">
          <a:xfrm rot="-492884">
            <a:off x="2611438" y="5405438"/>
            <a:ext cx="6234112"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2000">
                <a:latin typeface="Segoe Script" pitchFamily="34" charset="0"/>
              </a:rPr>
              <a:t>Братья писатели, в вашей судьбе-с  </a:t>
            </a:r>
          </a:p>
          <a:p>
            <a:pPr eaLnBrk="1" hangingPunct="1"/>
            <a:r>
              <a:rPr lang="ru-RU" altLang="ru-RU" sz="2000">
                <a:latin typeface="Segoe Script" pitchFamily="34" charset="0"/>
              </a:rPr>
              <a:t> Что-то лежит роковое-с!</a:t>
            </a:r>
          </a:p>
        </p:txBody>
      </p:sp>
      <p:grpSp>
        <p:nvGrpSpPr>
          <p:cNvPr id="31749" name="Группа 7"/>
          <p:cNvGrpSpPr>
            <a:grpSpLocks/>
          </p:cNvGrpSpPr>
          <p:nvPr/>
        </p:nvGrpSpPr>
        <p:grpSpPr bwMode="auto">
          <a:xfrm>
            <a:off x="8243888" y="5372100"/>
            <a:ext cx="736600" cy="863600"/>
            <a:chOff x="6786770" y="4393703"/>
            <a:chExt cx="1849481" cy="2380755"/>
          </a:xfrm>
        </p:grpSpPr>
        <p:pic>
          <p:nvPicPr>
            <p:cNvPr id="31753"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4"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55"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6082" name="Picture 2" descr="http://lounb.ru/lipmap/img/personalii/bobrikin.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909305" y="211138"/>
            <a:ext cx="2895600" cy="43815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31752"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508625" cy="5078412"/>
          </a:xfrm>
          <a:prstGeom prst="rect">
            <a:avLst/>
          </a:prstGeom>
          <a:noFill/>
        </p:spPr>
        <p:txBody>
          <a:bodyPr>
            <a:spAutoFit/>
          </a:bodyPr>
          <a:lstStyle/>
          <a:p>
            <a:pPr indent="361950" algn="just">
              <a:defRPr/>
            </a:pPr>
            <a:r>
              <a:rPr lang="ru-RU" sz="2000" u="sng" dirty="0">
                <a:solidFill>
                  <a:schemeClr val="accent2">
                    <a:lumMod val="50000"/>
                  </a:schemeClr>
                </a:solidFill>
                <a:latin typeface="Monotype Corsiva" pitchFamily="66" charset="0"/>
              </a:rPr>
              <a:t>Иван Сергеевич Тургенев </a:t>
            </a:r>
            <a:r>
              <a:rPr lang="ru-RU" sz="1600" dirty="0">
                <a:solidFill>
                  <a:schemeClr val="accent2">
                    <a:lumMod val="50000"/>
                  </a:schemeClr>
                </a:solidFill>
                <a:latin typeface="Monotype Corsiva" pitchFamily="66" charset="0"/>
              </a:rPr>
              <a:t>/1818-1883/ родился в Орловской губернии. Барин по рождению, аристократ по воспитанию и либерал по убеждениям, он был писателем–реалистом и считал, «что» точно и сильно воспроизвести истину, реальность жизни – есть величайшее счастье для литератора, даже если эта истина не совпадает с его собственными «симпатиями». Тургенев был талантливым писателем и очень трудолюбивым человеком. Мы любим его за красоту слога, за поэтическое и живое описание природы и жизни, за правдивое и неподражаемо талантливое изображение характеров, точность психологического анализа и мягкий лиризм в его произведениях. </a:t>
            </a:r>
          </a:p>
          <a:p>
            <a:pPr indent="361950" algn="just">
              <a:defRPr/>
            </a:pPr>
            <a:r>
              <a:rPr lang="ru-RU" sz="1600" dirty="0">
                <a:solidFill>
                  <a:schemeClr val="accent2">
                    <a:lumMod val="50000"/>
                  </a:schemeClr>
                </a:solidFill>
                <a:latin typeface="Monotype Corsiva" pitchFamily="66" charset="0"/>
              </a:rPr>
              <a:t>Тургенев много раз бывал в нашем крае. В рассказах «Лебедянь» и « Касьян с Красивой Мечи» он красочно описал знаменитую лебедянскую ярмарку и неповторимую красоту природы наших мест. Рассказ «Лебедянь» впервые был напечатан в журнале «Современник» за 1848 год. Здание гостиницы, где останавливался Тургенев, сохранилось до сих пор, правда теперь оно реконструировано и расширено, но по – прежнему в нем гостиница. Произведения писателя расскажут нам о жизни в прошлом нашего края.</a:t>
            </a:r>
            <a:endParaRPr lang="ru-RU" sz="1600" dirty="0">
              <a:solidFill>
                <a:schemeClr val="accent2">
                  <a:lumMod val="50000"/>
                </a:schemeClr>
              </a:solidFill>
              <a:latin typeface="Monotype Corsiva" pitchFamily="66" charset="0"/>
              <a:cs typeface="+mn-cs"/>
            </a:endParaRPr>
          </a:p>
        </p:txBody>
      </p:sp>
      <p:sp>
        <p:nvSpPr>
          <p:cNvPr id="32772" name="Прямоугольник 6"/>
          <p:cNvSpPr>
            <a:spLocks noChangeArrowheads="1"/>
          </p:cNvSpPr>
          <p:nvPr/>
        </p:nvSpPr>
        <p:spPr bwMode="auto">
          <a:xfrm rot="-492884">
            <a:off x="2401888" y="5130800"/>
            <a:ext cx="62325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2000">
                <a:latin typeface="Segoe Script" pitchFamily="34" charset="0"/>
              </a:rPr>
              <a:t>Я родился перекати-полем… Я не могу остановиться</a:t>
            </a:r>
          </a:p>
        </p:txBody>
      </p:sp>
      <p:grpSp>
        <p:nvGrpSpPr>
          <p:cNvPr id="32773" name="Группа 7"/>
          <p:cNvGrpSpPr>
            <a:grpSpLocks/>
          </p:cNvGrpSpPr>
          <p:nvPr/>
        </p:nvGrpSpPr>
        <p:grpSpPr bwMode="auto">
          <a:xfrm>
            <a:off x="4991100" y="5556250"/>
            <a:ext cx="736600" cy="863600"/>
            <a:chOff x="6786770" y="4393703"/>
            <a:chExt cx="1849481" cy="2380755"/>
          </a:xfrm>
        </p:grpSpPr>
        <p:pic>
          <p:nvPicPr>
            <p:cNvPr id="32777"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8"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79"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5058" name="Picture 2" descr="Turgenev by Repin.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5727968" y="548680"/>
            <a:ext cx="2913301" cy="381642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32776"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508625" cy="5632450"/>
          </a:xfrm>
          <a:prstGeom prst="rect">
            <a:avLst/>
          </a:prstGeom>
          <a:noFill/>
        </p:spPr>
        <p:txBody>
          <a:bodyPr>
            <a:spAutoFit/>
          </a:bodyPr>
          <a:lstStyle/>
          <a:p>
            <a:pPr indent="361950" algn="just">
              <a:defRPr/>
            </a:pPr>
            <a:r>
              <a:rPr lang="ru-RU" sz="2000" u="sng" dirty="0">
                <a:solidFill>
                  <a:schemeClr val="accent2">
                    <a:lumMod val="50000"/>
                  </a:schemeClr>
                </a:solidFill>
                <a:latin typeface="Monotype Corsiva" pitchFamily="66" charset="0"/>
              </a:rPr>
              <a:t>Толстой Лев Николаевич </a:t>
            </a:r>
            <a:r>
              <a:rPr lang="ru-RU" dirty="0">
                <a:solidFill>
                  <a:schemeClr val="accent2">
                    <a:lumMod val="50000"/>
                  </a:schemeClr>
                </a:solidFill>
                <a:latin typeface="Monotype Corsiva" pitchFamily="66" charset="0"/>
              </a:rPr>
              <a:t>/ 1828 -1910/ - великий русский писатель. Жил в селе Бегичево </a:t>
            </a:r>
            <a:r>
              <a:rPr lang="ru-RU" dirty="0" err="1">
                <a:solidFill>
                  <a:schemeClr val="accent2">
                    <a:lumMod val="50000"/>
                  </a:schemeClr>
                </a:solidFill>
                <a:latin typeface="Monotype Corsiva" pitchFamily="66" charset="0"/>
              </a:rPr>
              <a:t>Данковского</a:t>
            </a:r>
            <a:r>
              <a:rPr lang="ru-RU" dirty="0">
                <a:solidFill>
                  <a:schemeClr val="accent2">
                    <a:lumMod val="50000"/>
                  </a:schemeClr>
                </a:solidFill>
                <a:latin typeface="Monotype Corsiva" pitchFamily="66" charset="0"/>
              </a:rPr>
              <a:t> уезда Рязанской губернии /ныне </a:t>
            </a:r>
            <a:r>
              <a:rPr lang="ru-RU" dirty="0" err="1">
                <a:solidFill>
                  <a:schemeClr val="accent2">
                    <a:lumMod val="50000"/>
                  </a:schemeClr>
                </a:solidFill>
                <a:latin typeface="Monotype Corsiva" pitchFamily="66" charset="0"/>
              </a:rPr>
              <a:t>Данковский</a:t>
            </a:r>
            <a:r>
              <a:rPr lang="ru-RU" dirty="0">
                <a:solidFill>
                  <a:schemeClr val="accent2">
                    <a:lumMod val="50000"/>
                  </a:schemeClr>
                </a:solidFill>
                <a:latin typeface="Monotype Corsiva" pitchFamily="66" charset="0"/>
              </a:rPr>
              <a:t> район Липецкой области/. Умер на станции </a:t>
            </a:r>
            <a:r>
              <a:rPr lang="ru-RU" dirty="0" err="1">
                <a:solidFill>
                  <a:schemeClr val="accent2">
                    <a:lumMod val="50000"/>
                  </a:schemeClr>
                </a:solidFill>
                <a:latin typeface="Monotype Corsiva" pitchFamily="66" charset="0"/>
              </a:rPr>
              <a:t>Астапово</a:t>
            </a:r>
            <a:r>
              <a:rPr lang="ru-RU" dirty="0">
                <a:solidFill>
                  <a:schemeClr val="accent2">
                    <a:lumMod val="50000"/>
                  </a:schemeClr>
                </a:solidFill>
                <a:latin typeface="Monotype Corsiva" pitchFamily="66" charset="0"/>
              </a:rPr>
              <a:t>, ныне станция Лев–Толстой.</a:t>
            </a:r>
          </a:p>
          <a:p>
            <a:pPr indent="361950" algn="just">
              <a:defRPr/>
            </a:pPr>
            <a:r>
              <a:rPr lang="ru-RU" dirty="0">
                <a:solidFill>
                  <a:schemeClr val="accent2">
                    <a:lumMod val="50000"/>
                  </a:schemeClr>
                </a:solidFill>
                <a:latin typeface="Monotype Corsiva" pitchFamily="66" charset="0"/>
              </a:rPr>
              <a:t>20 ноября 2010 года к 100-летию со дня смерти Л. Н. Толстого на станции Лев Толстой был открыт Мемориал памяти Л. Н. Толстого «</a:t>
            </a:r>
            <a:r>
              <a:rPr lang="ru-RU" dirty="0" err="1">
                <a:solidFill>
                  <a:schemeClr val="accent2">
                    <a:lumMod val="50000"/>
                  </a:schemeClr>
                </a:solidFill>
                <a:latin typeface="Monotype Corsiva" pitchFamily="66" charset="0"/>
              </a:rPr>
              <a:t>Астапово</a:t>
            </a:r>
            <a:r>
              <a:rPr lang="ru-RU" dirty="0">
                <a:solidFill>
                  <a:schemeClr val="accent2">
                    <a:lumMod val="50000"/>
                  </a:schemeClr>
                </a:solidFill>
                <a:latin typeface="Monotype Corsiva" pitchFamily="66" charset="0"/>
              </a:rPr>
              <a:t>». Это целый комплекс всех строений исторической станции и находящихся рядом домов, восстановленных в своём первозданном виде. Центр Мемориала – мемориально-литературный музей Л. Н. Толстого, который расположен в доме начальника станции И. И. Озолина. В этот день также был открыт культурно-образовательный центр имени Л. Н. Толстого, ставший составной частью музейного комплекса.</a:t>
            </a:r>
          </a:p>
          <a:p>
            <a:pPr indent="361950" algn="just">
              <a:defRPr/>
            </a:pPr>
            <a:r>
              <a:rPr lang="ru-RU" dirty="0">
                <a:solidFill>
                  <a:schemeClr val="accent2">
                    <a:lumMod val="50000"/>
                  </a:schemeClr>
                </a:solidFill>
                <a:latin typeface="Monotype Corsiva" pitchFamily="66" charset="0"/>
              </a:rPr>
              <a:t>Богатейшее наследие Л. Н. Толстого востребовано и в наши дни. Оно все так же привлекает внимание к больным вопросам русской жизни, поискам путей развития человечества.</a:t>
            </a:r>
          </a:p>
          <a:p>
            <a:pPr indent="361950" algn="just">
              <a:defRPr/>
            </a:pPr>
            <a:endParaRPr lang="ru-RU" sz="1600" dirty="0">
              <a:solidFill>
                <a:schemeClr val="accent2">
                  <a:lumMod val="50000"/>
                </a:schemeClr>
              </a:solidFill>
              <a:latin typeface="Monotype Corsiva" pitchFamily="66" charset="0"/>
              <a:cs typeface="+mn-cs"/>
            </a:endParaRPr>
          </a:p>
        </p:txBody>
      </p:sp>
      <p:sp>
        <p:nvSpPr>
          <p:cNvPr id="33796" name="Прямоугольник 6"/>
          <p:cNvSpPr>
            <a:spLocks noChangeArrowheads="1"/>
          </p:cNvSpPr>
          <p:nvPr/>
        </p:nvSpPr>
        <p:spPr bwMode="auto">
          <a:xfrm rot="-492884">
            <a:off x="2401888" y="5130800"/>
            <a:ext cx="6232525"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2000">
                <a:latin typeface="Segoe Script" pitchFamily="34" charset="0"/>
              </a:rPr>
              <a:t>Не будем стараться повторять жизнь… не будем лгать сами перед собою</a:t>
            </a:r>
            <a:r>
              <a:rPr lang="ru-RU" altLang="ru-RU" sz="2000"/>
              <a:t> </a:t>
            </a:r>
            <a:endParaRPr lang="ru-RU" altLang="ru-RU" sz="2000">
              <a:latin typeface="Segoe Script" pitchFamily="34" charset="0"/>
            </a:endParaRPr>
          </a:p>
        </p:txBody>
      </p:sp>
      <p:grpSp>
        <p:nvGrpSpPr>
          <p:cNvPr id="33797" name="Группа 7"/>
          <p:cNvGrpSpPr>
            <a:grpSpLocks/>
          </p:cNvGrpSpPr>
          <p:nvPr/>
        </p:nvGrpSpPr>
        <p:grpSpPr bwMode="auto">
          <a:xfrm>
            <a:off x="7185025" y="5197475"/>
            <a:ext cx="736600" cy="863600"/>
            <a:chOff x="6786770" y="4393703"/>
            <a:chExt cx="1849481" cy="2380755"/>
          </a:xfrm>
        </p:grpSpPr>
        <p:pic>
          <p:nvPicPr>
            <p:cNvPr id="33801"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2"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803"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33799" name="Picture 22" descr="http://www.vokrugsveta.ru/img/bx/blog/db8/db8e164a004faa2c5fbf6b05b2d1977c.jpg">
            <a:hlinkClick r:id="rId3" action="ppaction://hlinksldjump"/>
          </p:cNvPr>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106" name="Picture 2" descr="http://lounb.ru/lipmap/img/personalii/tolstoy.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5782820" y="726814"/>
            <a:ext cx="2890586" cy="36724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508625" cy="3694112"/>
          </a:xfrm>
          <a:prstGeom prst="rect">
            <a:avLst/>
          </a:prstGeom>
          <a:noFill/>
        </p:spPr>
        <p:txBody>
          <a:bodyPr>
            <a:spAutoFit/>
          </a:bodyPr>
          <a:lstStyle/>
          <a:p>
            <a:pPr indent="361950" algn="just">
              <a:defRPr/>
            </a:pPr>
            <a:r>
              <a:rPr lang="ru-RU" sz="2000" u="sng" dirty="0">
                <a:solidFill>
                  <a:schemeClr val="accent2">
                    <a:lumMod val="50000"/>
                  </a:schemeClr>
                </a:solidFill>
                <a:latin typeface="Monotype Corsiva" pitchFamily="66" charset="0"/>
              </a:rPr>
              <a:t>Бунина Анна Петровна </a:t>
            </a:r>
            <a:r>
              <a:rPr lang="ru-RU" dirty="0">
                <a:solidFill>
                  <a:schemeClr val="accent2">
                    <a:lumMod val="50000"/>
                  </a:schemeClr>
                </a:solidFill>
                <a:latin typeface="Monotype Corsiva" pitchFamily="66" charset="0"/>
              </a:rPr>
              <a:t>/1774 – 1829/ - русская поэтесса, прозванная «Русская Сафо». Её творчество высоко ценили Г. Р. Державин, Н. М. Карамзин, И. А. Крылов. Родилась и похоронена в селе </a:t>
            </a:r>
            <a:r>
              <a:rPr lang="ru-RU" dirty="0" err="1">
                <a:solidFill>
                  <a:schemeClr val="accent2">
                    <a:lumMod val="50000"/>
                  </a:schemeClr>
                </a:solidFill>
                <a:latin typeface="Monotype Corsiva" pitchFamily="66" charset="0"/>
              </a:rPr>
              <a:t>Урусово</a:t>
            </a:r>
            <a:r>
              <a:rPr lang="ru-RU" dirty="0">
                <a:solidFill>
                  <a:schemeClr val="accent2">
                    <a:lumMod val="50000"/>
                  </a:schemeClr>
                </a:solidFill>
                <a:latin typeface="Monotype Corsiva" pitchFamily="66" charset="0"/>
              </a:rPr>
              <a:t>, ныне </a:t>
            </a:r>
            <a:r>
              <a:rPr lang="ru-RU" dirty="0" err="1">
                <a:solidFill>
                  <a:schemeClr val="accent2">
                    <a:lumMod val="50000"/>
                  </a:schemeClr>
                </a:solidFill>
                <a:latin typeface="Monotype Corsiva" pitchFamily="66" charset="0"/>
              </a:rPr>
              <a:t>Чаплыгинский</a:t>
            </a:r>
            <a:r>
              <a:rPr lang="ru-RU" dirty="0">
                <a:solidFill>
                  <a:schemeClr val="accent2">
                    <a:lumMod val="50000"/>
                  </a:schemeClr>
                </a:solidFill>
                <a:latin typeface="Monotype Corsiva" pitchFamily="66" charset="0"/>
              </a:rPr>
              <a:t> район, жила в Липецке.</a:t>
            </a:r>
          </a:p>
          <a:p>
            <a:pPr indent="361950" algn="just">
              <a:defRPr/>
            </a:pPr>
            <a:r>
              <a:rPr lang="ru-RU" dirty="0">
                <a:solidFill>
                  <a:schemeClr val="accent2">
                    <a:lumMod val="50000"/>
                  </a:schemeClr>
                </a:solidFill>
                <a:latin typeface="Monotype Corsiva" pitchFamily="66" charset="0"/>
              </a:rPr>
              <a:t>Современники высоко ценили творчество Буниной. Ее избирали почетным членом «Беседы любителей русского слова», членом Российской Академии наук. </a:t>
            </a:r>
          </a:p>
          <a:p>
            <a:pPr indent="361950" algn="just">
              <a:defRPr/>
            </a:pPr>
            <a:r>
              <a:rPr lang="ru-RU" dirty="0">
                <a:solidFill>
                  <a:schemeClr val="accent2">
                    <a:lumMod val="50000"/>
                  </a:schemeClr>
                </a:solidFill>
                <a:latin typeface="Monotype Corsiva" pitchFamily="66" charset="0"/>
              </a:rPr>
              <a:t>Большая известность А. П. Буниной, как отмечали ее современники, связана не столько с литературными достоинствами ее стихотворений, написанных в духе классицизма, сколько с тем, что она была одной из первых русских поэтесс.</a:t>
            </a:r>
            <a:endParaRPr lang="ru-RU" dirty="0">
              <a:solidFill>
                <a:schemeClr val="accent2">
                  <a:lumMod val="50000"/>
                </a:schemeClr>
              </a:solidFill>
              <a:latin typeface="Monotype Corsiva" pitchFamily="66" charset="0"/>
              <a:cs typeface="+mn-cs"/>
            </a:endParaRPr>
          </a:p>
        </p:txBody>
      </p:sp>
      <p:sp>
        <p:nvSpPr>
          <p:cNvPr id="34820" name="Прямоугольник 6"/>
          <p:cNvSpPr>
            <a:spLocks noChangeArrowheads="1"/>
          </p:cNvSpPr>
          <p:nvPr/>
        </p:nvSpPr>
        <p:spPr bwMode="auto">
          <a:xfrm rot="-492884">
            <a:off x="2401888" y="3708400"/>
            <a:ext cx="6232525" cy="261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latin typeface="Segoe Script" pitchFamily="34" charset="0"/>
              </a:rPr>
              <a:t>О росс! ликуй, – твоя победа! </a:t>
            </a:r>
            <a:br>
              <a:rPr lang="ru-RU" altLang="ru-RU" sz="1600">
                <a:latin typeface="Segoe Script" pitchFamily="34" charset="0"/>
              </a:rPr>
            </a:br>
            <a:r>
              <a:rPr lang="ru-RU" altLang="ru-RU" sz="1600">
                <a:latin typeface="Segoe Script" pitchFamily="34" charset="0"/>
              </a:rPr>
              <a:t>Ликуй и пой: попрал врагов! </a:t>
            </a:r>
            <a:br>
              <a:rPr lang="ru-RU" altLang="ru-RU" sz="1600">
                <a:latin typeface="Segoe Script" pitchFamily="34" charset="0"/>
              </a:rPr>
            </a:br>
            <a:r>
              <a:rPr lang="ru-RU" altLang="ru-RU" sz="1600">
                <a:latin typeface="Segoe Script" pitchFamily="34" charset="0"/>
              </a:rPr>
              <a:t>Нет буйству их отныне следа!</a:t>
            </a:r>
            <a:br>
              <a:rPr lang="ru-RU" altLang="ru-RU" sz="1600">
                <a:latin typeface="Segoe Script" pitchFamily="34" charset="0"/>
              </a:rPr>
            </a:br>
            <a:r>
              <a:rPr lang="ru-RU" altLang="ru-RU" sz="1600">
                <a:latin typeface="Segoe Script" pitchFamily="34" charset="0"/>
              </a:rPr>
              <a:t>Из их поверженных рядов </a:t>
            </a:r>
            <a:br>
              <a:rPr lang="ru-RU" altLang="ru-RU" sz="1600">
                <a:latin typeface="Segoe Script" pitchFamily="34" charset="0"/>
              </a:rPr>
            </a:br>
            <a:r>
              <a:rPr lang="ru-RU" altLang="ru-RU" sz="1600">
                <a:latin typeface="Segoe Script" pitchFamily="34" charset="0"/>
              </a:rPr>
              <a:t>Твоя изникла прочна слава!</a:t>
            </a:r>
            <a:br>
              <a:rPr lang="ru-RU" altLang="ru-RU" sz="1600">
                <a:latin typeface="Segoe Script" pitchFamily="34" charset="0"/>
              </a:rPr>
            </a:br>
            <a:r>
              <a:rPr lang="ru-RU" altLang="ru-RU" sz="1600">
                <a:latin typeface="Segoe Script" pitchFamily="34" charset="0"/>
              </a:rPr>
              <a:t>Ты змия сокрушил стоглава, –</a:t>
            </a:r>
            <a:br>
              <a:rPr lang="ru-RU" altLang="ru-RU" sz="1600">
                <a:latin typeface="Segoe Script" pitchFamily="34" charset="0"/>
              </a:rPr>
            </a:br>
            <a:r>
              <a:rPr lang="ru-RU" altLang="ru-RU" sz="1600">
                <a:latin typeface="Segoe Script" pitchFamily="34" charset="0"/>
              </a:rPr>
              <a:t>Стоока Аргуса сразил; </a:t>
            </a:r>
            <a:br>
              <a:rPr lang="ru-RU" altLang="ru-RU" sz="1600">
                <a:latin typeface="Segoe Script" pitchFamily="34" charset="0"/>
              </a:rPr>
            </a:br>
            <a:r>
              <a:rPr lang="ru-RU" altLang="ru-RU" sz="1600">
                <a:latin typeface="Segoe Script" pitchFamily="34" charset="0"/>
              </a:rPr>
              <a:t>Очистил землю от разбоев, </a:t>
            </a:r>
            <a:br>
              <a:rPr lang="ru-RU" altLang="ru-RU" sz="1600">
                <a:latin typeface="Segoe Script" pitchFamily="34" charset="0"/>
              </a:rPr>
            </a:br>
            <a:r>
              <a:rPr lang="ru-RU" altLang="ru-RU" sz="1600">
                <a:latin typeface="Segoe Script" pitchFamily="34" charset="0"/>
              </a:rPr>
              <a:t>И свету указав героев, </a:t>
            </a:r>
            <a:br>
              <a:rPr lang="ru-RU" altLang="ru-RU" sz="1600">
                <a:latin typeface="Segoe Script" pitchFamily="34" charset="0"/>
              </a:rPr>
            </a:br>
            <a:r>
              <a:rPr lang="ru-RU" altLang="ru-RU" sz="1600">
                <a:latin typeface="Segoe Script" pitchFamily="34" charset="0"/>
              </a:rPr>
              <a:t>В нем мир погибший водворил </a:t>
            </a:r>
            <a:r>
              <a:rPr lang="ru-RU" altLang="ru-RU" sz="2000">
                <a:latin typeface="Segoe Script" pitchFamily="34" charset="0"/>
              </a:rPr>
              <a:t> </a:t>
            </a:r>
          </a:p>
        </p:txBody>
      </p:sp>
      <p:grpSp>
        <p:nvGrpSpPr>
          <p:cNvPr id="34821" name="Группа 7"/>
          <p:cNvGrpSpPr>
            <a:grpSpLocks/>
          </p:cNvGrpSpPr>
          <p:nvPr/>
        </p:nvGrpSpPr>
        <p:grpSpPr bwMode="auto">
          <a:xfrm>
            <a:off x="6300788" y="5584825"/>
            <a:ext cx="736600" cy="863600"/>
            <a:chOff x="6786770" y="4393703"/>
            <a:chExt cx="1849481" cy="2380755"/>
          </a:xfrm>
        </p:grpSpPr>
        <p:pic>
          <p:nvPicPr>
            <p:cNvPr id="34825"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6"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7"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34823" name="Picture 22" descr="http://www.vokrugsveta.ru/img/bx/blog/db8/db8e164a004faa2c5fbf6b05b2d1977c.jpg">
            <a:hlinkClick r:id="rId3" action="ppaction://hlinksldjump"/>
          </p:cNvPr>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130" name="Picture 2" descr="http://lounb.ru/lipmap/img/personalii/bunina.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6156176" y="491330"/>
            <a:ext cx="2781738" cy="336126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9550" y="-1865313"/>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0" y="211138"/>
            <a:ext cx="5508625" cy="5816600"/>
          </a:xfrm>
          <a:prstGeom prst="rect">
            <a:avLst/>
          </a:prstGeom>
          <a:noFill/>
        </p:spPr>
        <p:txBody>
          <a:bodyPr>
            <a:spAutoFit/>
          </a:bodyPr>
          <a:lstStyle/>
          <a:p>
            <a:pPr indent="361950" algn="just">
              <a:defRPr/>
            </a:pPr>
            <a:r>
              <a:rPr lang="ru-RU" sz="2000" u="sng" dirty="0">
                <a:solidFill>
                  <a:schemeClr val="accent2">
                    <a:lumMod val="50000"/>
                  </a:schemeClr>
                </a:solidFill>
                <a:latin typeface="Monotype Corsiva" pitchFamily="66" charset="0"/>
              </a:rPr>
              <a:t>Левитов Александр Иванович </a:t>
            </a:r>
            <a:r>
              <a:rPr lang="ru-RU" sz="1600" dirty="0">
                <a:solidFill>
                  <a:schemeClr val="accent2">
                    <a:lumMod val="50000"/>
                  </a:schemeClr>
                </a:solidFill>
                <a:latin typeface="Monotype Corsiva" pitchFamily="66" charset="0"/>
              </a:rPr>
              <a:t>/1835 – 1877 / - известный русский писатель. Родился в селе Доброе Тамбовской губернии ныне </a:t>
            </a:r>
            <a:r>
              <a:rPr lang="ru-RU" sz="1600" dirty="0" err="1">
                <a:solidFill>
                  <a:schemeClr val="accent2">
                    <a:lumMod val="50000"/>
                  </a:schemeClr>
                </a:solidFill>
                <a:latin typeface="Monotype Corsiva" pitchFamily="66" charset="0"/>
              </a:rPr>
              <a:t>Добровского</a:t>
            </a:r>
            <a:r>
              <a:rPr lang="ru-RU" sz="1600" dirty="0">
                <a:solidFill>
                  <a:schemeClr val="accent2">
                    <a:lumMod val="50000"/>
                  </a:schemeClr>
                </a:solidFill>
                <a:latin typeface="Monotype Corsiva" pitchFamily="66" charset="0"/>
              </a:rPr>
              <a:t> района Липецкой области в семье дьячка. Окончил Лебедянское духовное училище, учился в Тамбовской духовной семинарии. В 1855 году, отказавшись от духовной карьеры, поступил в Медико-хирургическую академию в Санкт-Петербурге. Ещё учась в академии, начал работать над первым своим очерком «Ярмарочные сцены», назвав его впоследствии «Типы и сцены сельской ярмарки». Увлекся революционными идеями, за что в 1856 г. был арестован и сослан в Вологду, затем в Архангельскую губернию. Около трех лет А.И. Левитов провел в ссылке, исполняя обязанности фельдшера. После освобождения жил у сестры в г. Лебедяни и в Добром у отца. С 1860 года - в Москве, работал в редакции «Русского вестника». В 1861 году в журнале « Русская речь» были опубликованы его первые произведения «</a:t>
            </a:r>
            <a:r>
              <a:rPr lang="ru-RU" sz="1600" dirty="0" err="1">
                <a:solidFill>
                  <a:schemeClr val="accent2">
                    <a:lumMod val="50000"/>
                  </a:schemeClr>
                </a:solidFill>
                <a:latin typeface="Monotype Corsiva" pitchFamily="66" charset="0"/>
              </a:rPr>
              <a:t>Целовальничиха</a:t>
            </a:r>
            <a:r>
              <a:rPr lang="ru-RU" sz="1600" dirty="0">
                <a:solidFill>
                  <a:schemeClr val="accent2">
                    <a:lumMod val="50000"/>
                  </a:schemeClr>
                </a:solidFill>
                <a:latin typeface="Monotype Corsiva" pitchFamily="66" charset="0"/>
              </a:rPr>
              <a:t>», «Степная дорога ночью», «Накануне Христова дня». </a:t>
            </a:r>
          </a:p>
          <a:p>
            <a:pPr indent="361950" algn="just">
              <a:defRPr/>
            </a:pPr>
            <a:r>
              <a:rPr lang="ru-RU" sz="1600" dirty="0">
                <a:solidFill>
                  <a:schemeClr val="accent2">
                    <a:lumMod val="50000"/>
                  </a:schemeClr>
                </a:solidFill>
                <a:latin typeface="Monotype Corsiva" pitchFamily="66" charset="0"/>
              </a:rPr>
              <a:t>В произведениях писателя нашли отражение реалии жизни родного края, упоминаются села Доброе, </a:t>
            </a:r>
            <a:r>
              <a:rPr lang="ru-RU" sz="1600" dirty="0" err="1">
                <a:solidFill>
                  <a:schemeClr val="accent2">
                    <a:lumMod val="50000"/>
                  </a:schemeClr>
                </a:solidFill>
                <a:latin typeface="Monotype Corsiva" pitchFamily="66" charset="0"/>
              </a:rPr>
              <a:t>Махоново</a:t>
            </a:r>
            <a:r>
              <a:rPr lang="ru-RU" sz="1600" dirty="0">
                <a:solidFill>
                  <a:schemeClr val="accent2">
                    <a:lumMod val="50000"/>
                  </a:schemeClr>
                </a:solidFill>
                <a:latin typeface="Monotype Corsiva" pitchFamily="66" charset="0"/>
              </a:rPr>
              <a:t>, города Данков, Лебедянь, Елец, </a:t>
            </a:r>
            <a:r>
              <a:rPr lang="ru-RU" sz="1600" dirty="0" err="1">
                <a:solidFill>
                  <a:schemeClr val="accent2">
                    <a:lumMod val="50000"/>
                  </a:schemeClr>
                </a:solidFill>
                <a:latin typeface="Monotype Corsiva" pitchFamily="66" charset="0"/>
              </a:rPr>
              <a:t>Раненбург</a:t>
            </a:r>
            <a:r>
              <a:rPr lang="ru-RU" sz="1600" dirty="0">
                <a:solidFill>
                  <a:schemeClr val="accent2">
                    <a:lumMod val="50000"/>
                  </a:schemeClr>
                </a:solidFill>
                <a:latin typeface="Monotype Corsiva" pitchFamily="66" charset="0"/>
              </a:rPr>
              <a:t>. Прототипами героев его рассказов часто становились люди из этих мест.</a:t>
            </a:r>
          </a:p>
          <a:p>
            <a:pPr indent="361950" algn="just">
              <a:defRPr/>
            </a:pPr>
            <a:r>
              <a:rPr lang="ru-RU" sz="1600" dirty="0">
                <a:solidFill>
                  <a:schemeClr val="accent2">
                    <a:lumMod val="50000"/>
                  </a:schemeClr>
                </a:solidFill>
                <a:latin typeface="Monotype Corsiva" pitchFamily="66" charset="0"/>
              </a:rPr>
              <a:t>Умер А.И. Левитов 16 января 1877 года в Москве, похоронен на Ваганьковском кладбище.</a:t>
            </a:r>
          </a:p>
          <a:p>
            <a:pPr indent="361950" algn="just">
              <a:defRPr/>
            </a:pPr>
            <a:endParaRPr lang="ru-RU" sz="1600" dirty="0">
              <a:solidFill>
                <a:schemeClr val="accent2">
                  <a:lumMod val="50000"/>
                </a:schemeClr>
              </a:solidFill>
              <a:latin typeface="Monotype Corsiva" pitchFamily="66" charset="0"/>
              <a:cs typeface="+mn-cs"/>
            </a:endParaRPr>
          </a:p>
        </p:txBody>
      </p:sp>
      <p:sp>
        <p:nvSpPr>
          <p:cNvPr id="35844" name="Прямоугольник 6"/>
          <p:cNvSpPr>
            <a:spLocks noChangeArrowheads="1"/>
          </p:cNvSpPr>
          <p:nvPr/>
        </p:nvSpPr>
        <p:spPr bwMode="auto">
          <a:xfrm rot="-492884">
            <a:off x="2714625" y="5424488"/>
            <a:ext cx="55880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latin typeface="Segoe Script" pitchFamily="34" charset="0"/>
              </a:rPr>
              <a:t>Временами бывает так, что мне кажется, будто для моего дыхания даже нет места в этом воздухе </a:t>
            </a:r>
          </a:p>
        </p:txBody>
      </p:sp>
      <p:grpSp>
        <p:nvGrpSpPr>
          <p:cNvPr id="35845" name="Группа 7"/>
          <p:cNvGrpSpPr>
            <a:grpSpLocks/>
          </p:cNvGrpSpPr>
          <p:nvPr/>
        </p:nvGrpSpPr>
        <p:grpSpPr bwMode="auto">
          <a:xfrm>
            <a:off x="4859338" y="5956300"/>
            <a:ext cx="736600" cy="863600"/>
            <a:chOff x="6786770" y="4393703"/>
            <a:chExt cx="1849481" cy="2380755"/>
          </a:xfrm>
        </p:grpSpPr>
        <p:pic>
          <p:nvPicPr>
            <p:cNvPr id="35849" name="Picture 14" descr="http://1.bp.blogspot.com/-vVJiUp6jDnw/UtfVylU9gtI/AAAAAAAAA7c/vAEVa-JtWqc/s1600/free-vector-european-classical-pattern-vector_023196_Calligraphic%2BDesign%2BElements%2Bf1.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0" name="Picture 16"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851" name="Picture 18"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49154" name="Picture 2" descr="http://lounb.ru/lipmap/img/personalii/levitov.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5858964" y="404664"/>
            <a:ext cx="2794668" cy="429916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35848"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hlinkClick r:id="rId3" action="ppaction://hlinksldjump"/>
          </p:cNvPr>
          <p:cNvSpPr txBox="1"/>
          <p:nvPr/>
        </p:nvSpPr>
        <p:spPr>
          <a:xfrm>
            <a:off x="250825" y="347663"/>
            <a:ext cx="5545138" cy="5384800"/>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Бунин Юлий Алексеевич </a:t>
            </a:r>
            <a:r>
              <a:rPr lang="ru-RU" dirty="0">
                <a:solidFill>
                  <a:schemeClr val="accent2">
                    <a:lumMod val="50000"/>
                  </a:schemeClr>
                </a:solidFill>
                <a:latin typeface="Monotype Corsiva" pitchFamily="66" charset="0"/>
                <a:cs typeface="+mn-cs"/>
              </a:rPr>
              <a:t>/1857 – 1921/ - литератор, публицист, народоволец. Брат писателя И. А. Бунина. Родился в г. Ельце. Ю.А. Бунин – один из основателей (осень 1897 года) и бессменный председатель литературного кружка «Среда», редактор и председатель правления «Книгоиздательства писателей в Москве», председатель Общества деятелей периодической печати и литературы (1907-1914), директор Литературно-художественного кружка (с 1910 г.), фактический председатель Общества помощи литераторам и журналистам (с 1913 г.), член правления Толстовского общества. После Февральской революции 1917 года в Комитете общественных организаций представлял 15 литературных объединений. По свидетельствам близко его знавших, Юлий Алексеевич «был чрезвычайно добрый, бескорыстный человек. Мало заботился об удобствах личной жизни, никогда не умел устраивать своих личных дел  и весь век, до самой смерти, оставался неприспособленным к практической жизни».</a:t>
            </a:r>
          </a:p>
          <a:p>
            <a:pPr algn="just" fontAlgn="auto">
              <a:spcBef>
                <a:spcPts val="0"/>
              </a:spcBef>
              <a:spcAft>
                <a:spcPts val="0"/>
              </a:spcAft>
              <a:defRPr/>
            </a:pPr>
            <a:endParaRPr lang="ru-RU" sz="2000" dirty="0">
              <a:solidFill>
                <a:schemeClr val="accent2">
                  <a:lumMod val="50000"/>
                </a:schemeClr>
              </a:solidFill>
              <a:latin typeface="Monotype Corsiva" pitchFamily="66" charset="0"/>
              <a:cs typeface="+mn-cs"/>
            </a:endParaRPr>
          </a:p>
        </p:txBody>
      </p:sp>
      <p:pic>
        <p:nvPicPr>
          <p:cNvPr id="3074" name="Picture 2" descr="http://lounb.ru/lipmap/img/personalii/bunin_yuliy.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6114578" y="649436"/>
            <a:ext cx="2731184" cy="34276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5125" name="Прямоугольник 5"/>
          <p:cNvSpPr>
            <a:spLocks noChangeArrowheads="1"/>
          </p:cNvSpPr>
          <p:nvPr/>
        </p:nvSpPr>
        <p:spPr bwMode="auto">
          <a:xfrm rot="-492884">
            <a:off x="3976688" y="4989513"/>
            <a:ext cx="5092700" cy="1322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t> </a:t>
            </a:r>
            <a:r>
              <a:rPr lang="ru-RU" altLang="ru-RU" sz="1600">
                <a:latin typeface="Segoe Script" pitchFamily="34" charset="0"/>
              </a:rPr>
              <a:t>Чтобы школа действительно могла воспитывать в умственном и нравственном отношении, она должна быть свободной, построенной на разумных педагогических началах!</a:t>
            </a:r>
          </a:p>
        </p:txBody>
      </p:sp>
      <p:grpSp>
        <p:nvGrpSpPr>
          <p:cNvPr id="5126" name="Группа 6"/>
          <p:cNvGrpSpPr>
            <a:grpSpLocks/>
          </p:cNvGrpSpPr>
          <p:nvPr/>
        </p:nvGrpSpPr>
        <p:grpSpPr bwMode="auto">
          <a:xfrm>
            <a:off x="8013700" y="5661025"/>
            <a:ext cx="738188" cy="862013"/>
            <a:chOff x="6786770" y="4393703"/>
            <a:chExt cx="1849481" cy="2380755"/>
          </a:xfrm>
        </p:grpSpPr>
        <p:pic>
          <p:nvPicPr>
            <p:cNvPr id="5129" name="Picture 14"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0" name="Picture 16"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31" name="Picture 18" descr="http://1.bp.blogspot.com/-vVJiUp6jDnw/UtfVylU9gtI/AAAAAAAAA7c/vAEVa-JtWqc/s1600/free-vector-european-classical-pattern-vector_023196_Calligraphic%2BDesign%2BElements%2Bf1.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5128"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79388" y="836613"/>
            <a:ext cx="4824412" cy="2892425"/>
          </a:xfrm>
          <a:prstGeom prst="rect">
            <a:avLst/>
          </a:prstGeom>
          <a:noFill/>
        </p:spPr>
        <p:txBody>
          <a:bodyPr>
            <a:spAutoFit/>
          </a:bodyPr>
          <a:lstStyle/>
          <a:p>
            <a:pPr indent="361950"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Федотов Гавриил Николаевич </a:t>
            </a:r>
            <a:r>
              <a:rPr lang="ru-RU" dirty="0">
                <a:solidFill>
                  <a:schemeClr val="accent2">
                    <a:lumMod val="50000"/>
                  </a:schemeClr>
                </a:solidFill>
                <a:latin typeface="Monotype Corsiva" pitchFamily="66" charset="0"/>
                <a:cs typeface="+mn-cs"/>
              </a:rPr>
              <a:t>/1908 – 1989/ - русский советский писатель. Родился в г. Ельце. До того, как стать писателем, Г. Н. Федотов работал на производстве: на крупных новостройках, техником-конструктором на заводе. Работа среди людей самого различного склада характера, возраста, разнообразных профессий дала ему как писателю богатый жизненный материал.</a:t>
            </a:r>
            <a:r>
              <a:rPr lang="ru-RU" dirty="0">
                <a:latin typeface="+mn-lt"/>
                <a:cs typeface="+mn-cs"/>
              </a:rPr>
              <a:t> </a:t>
            </a:r>
            <a:r>
              <a:rPr lang="ru-RU" dirty="0">
                <a:solidFill>
                  <a:schemeClr val="accent2">
                    <a:lumMod val="50000"/>
                  </a:schemeClr>
                </a:solidFill>
                <a:latin typeface="Monotype Corsiva" pitchFamily="66" charset="0"/>
                <a:cs typeface="+mn-cs"/>
              </a:rPr>
              <a:t>С 1947 года Г. Н. Федотов уже полностью посвятил себя писательскому труду. </a:t>
            </a:r>
          </a:p>
        </p:txBody>
      </p:sp>
      <p:pic>
        <p:nvPicPr>
          <p:cNvPr id="2050" name="Picture 2" descr="Phedotov Gavriil.jpg"/>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5868144" y="476671"/>
            <a:ext cx="2543547" cy="38344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6149" name="Прямоугольник 5"/>
          <p:cNvSpPr>
            <a:spLocks noChangeArrowheads="1"/>
          </p:cNvSpPr>
          <p:nvPr/>
        </p:nvSpPr>
        <p:spPr bwMode="auto">
          <a:xfrm rot="-492884">
            <a:off x="3976688" y="4965700"/>
            <a:ext cx="50927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t> </a:t>
            </a:r>
            <a:r>
              <a:rPr lang="ru-RU" altLang="ru-RU" sz="2400">
                <a:latin typeface="Segoe Script" pitchFamily="34" charset="0"/>
              </a:rPr>
              <a:t>- Люди вон искусственные спутники Земли запустили, не побоялись…</a:t>
            </a:r>
          </a:p>
        </p:txBody>
      </p:sp>
      <p:grpSp>
        <p:nvGrpSpPr>
          <p:cNvPr id="6150" name="Группа 6"/>
          <p:cNvGrpSpPr>
            <a:grpSpLocks/>
          </p:cNvGrpSpPr>
          <p:nvPr/>
        </p:nvGrpSpPr>
        <p:grpSpPr bwMode="auto">
          <a:xfrm>
            <a:off x="8013700" y="5661025"/>
            <a:ext cx="738188" cy="862013"/>
            <a:chOff x="6786770" y="4393703"/>
            <a:chExt cx="1849481" cy="2380755"/>
          </a:xfrm>
        </p:grpSpPr>
        <p:pic>
          <p:nvPicPr>
            <p:cNvPr id="6153" name="Picture 14"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4" name="Picture 16"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5" name="Picture 18" descr="http://1.bp.blogspot.com/-vVJiUp6jDnw/UtfVylU9gtI/AAAAAAAAA7c/vAEVa-JtWqc/s1600/free-vector-european-classical-pattern-vector_023196_Calligraphic%2BDesign%2BElements%2Bf1.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 name="TextBox 14"/>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6152"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6375" y="-1755775"/>
            <a:ext cx="9396413" cy="8856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a:hlinkClick r:id="rId3" action="ppaction://hlinksldjump"/>
          </p:cNvPr>
          <p:cNvSpPr txBox="1"/>
          <p:nvPr/>
        </p:nvSpPr>
        <p:spPr>
          <a:xfrm>
            <a:off x="107950" y="358775"/>
            <a:ext cx="5472113" cy="5662613"/>
          </a:xfrm>
          <a:prstGeom prst="rect">
            <a:avLst/>
          </a:prstGeom>
          <a:noFill/>
        </p:spPr>
        <p:txBody>
          <a:bodyPr>
            <a:spAutoFit/>
          </a:bodyPr>
          <a:lstStyle/>
          <a:p>
            <a:pPr algn="just" fontAlgn="auto">
              <a:spcBef>
                <a:spcPts val="0"/>
              </a:spcBef>
              <a:spcAft>
                <a:spcPts val="0"/>
              </a:spcAft>
              <a:defRPr/>
            </a:pPr>
            <a:r>
              <a:rPr lang="ru-RU" sz="2000" u="sng" dirty="0">
                <a:solidFill>
                  <a:schemeClr val="accent2">
                    <a:lumMod val="50000"/>
                  </a:schemeClr>
                </a:solidFill>
                <a:latin typeface="Monotype Corsiva" pitchFamily="66" charset="0"/>
                <a:cs typeface="+mn-cs"/>
              </a:rPr>
              <a:t>Шубин Павел Николаевич </a:t>
            </a:r>
            <a:r>
              <a:rPr lang="ru-RU" dirty="0">
                <a:solidFill>
                  <a:schemeClr val="accent2">
                    <a:lumMod val="50000"/>
                  </a:schemeClr>
                </a:solidFill>
                <a:latin typeface="Monotype Corsiva" pitchFamily="66" charset="0"/>
                <a:cs typeface="+mn-cs"/>
              </a:rPr>
              <a:t>/1914 – 1951/ - русский советский поэт, журналист, переводчик. Родился в селе Чернава, ныне </a:t>
            </a:r>
            <a:r>
              <a:rPr lang="ru-RU" dirty="0" err="1">
                <a:solidFill>
                  <a:schemeClr val="accent2">
                    <a:lumMod val="50000"/>
                  </a:schemeClr>
                </a:solidFill>
                <a:latin typeface="Monotype Corsiva" pitchFamily="66" charset="0"/>
                <a:cs typeface="+mn-cs"/>
              </a:rPr>
              <a:t>Измалковского</a:t>
            </a:r>
            <a:r>
              <a:rPr lang="ru-RU" dirty="0">
                <a:solidFill>
                  <a:schemeClr val="accent2">
                    <a:lumMod val="50000"/>
                  </a:schemeClr>
                </a:solidFill>
                <a:latin typeface="Monotype Corsiva" pitchFamily="66" charset="0"/>
                <a:cs typeface="+mn-cs"/>
              </a:rPr>
              <a:t> района Липецкой области. Шубин очень серьезно относился к своим произведениям, был очень требовательным, в этом отношении, к себе.  Несмотря на то, что поэтом он был от Бога,  Павел Николаевич оттачивал каждое слово. Может быть, именно поэтому  поэзия Шубина так прекрасна. А когда нагрянула война, стихи Шубина поднялись  на «героическую высоту».</a:t>
            </a:r>
          </a:p>
          <a:p>
            <a:pPr algn="just" fontAlgn="auto">
              <a:spcBef>
                <a:spcPts val="0"/>
              </a:spcBef>
              <a:spcAft>
                <a:spcPts val="0"/>
              </a:spcAft>
              <a:defRPr/>
            </a:pPr>
            <a:r>
              <a:rPr lang="ru-RU" b="1" dirty="0">
                <a:solidFill>
                  <a:schemeClr val="accent2">
                    <a:lumMod val="50000"/>
                  </a:schemeClr>
                </a:solidFill>
                <a:latin typeface="Monotype Corsiva" pitchFamily="66" charset="0"/>
                <a:cs typeface="+mn-cs"/>
              </a:rPr>
              <a:t>   </a:t>
            </a:r>
            <a:r>
              <a:rPr lang="ru-RU" dirty="0">
                <a:solidFill>
                  <a:schemeClr val="accent2">
                    <a:lumMod val="50000"/>
                  </a:schemeClr>
                </a:solidFill>
                <a:latin typeface="Monotype Corsiva" pitchFamily="66" charset="0"/>
                <a:cs typeface="+mn-cs"/>
              </a:rPr>
              <a:t>С самого начала войны Павел Шубин на фронте. Он был сотрудником газет «Фронтовая Правда», "Сталинский воин", но  воевал он не только пером.  С 1941 г. Шубин находится в рядах действующей армии, участвовал </a:t>
            </a:r>
            <a:r>
              <a:rPr lang="ru-RU" i="1" dirty="0">
                <a:solidFill>
                  <a:schemeClr val="accent2">
                    <a:lumMod val="50000"/>
                  </a:schemeClr>
                </a:solidFill>
                <a:latin typeface="Monotype Corsiva" pitchFamily="66" charset="0"/>
                <a:cs typeface="+mn-cs"/>
              </a:rPr>
              <a:t>в боях на </a:t>
            </a:r>
            <a:r>
              <a:rPr lang="ru-RU" i="1" dirty="0" err="1">
                <a:solidFill>
                  <a:schemeClr val="accent2">
                    <a:lumMod val="50000"/>
                  </a:schemeClr>
                </a:solidFill>
                <a:latin typeface="Monotype Corsiva" pitchFamily="66" charset="0"/>
                <a:cs typeface="+mn-cs"/>
              </a:rPr>
              <a:t>Волховском</a:t>
            </a:r>
            <a:r>
              <a:rPr lang="ru-RU" i="1" dirty="0">
                <a:solidFill>
                  <a:schemeClr val="accent2">
                    <a:lumMod val="50000"/>
                  </a:schemeClr>
                </a:solidFill>
                <a:latin typeface="Monotype Corsiva" pitchFamily="66" charset="0"/>
                <a:cs typeface="+mn-cs"/>
              </a:rPr>
              <a:t>, Карельском  и Дальневосточном фронтах. За участие в военных действиях против фашистской Германии П. Н. Шубин был награжден орденами Великой Отечественной войны II степени и Красной Звезды, а также медалями «За Отвагу», «За оборону Ленинграда», «За оборону Советского Заполярья», «За победу над Японией».  </a:t>
            </a:r>
          </a:p>
          <a:p>
            <a:pPr algn="just" fontAlgn="auto">
              <a:spcBef>
                <a:spcPts val="0"/>
              </a:spcBef>
              <a:spcAft>
                <a:spcPts val="0"/>
              </a:spcAft>
              <a:defRPr/>
            </a:pPr>
            <a:endParaRPr lang="ru-RU" sz="2000" dirty="0">
              <a:latin typeface="Monotype Corsiva" pitchFamily="66" charset="0"/>
              <a:cs typeface="+mn-cs"/>
            </a:endParaRPr>
          </a:p>
        </p:txBody>
      </p:sp>
      <p:pic>
        <p:nvPicPr>
          <p:cNvPr id="7172" name="Picture 2" descr="http://chernava.ucoz.ru/zemlyki/shubin.pn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5580063" y="273050"/>
            <a:ext cx="3276600" cy="3952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73" name="Прямоугольник 1"/>
          <p:cNvSpPr>
            <a:spLocks noChangeArrowheads="1"/>
          </p:cNvSpPr>
          <p:nvPr/>
        </p:nvSpPr>
        <p:spPr bwMode="auto">
          <a:xfrm rot="-492884">
            <a:off x="4994275" y="5373688"/>
            <a:ext cx="4140200"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latin typeface="Segoe Script" pitchFamily="34" charset="0"/>
              </a:rPr>
              <a:t>Всё, что прожито и пройдено,</a:t>
            </a:r>
            <a:br>
              <a:rPr lang="ru-RU" altLang="ru-RU" sz="1600">
                <a:latin typeface="Segoe Script" pitchFamily="34" charset="0"/>
              </a:rPr>
            </a:br>
            <a:r>
              <a:rPr lang="ru-RU" altLang="ru-RU" sz="1600">
                <a:latin typeface="Segoe Script" pitchFamily="34" charset="0"/>
              </a:rPr>
              <a:t>Всё Тобой озарено,</a:t>
            </a:r>
            <a:br>
              <a:rPr lang="ru-RU" altLang="ru-RU" sz="1600">
                <a:latin typeface="Segoe Script" pitchFamily="34" charset="0"/>
              </a:rPr>
            </a:br>
            <a:r>
              <a:rPr lang="ru-RU" altLang="ru-RU" sz="1600">
                <a:latin typeface="Segoe Script" pitchFamily="34" charset="0"/>
              </a:rPr>
              <a:t>Милая навеки Родина,</a:t>
            </a:r>
            <a:br>
              <a:rPr lang="ru-RU" altLang="ru-RU" sz="1600">
                <a:latin typeface="Segoe Script" pitchFamily="34" charset="0"/>
              </a:rPr>
            </a:br>
            <a:r>
              <a:rPr lang="ru-RU" altLang="ru-RU" sz="1600">
                <a:latin typeface="Segoe Script" pitchFamily="34" charset="0"/>
              </a:rPr>
              <a:t>В счастье светлое окно!</a:t>
            </a:r>
          </a:p>
        </p:txBody>
      </p:sp>
      <p:grpSp>
        <p:nvGrpSpPr>
          <p:cNvPr id="7174" name="Группа 5"/>
          <p:cNvGrpSpPr>
            <a:grpSpLocks/>
          </p:cNvGrpSpPr>
          <p:nvPr/>
        </p:nvGrpSpPr>
        <p:grpSpPr bwMode="auto">
          <a:xfrm>
            <a:off x="8013700" y="5661025"/>
            <a:ext cx="738188" cy="862013"/>
            <a:chOff x="6786770" y="4393703"/>
            <a:chExt cx="1849481" cy="2380755"/>
          </a:xfrm>
        </p:grpSpPr>
        <p:pic>
          <p:nvPicPr>
            <p:cNvPr id="7177" name="Picture 14" descr="http://1.bp.blogspot.com/-vVJiUp6jDnw/UtfVylU9gtI/AAAAAAAAA7c/vAEVa-JtWqc/s1600/free-vector-european-classical-pattern-vector_023196_Calligraphic%2BDesign%2BElements%2Bf1.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8" name="Picture 16"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9" name="Picture 18" descr="http://1.bp.blogspot.com/-vVJiUp6jDnw/UtfVylU9gtI/AAAAAAAAA7c/vAEVa-JtWqc/s1600/free-vector-european-classical-pattern-vector_023196_Calligraphic%2BDesign%2BElements%2Bf1.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4" name="TextBox 13"/>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7176" name="Picture 22" descr="http://www.vokrugsveta.ru/img/bx/blog/db8/db8e164a004faa2c5fbf6b05b2d1977c.jpg">
            <a:hlinkClick r:id="rId3" action="ppaction://hlinksldjump"/>
          </p:cNvPr>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188913"/>
            <a:ext cx="5403850" cy="5446712"/>
          </a:xfrm>
          <a:prstGeom prst="rect">
            <a:avLst/>
          </a:prstGeom>
          <a:noFill/>
        </p:spPr>
        <p:txBody>
          <a:bodyPr>
            <a:spAutoFit/>
          </a:bodyPr>
          <a:lstStyle/>
          <a:p>
            <a:pPr indent="361950" algn="just" fontAlgn="auto">
              <a:spcBef>
                <a:spcPts val="0"/>
              </a:spcBef>
              <a:spcAft>
                <a:spcPts val="0"/>
              </a:spcAft>
              <a:defRPr/>
            </a:pPr>
            <a:r>
              <a:rPr lang="ru-RU" sz="2000" dirty="0">
                <a:latin typeface="+mn-lt"/>
                <a:cs typeface="+mn-cs"/>
                <a:hlinkClick r:id="rId4"/>
              </a:rPr>
              <a:t/>
            </a:r>
            <a:br>
              <a:rPr lang="ru-RU" sz="2000" dirty="0">
                <a:latin typeface="+mn-lt"/>
                <a:cs typeface="+mn-cs"/>
                <a:hlinkClick r:id="rId4"/>
              </a:rPr>
            </a:br>
            <a:r>
              <a:rPr lang="ru-RU" sz="2000" dirty="0">
                <a:latin typeface="+mn-lt"/>
                <a:cs typeface="+mn-cs"/>
              </a:rPr>
              <a:t>      </a:t>
            </a:r>
            <a:r>
              <a:rPr lang="ru-RU" sz="2000" u="sng" dirty="0">
                <a:solidFill>
                  <a:schemeClr val="accent2">
                    <a:lumMod val="50000"/>
                  </a:schemeClr>
                </a:solidFill>
                <a:latin typeface="Monotype Corsiva" pitchFamily="66" charset="0"/>
                <a:cs typeface="+mn-cs"/>
              </a:rPr>
              <a:t>Бакулин Александр Яковлевич </a:t>
            </a:r>
            <a:r>
              <a:rPr lang="ru-RU" dirty="0">
                <a:solidFill>
                  <a:schemeClr val="accent2">
                    <a:lumMod val="50000"/>
                  </a:schemeClr>
                </a:solidFill>
                <a:latin typeface="Monotype Corsiva" pitchFamily="66" charset="0"/>
                <a:cs typeface="+mn-cs"/>
              </a:rPr>
              <a:t>/1813 – 1893/ - поэт-самоучка, баснописец, прозаик. Родился в 1813 году в Ельце. Дед, по матери, В. Я. Брюсова. Сын купца. Был лебедянским мещанином, занимавшимся преимущественно земледелием, арендовал имения и вел жизнь помещика, но с ранних лет истинной его страстью была литература. Бакулин писал лирические стихи, поэмы, повести, романы, драмы, но особенно сильным считал себя в баснях. Воспитанный еще в пушкинскую эпоху, из литераторов он признавал лишь Державина, Крылова, Пушкина и поэтов пушкинской плеяды: </a:t>
            </a:r>
            <a:r>
              <a:rPr lang="ru-RU" dirty="0" err="1">
                <a:solidFill>
                  <a:schemeClr val="accent2">
                    <a:lumMod val="50000"/>
                  </a:schemeClr>
                </a:solidFill>
                <a:latin typeface="Monotype Corsiva" pitchFamily="66" charset="0"/>
                <a:cs typeface="+mn-cs"/>
              </a:rPr>
              <a:t>Дельвига</a:t>
            </a:r>
            <a:r>
              <a:rPr lang="ru-RU" dirty="0">
                <a:solidFill>
                  <a:schemeClr val="accent2">
                    <a:lumMod val="50000"/>
                  </a:schemeClr>
                </a:solidFill>
                <a:latin typeface="Monotype Corsiva" pitchFamily="66" charset="0"/>
                <a:cs typeface="+mn-cs"/>
              </a:rPr>
              <a:t>, Баратынского... Остальных не признавал, уже к Лермонтову относился пренебрежительно. «Новых» же поэтов, таких как Фета или Полонского отрицал совершенно. Брюсов вспоминал, что для Бакулина «существовало лишь три великих русских поэта: Державин, Пушкин, Крылов; четвертым дед считал самого себя».</a:t>
            </a:r>
          </a:p>
          <a:p>
            <a:pPr fontAlgn="auto">
              <a:spcBef>
                <a:spcPts val="0"/>
              </a:spcBef>
              <a:spcAft>
                <a:spcPts val="0"/>
              </a:spcAft>
              <a:defRPr/>
            </a:pPr>
            <a:r>
              <a:rPr lang="ru-RU" sz="2000" dirty="0">
                <a:latin typeface="+mn-lt"/>
                <a:cs typeface="+mn-cs"/>
              </a:rPr>
              <a:t/>
            </a:r>
            <a:br>
              <a:rPr lang="ru-RU" sz="2000" dirty="0">
                <a:latin typeface="+mn-lt"/>
                <a:cs typeface="+mn-cs"/>
              </a:rPr>
            </a:br>
            <a:endParaRPr lang="ru-RU" dirty="0">
              <a:solidFill>
                <a:schemeClr val="accent2">
                  <a:lumMod val="50000"/>
                </a:schemeClr>
              </a:solidFill>
              <a:latin typeface="Monotype Corsiva" pitchFamily="66" charset="0"/>
              <a:cs typeface="+mn-cs"/>
            </a:endParaRPr>
          </a:p>
        </p:txBody>
      </p:sp>
      <p:pic>
        <p:nvPicPr>
          <p:cNvPr id="8196" name="Picture 2" descr="http://prostor.ruspole.info/sites/default/files/styles/large/public/field/image/%D0%91%D0%B0%D0%BA%D1%83%D0%BB%D0%B8%D0%BD%20%D0%90%D0%BB%D0%B5%D0%BA%D1%81%D0%B0%D0%BD%D0%B4%D1%80%20%D0%AF%D0%BA%D0%BE%D0%B2%D0%BB%D0%B5%D0%B2%D0%B8%D1%87.jpg?itok=i8CiK1Lp"/>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108700" y="1125538"/>
            <a:ext cx="2566988" cy="330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7" name="Прямоугольник 6"/>
          <p:cNvSpPr>
            <a:spLocks noChangeArrowheads="1"/>
          </p:cNvSpPr>
          <p:nvPr/>
        </p:nvSpPr>
        <p:spPr bwMode="auto">
          <a:xfrm rot="-492884">
            <a:off x="3976688" y="4781550"/>
            <a:ext cx="509270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latin typeface="Segoe Script" pitchFamily="34" charset="0"/>
              </a:rPr>
              <a:t>   Как грустно жить на белом свете,</a:t>
            </a:r>
          </a:p>
          <a:p>
            <a:pPr eaLnBrk="1" hangingPunct="1"/>
            <a:r>
              <a:rPr lang="ru-RU" altLang="ru-RU" sz="1600">
                <a:latin typeface="Segoe Script" pitchFamily="34" charset="0"/>
              </a:rPr>
              <a:t>   Как грустно жить и только жить…</a:t>
            </a:r>
          </a:p>
          <a:p>
            <a:pPr eaLnBrk="1" hangingPunct="1"/>
            <a:r>
              <a:rPr lang="ru-RU" altLang="ru-RU" sz="1600">
                <a:latin typeface="Segoe Script" pitchFamily="34" charset="0"/>
              </a:rPr>
              <a:t>   Чем был вчера, тем завтра быть.</a:t>
            </a:r>
          </a:p>
          <a:p>
            <a:pPr eaLnBrk="1" hangingPunct="1"/>
            <a:r>
              <a:rPr lang="ru-RU" altLang="ru-RU" sz="1600">
                <a:latin typeface="Segoe Script" pitchFamily="34" charset="0"/>
              </a:rPr>
              <a:t>   Но не того душа искала:</a:t>
            </a:r>
          </a:p>
          <a:p>
            <a:pPr eaLnBrk="1" hangingPunct="1"/>
            <a:r>
              <a:rPr lang="ru-RU" altLang="ru-RU" sz="1600">
                <a:latin typeface="Segoe Script" pitchFamily="34" charset="0"/>
              </a:rPr>
              <a:t>   Душа высокого ждала,</a:t>
            </a:r>
          </a:p>
          <a:p>
            <a:pPr eaLnBrk="1" hangingPunct="1"/>
            <a:r>
              <a:rPr lang="ru-RU" altLang="ru-RU" sz="1600">
                <a:latin typeface="Segoe Script" pitchFamily="34" charset="0"/>
              </a:rPr>
              <a:t>   Ждала, ждала… и вдруг упала</a:t>
            </a:r>
          </a:p>
        </p:txBody>
      </p:sp>
      <p:grpSp>
        <p:nvGrpSpPr>
          <p:cNvPr id="8198" name="Группа 7"/>
          <p:cNvGrpSpPr>
            <a:grpSpLocks/>
          </p:cNvGrpSpPr>
          <p:nvPr/>
        </p:nvGrpSpPr>
        <p:grpSpPr bwMode="auto">
          <a:xfrm>
            <a:off x="8013700" y="5661025"/>
            <a:ext cx="738188" cy="862013"/>
            <a:chOff x="6786770" y="4393703"/>
            <a:chExt cx="1849481" cy="2380755"/>
          </a:xfrm>
        </p:grpSpPr>
        <p:pic>
          <p:nvPicPr>
            <p:cNvPr id="8201" name="Picture 14"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2" name="Picture 16" descr="http://1.bp.blogspot.com/-vVJiUp6jDnw/UtfVylU9gtI/AAAAAAAAA7c/vAEVa-JtWqc/s1600/free-vector-european-classical-pattern-vector_023196_Calligraphic%2BDesign%2BElements%2Bf1.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03" name="Picture 18" descr="http://1.bp.blogspot.com/-vVJiUp6jDnw/UtfVylU9gtI/AAAAAAAAA7c/vAEVa-JtWqc/s1600/free-vector-european-classical-pattern-vector_023196_Calligraphic%2BDesign%2BElements%2Bf1.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8200" name="Picture 22" descr="http://www.vokrugsveta.ru/img/bx/blog/db8/db8e164a004faa2c5fbf6b05b2d1977c.jpg">
            <a:hlinkClick r:id="rId3" action="ppaction://hlinksldjump"/>
          </p:cNvPr>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188913"/>
            <a:ext cx="5043488" cy="4892675"/>
          </a:xfrm>
          <a:prstGeom prst="rect">
            <a:avLst/>
          </a:prstGeom>
          <a:noFill/>
        </p:spPr>
        <p:txBody>
          <a:bodyPr>
            <a:spAutoFit/>
          </a:bodyPr>
          <a:lstStyle/>
          <a:p>
            <a:pPr indent="361950" algn="just" fontAlgn="auto">
              <a:spcBef>
                <a:spcPts val="0"/>
              </a:spcBef>
              <a:spcAft>
                <a:spcPts val="0"/>
              </a:spcAft>
              <a:defRPr/>
            </a:pPr>
            <a:r>
              <a:rPr lang="ru-RU" sz="2000" dirty="0">
                <a:latin typeface="+mn-lt"/>
                <a:cs typeface="+mn-cs"/>
                <a:hlinkClick r:id="rId4"/>
              </a:rPr>
              <a:t/>
            </a:r>
            <a:br>
              <a:rPr lang="ru-RU" sz="2000" dirty="0">
                <a:latin typeface="+mn-lt"/>
                <a:cs typeface="+mn-cs"/>
                <a:hlinkClick r:id="rId4"/>
              </a:rPr>
            </a:br>
            <a:r>
              <a:rPr lang="ru-RU" sz="2000" dirty="0">
                <a:latin typeface="+mn-lt"/>
                <a:cs typeface="+mn-cs"/>
              </a:rPr>
              <a:t>        </a:t>
            </a:r>
            <a:r>
              <a:rPr lang="ru-RU" sz="2000" u="sng" dirty="0">
                <a:solidFill>
                  <a:schemeClr val="accent2">
                    <a:lumMod val="50000"/>
                  </a:schemeClr>
                </a:solidFill>
                <a:latin typeface="Monotype Corsiva" pitchFamily="66" charset="0"/>
                <a:cs typeface="+mn-cs"/>
              </a:rPr>
              <a:t>Марко </a:t>
            </a:r>
            <a:r>
              <a:rPr lang="ru-RU" sz="2000" u="sng" dirty="0" err="1">
                <a:solidFill>
                  <a:schemeClr val="accent2">
                    <a:lumMod val="50000"/>
                  </a:schemeClr>
                </a:solidFill>
                <a:latin typeface="Monotype Corsiva" pitchFamily="66" charset="0"/>
                <a:cs typeface="+mn-cs"/>
              </a:rPr>
              <a:t>Вовчок</a:t>
            </a:r>
            <a:r>
              <a:rPr lang="ru-RU" sz="2000" u="sng" dirty="0">
                <a:solidFill>
                  <a:schemeClr val="accent2">
                    <a:lumMod val="50000"/>
                  </a:schemeClr>
                </a:solidFill>
                <a:latin typeface="Monotype Corsiva" pitchFamily="66" charset="0"/>
                <a:cs typeface="+mn-cs"/>
              </a:rPr>
              <a:t> </a:t>
            </a:r>
            <a:r>
              <a:rPr lang="ru-RU" dirty="0">
                <a:solidFill>
                  <a:schemeClr val="accent2">
                    <a:lumMod val="50000"/>
                  </a:schemeClr>
                </a:solidFill>
                <a:latin typeface="Monotype Corsiva" pitchFamily="66" charset="0"/>
                <a:cs typeface="+mn-cs"/>
              </a:rPr>
              <a:t>/</a:t>
            </a:r>
            <a:r>
              <a:rPr lang="ru-RU" dirty="0" err="1">
                <a:solidFill>
                  <a:schemeClr val="accent2">
                    <a:lumMod val="50000"/>
                  </a:schemeClr>
                </a:solidFill>
                <a:latin typeface="Monotype Corsiva" pitchFamily="66" charset="0"/>
                <a:cs typeface="+mn-cs"/>
              </a:rPr>
              <a:t>Вилинская</a:t>
            </a:r>
            <a:r>
              <a:rPr lang="ru-RU" dirty="0">
                <a:solidFill>
                  <a:schemeClr val="accent2">
                    <a:lumMod val="50000"/>
                  </a:schemeClr>
                </a:solidFill>
                <a:latin typeface="Monotype Corsiva" pitchFamily="66" charset="0"/>
                <a:cs typeface="+mn-cs"/>
              </a:rPr>
              <a:t> Мария Александровна/ /1833 -1907/ - известная писательница, классик русской и украинской литературы. Родилась в имении Екатерининское под Ельцом</a:t>
            </a:r>
            <a:r>
              <a:rPr lang="ru-RU" sz="2000" dirty="0">
                <a:solidFill>
                  <a:schemeClr val="accent2">
                    <a:lumMod val="50000"/>
                  </a:schemeClr>
                </a:solidFill>
                <a:latin typeface="Monotype Corsiva" pitchFamily="66" charset="0"/>
                <a:cs typeface="+mn-cs"/>
              </a:rPr>
              <a:t>.</a:t>
            </a:r>
            <a:r>
              <a:rPr lang="ru-RU" dirty="0">
                <a:solidFill>
                  <a:schemeClr val="accent2">
                    <a:lumMod val="50000"/>
                  </a:schemeClr>
                </a:solidFill>
                <a:latin typeface="Monotype Corsiva" pitchFamily="66" charset="0"/>
                <a:cs typeface="+mn-cs"/>
              </a:rPr>
              <a:t> Троюродная сестра русского литературного критика Д. И. Писарева.</a:t>
            </a:r>
          </a:p>
          <a:p>
            <a:pPr indent="361950" algn="just" fontAlgn="auto">
              <a:spcBef>
                <a:spcPts val="0"/>
              </a:spcBef>
              <a:spcAft>
                <a:spcPts val="0"/>
              </a:spcAft>
              <a:defRPr/>
            </a:pPr>
            <a:r>
              <a:rPr lang="ru-RU" dirty="0">
                <a:solidFill>
                  <a:schemeClr val="accent2">
                    <a:lumMod val="50000"/>
                  </a:schemeClr>
                </a:solidFill>
                <a:latin typeface="Monotype Corsiva" pitchFamily="66" charset="0"/>
                <a:cs typeface="+mn-cs"/>
              </a:rPr>
              <a:t>Писала на украинском, русском, французском языках. Первый сборник рассказов вышел на украинском языке в 1857. В своих произведениях осуждала крепостное право. Вела отдел иностранной литературы в журнале «Отечественные записки» (1868—1870).</a:t>
            </a:r>
          </a:p>
          <a:p>
            <a:pPr indent="361950" algn="just" fontAlgn="auto">
              <a:spcBef>
                <a:spcPts val="0"/>
              </a:spcBef>
              <a:spcAft>
                <a:spcPts val="0"/>
              </a:spcAft>
              <a:defRPr/>
            </a:pPr>
            <a:r>
              <a:rPr lang="ru-RU" dirty="0">
                <a:solidFill>
                  <a:schemeClr val="accent2">
                    <a:lumMod val="50000"/>
                  </a:schemeClr>
                </a:solidFill>
                <a:latin typeface="Monotype Corsiva" pitchFamily="66" charset="0"/>
                <a:cs typeface="+mn-cs"/>
              </a:rPr>
              <a:t>Переводила с польского (</a:t>
            </a:r>
            <a:r>
              <a:rPr lang="ru-RU" dirty="0" err="1">
                <a:solidFill>
                  <a:schemeClr val="accent2">
                    <a:lumMod val="50000"/>
                  </a:schemeClr>
                </a:solidFill>
                <a:latin typeface="Monotype Corsiva" pitchFamily="66" charset="0"/>
                <a:cs typeface="+mn-cs"/>
              </a:rPr>
              <a:t>Болеслав</a:t>
            </a:r>
            <a:r>
              <a:rPr lang="ru-RU" dirty="0">
                <a:solidFill>
                  <a:schemeClr val="accent2">
                    <a:lumMod val="50000"/>
                  </a:schemeClr>
                </a:solidFill>
                <a:latin typeface="Monotype Corsiva" pitchFamily="66" charset="0"/>
                <a:cs typeface="+mn-cs"/>
              </a:rPr>
              <a:t> Прус), французского (Виктор Гюго, Жюль Верн) и других языков.</a:t>
            </a:r>
          </a:p>
          <a:p>
            <a:pPr algn="just" fontAlgn="auto">
              <a:spcBef>
                <a:spcPts val="0"/>
              </a:spcBef>
              <a:spcAft>
                <a:spcPts val="0"/>
              </a:spcAft>
              <a:defRPr/>
            </a:pPr>
            <a:endParaRPr lang="ru-RU" dirty="0">
              <a:solidFill>
                <a:schemeClr val="accent2">
                  <a:lumMod val="50000"/>
                </a:schemeClr>
              </a:solidFill>
              <a:latin typeface="Monotype Corsiva" pitchFamily="66" charset="0"/>
              <a:cs typeface="+mn-cs"/>
            </a:endParaRPr>
          </a:p>
        </p:txBody>
      </p:sp>
      <p:sp>
        <p:nvSpPr>
          <p:cNvPr id="9220" name="Прямоугольник 6"/>
          <p:cNvSpPr>
            <a:spLocks noChangeArrowheads="1"/>
          </p:cNvSpPr>
          <p:nvPr/>
        </p:nvSpPr>
        <p:spPr bwMode="auto">
          <a:xfrm rot="-492884">
            <a:off x="3976688" y="5149850"/>
            <a:ext cx="50927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sz="1600">
                <a:latin typeface="Segoe Script" pitchFamily="34" charset="0"/>
              </a:rPr>
              <a:t>   </a:t>
            </a:r>
            <a:r>
              <a:rPr lang="ru-RU" altLang="ru-RU" sz="2400">
                <a:latin typeface="Segoe Script" pitchFamily="34" charset="0"/>
              </a:rPr>
              <a:t>Не ро­дись ты при­гож, а ро­дись счаст­лив, го­во­рят…</a:t>
            </a:r>
          </a:p>
        </p:txBody>
      </p:sp>
      <p:pic>
        <p:nvPicPr>
          <p:cNvPr id="8194" name="Picture 2" descr="Marko Vovchok.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5940152" y="476672"/>
            <a:ext cx="2543175" cy="33337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12" name="TextBox 11"/>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9223" name="Picture 22" descr="http://www.vokrugsveta.ru/img/bx/blog/db8/db8e164a004faa2c5fbf6b05b2d1977c.jpg">
            <a:hlinkClick r:id="rId3" action="ppaction://hlinksldjump"/>
          </p:cNvPr>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http://hqtexture.com/uploads/posts/2012-07/1342140628-2605726-1--www.hqtexture.com.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975" y="-1900238"/>
            <a:ext cx="9396413" cy="8858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a:hlinkClick r:id="rId3" action="ppaction://hlinksldjump"/>
          </p:cNvPr>
          <p:cNvSpPr txBox="1"/>
          <p:nvPr/>
        </p:nvSpPr>
        <p:spPr>
          <a:xfrm>
            <a:off x="104775" y="44450"/>
            <a:ext cx="5403850" cy="5632450"/>
          </a:xfrm>
          <a:prstGeom prst="rect">
            <a:avLst/>
          </a:prstGeom>
          <a:noFill/>
        </p:spPr>
        <p:txBody>
          <a:bodyPr>
            <a:spAutoFit/>
          </a:bodyPr>
          <a:lstStyle/>
          <a:p>
            <a:pPr indent="361950" algn="just" fontAlgn="auto">
              <a:spcBef>
                <a:spcPts val="0"/>
              </a:spcBef>
              <a:spcAft>
                <a:spcPts val="0"/>
              </a:spcAft>
              <a:defRPr/>
            </a:pPr>
            <a:r>
              <a:rPr lang="ru-RU" sz="2000" dirty="0">
                <a:latin typeface="+mn-lt"/>
                <a:cs typeface="+mn-cs"/>
                <a:hlinkClick r:id="rId4"/>
              </a:rPr>
              <a:t/>
            </a:r>
            <a:br>
              <a:rPr lang="ru-RU" sz="2000" dirty="0">
                <a:latin typeface="+mn-lt"/>
                <a:cs typeface="+mn-cs"/>
                <a:hlinkClick r:id="rId4"/>
              </a:rPr>
            </a:br>
            <a:r>
              <a:rPr lang="ru-RU" sz="2000" dirty="0">
                <a:latin typeface="+mn-lt"/>
                <a:cs typeface="+mn-cs"/>
              </a:rPr>
              <a:t>    </a:t>
            </a:r>
            <a:r>
              <a:rPr lang="ru-RU" sz="2000" u="sng" dirty="0">
                <a:solidFill>
                  <a:schemeClr val="accent2">
                    <a:lumMod val="50000"/>
                  </a:schemeClr>
                </a:solidFill>
                <a:latin typeface="Monotype Corsiva" pitchFamily="66" charset="0"/>
                <a:cs typeface="+mn-cs"/>
              </a:rPr>
              <a:t>Писарев Дмитрий Иванович </a:t>
            </a:r>
            <a:r>
              <a:rPr lang="ru-RU" sz="1600" dirty="0">
                <a:solidFill>
                  <a:schemeClr val="accent2">
                    <a:lumMod val="50000"/>
                  </a:schemeClr>
                </a:solidFill>
                <a:latin typeface="Monotype Corsiva" pitchFamily="66" charset="0"/>
                <a:cs typeface="+mn-cs"/>
              </a:rPr>
              <a:t>/1840 -1868 / - русский революционный демократ, критик и публицист.  Родился в с. Знаменское Елецкого уезда Орловской губернии /ныне с. Писаревка Задонского района/, в небогатой дворянской семье. Окончил гимназию в Петербурге (1856), историко-философский факультет Петербургского университета (1861). С 1859 года вел отдел критики и библиографии в журнале «Рассвет», был ведущим критиком и помощником главного редактора журнала «Русское слово». </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В 1862 году за памфлет «Русское правительство под покровительством </a:t>
            </a:r>
            <a:r>
              <a:rPr lang="ru-RU" sz="1600" dirty="0" err="1">
                <a:solidFill>
                  <a:schemeClr val="accent2">
                    <a:lumMod val="50000"/>
                  </a:schemeClr>
                </a:solidFill>
                <a:latin typeface="Monotype Corsiva" pitchFamily="66" charset="0"/>
                <a:cs typeface="+mn-cs"/>
              </a:rPr>
              <a:t>Шедо-Ферроти</a:t>
            </a:r>
            <a:r>
              <a:rPr lang="ru-RU" sz="1600" dirty="0">
                <a:solidFill>
                  <a:schemeClr val="accent2">
                    <a:lumMod val="50000"/>
                  </a:schemeClr>
                </a:solidFill>
                <a:latin typeface="Monotype Corsiva" pitchFamily="66" charset="0"/>
                <a:cs typeface="+mn-cs"/>
              </a:rPr>
              <a:t>», содержащий призыв к свержению правительства и физической ликвидации царствующего дома, арестован и заключён на четыре года в одиночную камеру Петропавловской крепости. На годы заключения приходится почти сорок его публикаций: «Мотивы русской драмы» (1864), «Реалисты», «Пушкин и Белинский» (1865)... </a:t>
            </a:r>
          </a:p>
          <a:p>
            <a:pPr indent="361950" algn="just" fontAlgn="auto">
              <a:spcBef>
                <a:spcPts val="0"/>
              </a:spcBef>
              <a:spcAft>
                <a:spcPts val="0"/>
              </a:spcAft>
              <a:defRPr/>
            </a:pPr>
            <a:r>
              <a:rPr lang="ru-RU" sz="1600" dirty="0">
                <a:solidFill>
                  <a:schemeClr val="accent2">
                    <a:lumMod val="50000"/>
                  </a:schemeClr>
                </a:solidFill>
                <a:latin typeface="Monotype Corsiva" pitchFamily="66" charset="0"/>
                <a:cs typeface="+mn-cs"/>
              </a:rPr>
              <a:t>Еще во время пребывания Д.И. Писарева в Петропавловской крепости издатель Ф. Павленков приступил к изданию полного собрания его сочинений. С ноября 1866 года Д.И. Писарев работал в журнале «Дело», с лета 1867 года сотрудничал с журналом «Отечественные записки».</a:t>
            </a:r>
          </a:p>
        </p:txBody>
      </p:sp>
      <p:sp>
        <p:nvSpPr>
          <p:cNvPr id="10244" name="Прямоугольник 6"/>
          <p:cNvSpPr>
            <a:spLocks noChangeArrowheads="1"/>
          </p:cNvSpPr>
          <p:nvPr/>
        </p:nvSpPr>
        <p:spPr bwMode="auto">
          <a:xfrm rot="-492884">
            <a:off x="3103563" y="5449888"/>
            <a:ext cx="61817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ru-RU" altLang="ru-RU">
                <a:latin typeface="Segoe Script" pitchFamily="34" charset="0"/>
              </a:rPr>
              <a:t> Нет! Творчество с заранее задуманною практическою целью составляет явление незаконное…</a:t>
            </a:r>
          </a:p>
        </p:txBody>
      </p:sp>
      <p:pic>
        <p:nvPicPr>
          <p:cNvPr id="9218" name="Picture 2" descr="http://lounb.ru/lipmap/img/personalii/pisarev_d.jpg"/>
          <p:cNvPicPr>
            <a:picLocks noChangeAspect="1" noChangeArrowheads="1"/>
          </p:cNvPicPr>
          <p:nvPr/>
        </p:nvPicPr>
        <p:blipFill>
          <a:blip r:embed="rId5" cstate="email">
            <a:extLst>
              <a:ext uri="{28A0092B-C50C-407E-A947-70E740481C1C}">
                <a14:useLocalDpi xmlns="" xmlns:a14="http://schemas.microsoft.com/office/drawing/2010/main"/>
              </a:ext>
            </a:extLst>
          </a:blip>
          <a:srcRect/>
          <a:stretch>
            <a:fillRect/>
          </a:stretch>
        </p:blipFill>
        <p:spPr bwMode="auto">
          <a:xfrm>
            <a:off x="5868144" y="692696"/>
            <a:ext cx="2955166" cy="390255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nvGrpSpPr>
          <p:cNvPr id="10246" name="Группа 7"/>
          <p:cNvGrpSpPr>
            <a:grpSpLocks/>
          </p:cNvGrpSpPr>
          <p:nvPr/>
        </p:nvGrpSpPr>
        <p:grpSpPr bwMode="auto">
          <a:xfrm>
            <a:off x="5580063" y="6013450"/>
            <a:ext cx="738187" cy="863600"/>
            <a:chOff x="6786770" y="4393703"/>
            <a:chExt cx="1849481" cy="2380755"/>
          </a:xfrm>
        </p:grpSpPr>
        <p:pic>
          <p:nvPicPr>
            <p:cNvPr id="10249" name="Picture 14" descr="http://1.bp.blogspot.com/-vVJiUp6jDnw/UtfVylU9gtI/AAAAAAAAA7c/vAEVa-JtWqc/s1600/free-vector-european-classical-pattern-vector_023196_Calligraphic%2BDesign%2BElements%2Bf1.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rot="758150">
              <a:off x="6786770" y="4393703"/>
              <a:ext cx="1250280" cy="23505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0" name="Picture 16" descr="http://1.bp.blogspot.com/-vVJiUp6jDnw/UtfVylU9gtI/AAAAAAAAA7c/vAEVa-JtWqc/s1600/free-vector-european-classical-pattern-vector_023196_Calligraphic%2BDesign%2BElements%2Bf1.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7164288" y="5412134"/>
              <a:ext cx="1237868" cy="1362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51" name="Picture 18" descr="http://1.bp.blogspot.com/-vVJiUp6jDnw/UtfVylU9gtI/AAAAAAAAA7c/vAEVa-JtWqc/s1600/free-vector-european-classical-pattern-vector_023196_Calligraphic%2BDesign%2BElements%2Bf1.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7790410" y="4985300"/>
              <a:ext cx="845841" cy="645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 name="TextBox 15"/>
          <p:cNvSpPr txBox="1"/>
          <p:nvPr/>
        </p:nvSpPr>
        <p:spPr bwMode="auto">
          <a:xfrm>
            <a:off x="755650" y="6092825"/>
            <a:ext cx="2160588" cy="369888"/>
          </a:xfrm>
          <a:prstGeom prst="rect">
            <a:avLst/>
          </a:prstGeom>
          <a:noFill/>
        </p:spPr>
        <p:txBody>
          <a:bodyPr>
            <a:spAutoFit/>
          </a:bodyPr>
          <a:lstStyle/>
          <a:p>
            <a:pPr fontAlgn="auto">
              <a:spcBef>
                <a:spcPts val="0"/>
              </a:spcBef>
              <a:spcAft>
                <a:spcPts val="0"/>
              </a:spcAft>
              <a:defRPr/>
            </a:pPr>
            <a:r>
              <a:rPr lang="ru-RU" b="1" dirty="0">
                <a:solidFill>
                  <a:schemeClr val="bg2">
                    <a:lumMod val="10000"/>
                  </a:schemeClr>
                </a:solidFill>
                <a:latin typeface="Monotype Corsiva" pitchFamily="66" charset="0"/>
                <a:cs typeface="+mn-cs"/>
              </a:rPr>
              <a:t>НА ГЛАВНУЮ</a:t>
            </a:r>
          </a:p>
        </p:txBody>
      </p:sp>
      <p:pic>
        <p:nvPicPr>
          <p:cNvPr id="10248" name="Picture 22" descr="http://www.vokrugsveta.ru/img/bx/blog/db8/db8e164a004faa2c5fbf6b05b2d1977c.jpg">
            <a:hlinkClick r:id="rId3" action="ppaction://hlinksldjump"/>
          </p:cNvPr>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rot="-631771">
            <a:off x="247650" y="5878513"/>
            <a:ext cx="493713" cy="795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4422</Words>
  <Application>Microsoft Office PowerPoint</Application>
  <PresentationFormat>Экран (4:3)</PresentationFormat>
  <Paragraphs>216</Paragraphs>
  <Slides>34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Kostja</dc:creator>
  <cp:lastModifiedBy>USER</cp:lastModifiedBy>
  <cp:revision>88</cp:revision>
  <dcterms:created xsi:type="dcterms:W3CDTF">2015-10-30T05:53:53Z</dcterms:created>
  <dcterms:modified xsi:type="dcterms:W3CDTF">2015-12-02T10:50:06Z</dcterms:modified>
</cp:coreProperties>
</file>