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780B4-719D-456B-8950-A8442A58437F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DCC25-DB5C-4CEC-ADE4-F32EA7D0A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8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DCC25-DB5C-4CEC-ADE4-F32EA7D0A0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2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DCC25-DB5C-4CEC-ADE4-F32EA7D0A0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0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07.12.2015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667" y="2708920"/>
            <a:ext cx="7918648" cy="125157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проблемных ситуаций на занятиях в процессе обучения</a:t>
            </a:r>
            <a:br>
              <a:rPr lang="ru-RU" dirty="0"/>
            </a:br>
            <a:r>
              <a:rPr lang="ru-RU" dirty="0" smtClean="0"/>
              <a:t>искусству </a:t>
            </a:r>
            <a:r>
              <a:rPr lang="ru-RU" dirty="0"/>
              <a:t>прессованной флористики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1619" y="5013176"/>
            <a:ext cx="6296744" cy="1345704"/>
          </a:xfrm>
        </p:spPr>
        <p:txBody>
          <a:bodyPr>
            <a:normAutofit/>
          </a:bodyPr>
          <a:lstStyle/>
          <a:p>
            <a:r>
              <a:rPr lang="ru-RU" dirty="0"/>
              <a:t>Педагог дополнительного образования</a:t>
            </a:r>
          </a:p>
          <a:p>
            <a:r>
              <a:rPr lang="ru-RU" dirty="0"/>
              <a:t>Коломейцева Елена Валентиновна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352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образовательное учреждение</a:t>
            </a:r>
          </a:p>
          <a:p>
            <a:pPr algn="ctr"/>
            <a:r>
              <a:rPr lang="ru-RU" dirty="0"/>
              <a:t>дополнительного образования </a:t>
            </a:r>
          </a:p>
          <a:p>
            <a:pPr algn="ctr"/>
            <a:r>
              <a:rPr lang="ru-RU" dirty="0"/>
              <a:t>Дом детского творчества</a:t>
            </a:r>
          </a:p>
          <a:p>
            <a:pPr algn="ctr"/>
            <a:r>
              <a:rPr lang="ru-RU" dirty="0"/>
              <a:t>муниципального образования</a:t>
            </a:r>
          </a:p>
          <a:p>
            <a:pPr algn="ctr"/>
            <a:r>
              <a:rPr lang="ru-RU" dirty="0"/>
              <a:t>Кавказский </a:t>
            </a:r>
            <a:r>
              <a:rPr lang="ru-RU" dirty="0" smtClean="0"/>
              <a:t>район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53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/>
          <a:stretch/>
        </p:blipFill>
        <p:spPr bwMode="auto">
          <a:xfrm>
            <a:off x="2627784" y="2033950"/>
            <a:ext cx="4896544" cy="45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. Чем выполнены небольшие деревца, кустарники в нижней правой части пейзажа? Мелкие цветущие веточки  использовала Белецкая. Собрала и засушила их весной. А они превратились у неё в осенние деревья. Какое же это растение? </a:t>
            </a:r>
          </a:p>
        </p:txBody>
      </p:sp>
    </p:spTree>
    <p:extLst>
      <p:ext uri="{BB962C8B-B14F-4D97-AF65-F5344CB8AC3E}">
        <p14:creationId xmlns:p14="http://schemas.microsoft.com/office/powerpoint/2010/main" val="165141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2015-11-22 сирень\сирень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95" y="1477044"/>
            <a:ext cx="6350970" cy="35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Разве не удивительно, что кустарники цветут весной, а их веточки с пожелтевшими цветочками, можно превращать в осенние деревья. Почему такое </a:t>
            </a:r>
            <a:r>
              <a:rPr lang="ru-RU" sz="2400" dirty="0" smtClean="0"/>
              <a:t>возможно?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22920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Проблемная ситуация в несоответствии житейских представлений с необычными приёмами художников-флористов находит очень эмоциональный отклик</a:t>
            </a:r>
          </a:p>
        </p:txBody>
      </p:sp>
    </p:spTree>
    <p:extLst>
      <p:ext uri="{BB962C8B-B14F-4D97-AF65-F5344CB8AC3E}">
        <p14:creationId xmlns:p14="http://schemas.microsoft.com/office/powerpoint/2010/main" val="253118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учащихся по разрешению проблемной ситуации.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Учащиеся выдвигают гипотезы и обосновывают их. Вопросами педагог направляет рассуждения детей к ещё одному логическому заключению. Порыжевшие соцветия, не сохранившие свой естественный цвет - это одно из средств художественной выразительности в прессованной флористике для изображения осенних деревьев</a:t>
            </a:r>
          </a:p>
        </p:txBody>
      </p:sp>
    </p:spTree>
    <p:extLst>
      <p:ext uri="{BB962C8B-B14F-4D97-AF65-F5344CB8AC3E}">
        <p14:creationId xmlns:p14="http://schemas.microsoft.com/office/powerpoint/2010/main" val="170233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Просматривая презентацию «Осень в работах художников-флористов», дети уже самостоятельно находят  средства художественной выразительности в прессованной флористике для изображения осенней природы.</a:t>
            </a:r>
          </a:p>
          <a:p>
            <a:r>
              <a:rPr lang="ru-RU" sz="2400" dirty="0"/>
              <a:t>Участникам творческой мастерской я тоже предлагаю   выполнить эту самостоятельную работу – продуктивный, осмысленный просмотр.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Если кто-то не полагается на свою память, может делать пометки на листочке. Знание этих волшебных и удивительных средств художественной выразительности в прессованной флористике для изображения осенней природы необходимо для следующего задания..</a:t>
            </a:r>
          </a:p>
        </p:txBody>
      </p:sp>
    </p:spTree>
    <p:extLst>
      <p:ext uri="{BB962C8B-B14F-4D97-AF65-F5344CB8AC3E}">
        <p14:creationId xmlns:p14="http://schemas.microsoft.com/office/powerpoint/2010/main" val="116748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Проблемное задание для поверки усвоения знаний может содержать излишнюю информацию, противоречащую материалу, изученному на занятии.  Педагог ведёт не только работу по выявлению знаний детей, но и диагностическую работу.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/>
              <a:t>В каждой колонке </a:t>
            </a:r>
            <a:r>
              <a:rPr lang="ru-RU" sz="2800" dirty="0" smtClean="0"/>
              <a:t>таблицы «Флористический </a:t>
            </a:r>
            <a:r>
              <a:rPr lang="ru-RU" sz="2800" dirty="0"/>
              <a:t>материал для изображения осенней природы</a:t>
            </a:r>
            <a:r>
              <a:rPr lang="ru-RU" sz="2800" dirty="0" smtClean="0"/>
              <a:t>» содержится </a:t>
            </a:r>
            <a:r>
              <a:rPr lang="ru-RU" sz="2800" dirty="0"/>
              <a:t>информация о том, каким растительным материалом мастера-флористы, изображают деревья, листву, небо, землю, воду, травяной покров. Однако не вся информация в этой таблице верная. Зачеркните то, что не верно. Содержимое таблицы можно дополнить. </a:t>
            </a:r>
          </a:p>
        </p:txBody>
      </p:sp>
    </p:spTree>
    <p:extLst>
      <p:ext uri="{BB962C8B-B14F-4D97-AF65-F5344CB8AC3E}">
        <p14:creationId xmlns:p14="http://schemas.microsoft.com/office/powerpoint/2010/main" val="177020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01968"/>
              </p:ext>
            </p:extLst>
          </p:nvPr>
        </p:nvGraphicFramePr>
        <p:xfrm>
          <a:off x="467542" y="260648"/>
          <a:ext cx="8280920" cy="6552040"/>
        </p:xfrm>
        <a:graphic>
          <a:graphicData uri="http://schemas.openxmlformats.org/drawingml/2006/table">
            <a:tbl>
              <a:tblPr firstRow="1" firstCol="1" bandRow="1"/>
              <a:tblGrid>
                <a:gridCol w="1584178"/>
                <a:gridCol w="1872208"/>
                <a:gridCol w="1728192"/>
                <a:gridCol w="1396464"/>
                <a:gridCol w="1699878"/>
              </a:tblGrid>
              <a:tr h="72008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Флористический материал для изображения осенней природы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деревья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листва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небо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земля, трава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u="sng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Соцветия сирени (фиолетовый цвет),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Кустики полыни,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Кора сосны(ствол),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u="sng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Веточки цветущего жасмина (белые цветы),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Порывшие веточки сирени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Жёлтые листья берёзы,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Красные листья винограда,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u="sng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Зелёная ботва моркови,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Жёлтые лепестки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нарцисса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Талаш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(листья кукурузных початков),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u="sng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Листья дуба,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Листья тополя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белолистного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 (обратная сторона)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Листья ореха коричневые,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u="sng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Шелуха чеснока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Листья клёна жёлто-зелёные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Береста,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u="sng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Кора сосны,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Листья малины (обратная сторона),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07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8429"/>
            <a:ext cx="3456384" cy="642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Надение</a:t>
            </a:r>
            <a:r>
              <a:rPr lang="ru-RU" dirty="0" smtClean="0"/>
              <a:t> </a:t>
            </a:r>
            <a:r>
              <a:rPr lang="ru-RU" dirty="0"/>
              <a:t>за детьми во время решения проблемных ситуаций помогло мне увидеть, у кого из них имеется потенциал к исследовательской деятельности. Например, проблемная ситуация – неудачно засушенный материал для картины, стала той исходной точкой, которая помогла мне направить творческую энергию моего воспитанника Садовского Ивана в русло углублённого познания, собственного поиска и открытий. Просто подводя учащихся к их открытиям, не давая им готовых решений, можно повысить познавательную потребность детей, позволить раскрыться их способностям, любознательности. </a:t>
            </a:r>
          </a:p>
        </p:txBody>
      </p:sp>
      <p:pic>
        <p:nvPicPr>
          <p:cNvPr id="3" name="Picture 2" descr="DSC0013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6405" y="248429"/>
            <a:ext cx="4238596" cy="62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7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35" y="49302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Рекомендации по использованию проблемных ситуаций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на занятии: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- при построении проблемных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заданий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необходимо соблюдать последовательность, доступность, систематичность  при разрешении учебной проблемы.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- для создания проблемной ситуации на занятии нужно поставить учащегося перед необходимостью выполнения такого задания, в котором особое место будет занимать неизвестное;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- учебная проблема должна заинтересовать учащихся в учебном материале своей необычностью, красочностью и эмоциональностью;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- необходимо быть внимательным к эмоциональному состоянию воспитанника при разрешении учебных проблем, вовремя выяснять причины затруднений в разрешении проблемной ситуации и оказывать своевременную помощь.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- степень трудности задания должна быть такова, чтобы учащиеся могли его выполнить с помощью уже имеющихся знаний, способов действия и, чтобы этих знаний было бы достаточно для самостоятельного анализа (понимания).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- проблемная ситуация может стать начальной отправной точкой исследовательской работы, творческого проекта воспитанника под умелым направляющим руководством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2611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Развивая </a:t>
            </a:r>
            <a:r>
              <a:rPr lang="ru-RU" sz="3200" dirty="0"/>
              <a:t>творческие способности детей, каждый педагог выбирает различные методы, организационные формы, средства, приёмы обучения. Применение в учебном процессе проблемных ситуаций помогает нам выполнять одну из важных задач, поставленных реформой образования - формировать самостоятельное, активное, творческое мышление учащихся. Задача педагога не столько в том, чтобы учить, а в том, чтобы дать возможность думать, открывать для себя новое, уметь применять полученный опыт.</a:t>
            </a:r>
          </a:p>
        </p:txBody>
      </p:sp>
    </p:spTree>
    <p:extLst>
      <p:ext uri="{BB962C8B-B14F-4D97-AF65-F5344CB8AC3E}">
        <p14:creationId xmlns:p14="http://schemas.microsoft.com/office/powerpoint/2010/main" val="198145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3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516" y="25889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50" dirty="0">
                <a:solidFill>
                  <a:srgbClr val="C00000"/>
                </a:solidFill>
                <a:ea typeface="SimSun"/>
                <a:cs typeface="Tahoma"/>
              </a:rPr>
              <a:t>Наше общество нуждается в творчески мыслящих людях</a:t>
            </a:r>
            <a:r>
              <a:rPr lang="ru-RU" sz="2400" kern="150" dirty="0">
                <a:solidFill>
                  <a:srgbClr val="C00000"/>
                </a:solidFill>
                <a:ea typeface="SimSun"/>
                <a:cs typeface="Tahoma"/>
              </a:rPr>
              <a:t>.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90872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 smtClean="0"/>
              <a:t>ФГОС </a:t>
            </a:r>
            <a:r>
              <a:rPr lang="ru-RU" sz="2800" dirty="0"/>
              <a:t>ориентирует педагогов на развитие самостоятельной учебной деятельности школьника (на такие виды учебной и внеурочной деятельности, как учебное проектирование, моделирование, исследовательская деятельность). Формированию умения планировать, контролировать и оценивать учебные действия в соответствии с поставленной задачей и условиями её реализации, определять наиболее эффективные способы достижения результата должны способствовать умелое применение технологий проблемного обучения современными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39853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Ещё Сократ(469-399) учил своих слушателей умению логически мыслить, искать истину, размышляя.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/>
              <a:t>Ж.-Ж. Руссо (1712-1778) , чтобы ученик захотел узнать и найти знание, создавал для него специальные ситуации, вынуждающие к познавательному поиску.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«</a:t>
            </a:r>
            <a:r>
              <a:rPr lang="ru-RU" sz="2800" dirty="0"/>
              <a:t>Развитие и образование, – писал </a:t>
            </a:r>
            <a:r>
              <a:rPr lang="ru-RU" sz="2800" dirty="0" err="1"/>
              <a:t>Ф.А.В.Дистервег</a:t>
            </a:r>
            <a:r>
              <a:rPr lang="ru-RU" sz="2800" dirty="0"/>
              <a:t>, – ни одному человеку не могут быть даны или сообщены. Всякий, кто желает к ним приобщаться, должен достигнуть этого собственной деятельностью, собственными силами, собственным напряжением. То, что человек не приобрёл путём своей самостоятельности, – не его»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371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35292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Проблемное </a:t>
            </a:r>
            <a:r>
              <a:rPr lang="ru-RU" sz="2800" dirty="0"/>
              <a:t>обучение получило разработку в педагогике Дж. </a:t>
            </a:r>
            <a:r>
              <a:rPr lang="ru-RU" sz="2800" dirty="0" err="1"/>
              <a:t>Дьюи</a:t>
            </a:r>
            <a:r>
              <a:rPr lang="ru-RU" sz="2800" dirty="0"/>
              <a:t> (1859-1952) и учёных XX века.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Разработкой </a:t>
            </a:r>
            <a:r>
              <a:rPr lang="ru-RU" sz="2800" dirty="0"/>
              <a:t>методов активного обучения, занимались советские педагоги 20-х годов: В.3.Половцев, С. </a:t>
            </a:r>
            <a:r>
              <a:rPr lang="ru-RU" sz="2800" dirty="0" err="1"/>
              <a:t>Т.Шацкий</a:t>
            </a:r>
            <a:r>
              <a:rPr lang="ru-RU" sz="2800" dirty="0"/>
              <a:t>, Г. </a:t>
            </a:r>
            <a:r>
              <a:rPr lang="ru-RU" sz="2800" dirty="0" err="1"/>
              <a:t>Т.Ягодовский</a:t>
            </a:r>
            <a:r>
              <a:rPr lang="ru-RU" sz="2800" dirty="0"/>
              <a:t> и </a:t>
            </a:r>
            <a:r>
              <a:rPr lang="ru-RU" sz="2800" dirty="0" smtClean="0"/>
              <a:t>другие.</a:t>
            </a:r>
          </a:p>
          <a:p>
            <a:r>
              <a:rPr lang="ru-RU" sz="2800" dirty="0" smtClean="0"/>
              <a:t>В 60-70-х годах </a:t>
            </a:r>
            <a:r>
              <a:rPr lang="ru-RU" sz="2800" dirty="0"/>
              <a:t>в советской педагогике и педагогической психологии идея проблемного обучения </a:t>
            </a:r>
            <a:r>
              <a:rPr lang="ru-RU" sz="2800" dirty="0" smtClean="0"/>
              <a:t>разрабатывались </a:t>
            </a:r>
            <a:r>
              <a:rPr lang="ru-RU" sz="2800" dirty="0" err="1"/>
              <a:t>С.Л.Рубинштейном</a:t>
            </a:r>
            <a:r>
              <a:rPr lang="ru-RU" sz="2800" dirty="0"/>
              <a:t>, </a:t>
            </a:r>
            <a:r>
              <a:rPr lang="ru-RU" sz="2800" dirty="0" err="1"/>
              <a:t>А.М.Матюшкиным</a:t>
            </a:r>
            <a:r>
              <a:rPr lang="ru-RU" sz="2800" dirty="0"/>
              <a:t>, </a:t>
            </a:r>
            <a:r>
              <a:rPr lang="ru-RU" sz="2800" dirty="0" err="1" smtClean="0"/>
              <a:t>М.А.Данилов</a:t>
            </a:r>
            <a:r>
              <a:rPr lang="ru-RU" sz="2800" dirty="0"/>
              <a:t>, </a:t>
            </a:r>
            <a:r>
              <a:rPr lang="ru-RU" sz="2800" dirty="0" err="1" smtClean="0"/>
              <a:t>М.Н.Скаткин</a:t>
            </a:r>
            <a:r>
              <a:rPr lang="ru-RU" sz="2800" dirty="0" smtClean="0"/>
              <a:t>, </a:t>
            </a:r>
            <a:r>
              <a:rPr lang="ru-RU" sz="2800" dirty="0" err="1" smtClean="0"/>
              <a:t>В.Кудрявцев</a:t>
            </a:r>
            <a:r>
              <a:rPr lang="ru-RU" sz="2800" dirty="0"/>
              <a:t>, </a:t>
            </a:r>
            <a:r>
              <a:rPr lang="ru-RU" sz="2800" dirty="0" err="1"/>
              <a:t>Д.В.Вилькеев</a:t>
            </a:r>
            <a:r>
              <a:rPr lang="ru-RU" sz="2800" dirty="0"/>
              <a:t>, </a:t>
            </a:r>
            <a:r>
              <a:rPr lang="ru-RU" sz="2800" dirty="0" err="1"/>
              <a:t>Ю.К.Бабанский</a:t>
            </a:r>
            <a:r>
              <a:rPr lang="ru-RU" sz="2800" dirty="0"/>
              <a:t>, </a:t>
            </a:r>
            <a:r>
              <a:rPr lang="ru-RU" sz="2800" dirty="0" err="1"/>
              <a:t>М.И.Махмутов</a:t>
            </a:r>
            <a:r>
              <a:rPr lang="ru-RU" sz="2800" dirty="0"/>
              <a:t>, </a:t>
            </a:r>
            <a:r>
              <a:rPr lang="ru-RU" sz="2800" dirty="0" err="1"/>
              <a:t>И.Я.Лернер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конце XX века исследования различных аспектов и подходов в проблемном обучении продолжились, однако, наибольший интерес отмечается в нашем XXI веке.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73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Фоны\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79" y="232414"/>
            <a:ext cx="8930617" cy="629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16832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Проблемное обучение </a:t>
            </a:r>
            <a:r>
              <a:rPr lang="ru-RU" sz="3200" b="1" dirty="0"/>
              <a:t>– это организация учебных занятий, предполагающая создание педагогом проблемных ситуаций и активную деятельность учащихся по их разрешению, в результате которой приобретаются новые знания, умения, навыки и развиваются мыслительные способности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93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Известно, что для развития у человека тех или иных навыков и возможностей в их выполнении необходимо последовательное систематическое преодоление трудностей (например, в поднятии тяжестей – для тяжелоатлета, в скорости бега – для бегуна, в координации движений – для гимнаста и т.п.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700"/>
            <a:ext cx="81369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Преодоление </a:t>
            </a:r>
            <a:r>
              <a:rPr lang="ru-RU" sz="2800" dirty="0"/>
              <a:t>интеллектуальных трудностей и </a:t>
            </a:r>
            <a:r>
              <a:rPr lang="ru-RU" sz="2800" dirty="0" smtClean="0"/>
              <a:t>усложнение </a:t>
            </a:r>
            <a:r>
              <a:rPr lang="ru-RU" sz="2800" dirty="0"/>
              <a:t>учебных </a:t>
            </a:r>
            <a:r>
              <a:rPr lang="ru-RU" sz="2800" dirty="0" smtClean="0"/>
              <a:t>заданий помогают достичь </a:t>
            </a:r>
            <a:r>
              <a:rPr lang="ru-RU" sz="2800" dirty="0"/>
              <a:t>высокого уровня в развитии мышления, в развитии творческих </a:t>
            </a:r>
            <a:r>
              <a:rPr lang="ru-RU" sz="2800" dirty="0" smtClean="0"/>
              <a:t>возможностей.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400" dirty="0" smtClean="0"/>
              <a:t>Учебные ситуации</a:t>
            </a:r>
            <a:r>
              <a:rPr lang="ru-RU" sz="2400" dirty="0"/>
              <a:t>, вызывающие необходимость процессов мышления, называются в психологии проблемными ситуациями, а соответствующие задания – проблемными заданиями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430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Проблемная </a:t>
            </a:r>
            <a:r>
              <a:rPr lang="ru-RU" sz="3200" dirty="0">
                <a:solidFill>
                  <a:srgbClr val="C00000"/>
                </a:solidFill>
              </a:rPr>
              <a:t>ситуация </a:t>
            </a:r>
            <a:r>
              <a:rPr lang="ru-RU" sz="3200" dirty="0">
                <a:solidFill>
                  <a:srgbClr val="7030A0"/>
                </a:solidFill>
              </a:rPr>
              <a:t>— это психологическое состояние интеллектуального затруднения, которое возникает у человека, если он не может объяснить новый факт при помощи имеющихся знаний или выполнить известное действие прежними знакомыми ему способами и должен найти новый.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872087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Ребёнок </a:t>
            </a:r>
            <a:r>
              <a:rPr lang="ru-RU" sz="2400" i="1" dirty="0"/>
              <a:t>может предложить такое решение, которое уже известно, использовалось на практике, но додумался он до него самостоятельно, не копируя известное. В этом случае мы имеем дело с творческим процессом, основанным на догадке, интуиции, самостоятельном мышлении учащегося. Здесь </a:t>
            </a:r>
            <a:r>
              <a:rPr lang="ru-RU" sz="2400" i="1" dirty="0">
                <a:solidFill>
                  <a:srgbClr val="C00000"/>
                </a:solidFill>
              </a:rPr>
              <a:t>важен</a:t>
            </a:r>
            <a:r>
              <a:rPr lang="ru-RU" sz="2400" i="1" dirty="0"/>
              <a:t> сам </a:t>
            </a:r>
            <a:r>
              <a:rPr lang="ru-RU" sz="2400" i="1" dirty="0">
                <a:solidFill>
                  <a:srgbClr val="C00000"/>
                </a:solidFill>
              </a:rPr>
              <a:t>психологический механизм деятельности</a:t>
            </a:r>
            <a:r>
              <a:rPr lang="ru-RU" sz="2400" i="1" dirty="0"/>
              <a:t>, в которой формируется умение решать нешаблонные, нестандартные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23128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D6862D">
                    <a:lumMod val="50000"/>
                  </a:srgbClr>
                </a:solidFill>
                <a:latin typeface="Arial"/>
              </a:rPr>
              <a:t>Одним из направлений моей работы является реализация дополнительной общеобразовательной программы «Флористические картины и коллажи». 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88968"/>
            <a:ext cx="30963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/>
              </a:rPr>
              <a:t>Ознакомившись с опытом современных художников-флористов Л, Б. Белецкой, А. Н. </a:t>
            </a:r>
            <a:r>
              <a:rPr lang="ru-RU" sz="2000" dirty="0" err="1">
                <a:solidFill>
                  <a:prstClr val="black"/>
                </a:solidFill>
                <a:latin typeface="Arial"/>
              </a:rPr>
              <a:t>Юркова</a:t>
            </a:r>
            <a:r>
              <a:rPr lang="ru-RU" sz="2000" dirty="0">
                <a:solidFill>
                  <a:prstClr val="black"/>
                </a:solidFill>
                <a:latin typeface="Arial"/>
              </a:rPr>
              <a:t>, Л. Е. Солод дети получают возможность подробно изучить технологические особенности создания флористических картин и панно, свойства растений и разнообразные способы их засушивания.</a:t>
            </a:r>
          </a:p>
        </p:txBody>
      </p:sp>
      <p:pic>
        <p:nvPicPr>
          <p:cNvPr id="2051" name="Picture 3" descr="C:\Users\HP\Pictures\2015-11-22 нояб15\нояб15 1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930" y="1954649"/>
            <a:ext cx="5596542" cy="3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0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150" dirty="0" smtClean="0">
                <a:solidFill>
                  <a:srgbClr val="ECE9C6">
                    <a:lumMod val="25000"/>
                  </a:srgbClr>
                </a:solidFill>
                <a:ea typeface="SimSun"/>
                <a:cs typeface="Tahoma"/>
              </a:rPr>
              <a:t>Иллюстрации к занятию </a:t>
            </a:r>
            <a:r>
              <a:rPr lang="ru-RU" sz="2000" kern="150" dirty="0">
                <a:solidFill>
                  <a:srgbClr val="ECE9C6">
                    <a:lumMod val="25000"/>
                  </a:srgbClr>
                </a:solidFill>
                <a:ea typeface="SimSun"/>
                <a:cs typeface="Tahoma"/>
              </a:rPr>
              <a:t>по теме: «Осенний флористический пейзаж и его отличительные особенности»</a:t>
            </a:r>
            <a:endParaRPr lang="ru-RU" sz="2000" dirty="0">
              <a:solidFill>
                <a:srgbClr val="ECE9C6">
                  <a:lumMod val="2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40542"/>
            <a:ext cx="4032448" cy="236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сканирование0041 -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77136"/>
            <a:ext cx="257306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сеннт2015 0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93124"/>
            <a:ext cx="4104456" cy="29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24903" y="5373216"/>
            <a:ext cx="3639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50" dirty="0">
                <a:solidFill>
                  <a:prstClr val="black"/>
                </a:solidFill>
                <a:latin typeface="Calibri"/>
                <a:ea typeface="SimSun"/>
                <a:cs typeface="Tahoma"/>
              </a:rPr>
              <a:t>А.Н. </a:t>
            </a:r>
            <a:r>
              <a:rPr lang="ru-RU" kern="150" dirty="0" smtClean="0">
                <a:solidFill>
                  <a:prstClr val="black"/>
                </a:solidFill>
                <a:latin typeface="Calibri"/>
                <a:ea typeface="SimSun"/>
                <a:cs typeface="Tahoma"/>
              </a:rPr>
              <a:t>Юрков  «Озеро </a:t>
            </a:r>
            <a:r>
              <a:rPr lang="ru-RU" kern="150" dirty="0" err="1" smtClean="0">
                <a:solidFill>
                  <a:prstClr val="black"/>
                </a:solidFill>
                <a:latin typeface="Calibri"/>
                <a:ea typeface="SimSun"/>
                <a:cs typeface="Tahoma"/>
              </a:rPr>
              <a:t>Масленское</a:t>
            </a:r>
            <a:r>
              <a:rPr lang="ru-RU" kern="150" dirty="0" smtClean="0">
                <a:solidFill>
                  <a:prstClr val="black"/>
                </a:solidFill>
                <a:latin typeface="Calibri"/>
                <a:ea typeface="SimSun"/>
                <a:cs typeface="Tahoma"/>
              </a:rPr>
              <a:t>»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«Болдинская осень»</a:t>
            </a:r>
          </a:p>
          <a:p>
            <a:r>
              <a:rPr lang="ru-RU" dirty="0">
                <a:solidFill>
                  <a:prstClr val="black"/>
                </a:solidFill>
              </a:rPr>
              <a:t>Л.Б. Белецкая «Октябрь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1295</Words>
  <Application>Microsoft Office PowerPoint</Application>
  <PresentationFormat>Экран (4:3)</PresentationFormat>
  <Paragraphs>87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Создание проблемных ситуаций на занятиях в процессе обучения искусству прессованной флористики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проблемных ситуаций на занятиях в процессе обучения  искусству прессованной флористики</dc:title>
  <dc:creator>HP</dc:creator>
  <cp:lastModifiedBy>HP</cp:lastModifiedBy>
  <cp:revision>16</cp:revision>
  <dcterms:created xsi:type="dcterms:W3CDTF">2015-11-14T07:59:50Z</dcterms:created>
  <dcterms:modified xsi:type="dcterms:W3CDTF">2015-12-07T18:56:32Z</dcterms:modified>
</cp:coreProperties>
</file>