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1" r:id="rId4"/>
    <p:sldId id="262" r:id="rId5"/>
    <p:sldId id="263" r:id="rId6"/>
    <p:sldId id="264" r:id="rId7"/>
    <p:sldId id="265" r:id="rId8"/>
    <p:sldId id="266" r:id="rId9"/>
    <p:sldId id="268" r:id="rId10"/>
    <p:sldId id="269" r:id="rId11"/>
    <p:sldId id="271" r:id="rId12"/>
    <p:sldId id="272" r:id="rId13"/>
    <p:sldId id="273" r:id="rId14"/>
    <p:sldId id="274" r:id="rId15"/>
    <p:sldId id="275" r:id="rId16"/>
    <p:sldId id="276" r:id="rId17"/>
    <p:sldId id="277" r:id="rId18"/>
    <p:sldId id="257" r:id="rId19"/>
    <p:sldId id="258" r:id="rId20"/>
    <p:sldId id="281" r:id="rId21"/>
    <p:sldId id="280" r:id="rId22"/>
    <p:sldId id="283" r:id="rId23"/>
    <p:sldId id="282" r:id="rId24"/>
    <p:sldId id="279" r:id="rId25"/>
    <p:sldId id="284" r:id="rId26"/>
    <p:sldId id="288" r:id="rId27"/>
    <p:sldId id="289" r:id="rId28"/>
    <p:sldId id="287" r:id="rId29"/>
    <p:sldId id="285" r:id="rId30"/>
    <p:sldId id="286" r:id="rId31"/>
    <p:sldId id="278" r:id="rId32"/>
    <p:sldId id="290" r:id="rId33"/>
    <p:sldId id="291" r:id="rId34"/>
    <p:sldId id="292"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42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67267F1A-4ABE-4F1B-A3D4-59EA1D6E0898}" type="datetimeFigureOut">
              <a:rPr lang="ru-RU" smtClean="0"/>
              <a:t>21.10.2014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6BA2774-6150-4C33-B276-DA480D86A3AB}" type="slidenum">
              <a:rPr lang="ru-RU" smtClean="0"/>
              <a:t>‹#›</a:t>
            </a:fld>
            <a:endParaRPr lang="ru-RU"/>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7267F1A-4ABE-4F1B-A3D4-59EA1D6E0898}" type="datetimeFigureOut">
              <a:rPr lang="ru-RU" smtClean="0"/>
              <a:t>21.10.2014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6BA2774-6150-4C33-B276-DA480D86A3AB}"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7267F1A-4ABE-4F1B-A3D4-59EA1D6E0898}" type="datetimeFigureOut">
              <a:rPr lang="ru-RU" smtClean="0"/>
              <a:t>21.10.2014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6BA2774-6150-4C33-B276-DA480D86A3AB}"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4" name="Date Placeholder 3"/>
          <p:cNvSpPr>
            <a:spLocks noGrp="1"/>
          </p:cNvSpPr>
          <p:nvPr>
            <p:ph type="dt" sz="half" idx="10"/>
          </p:nvPr>
        </p:nvSpPr>
        <p:spPr/>
        <p:txBody>
          <a:bodyPr/>
          <a:lstStyle/>
          <a:p>
            <a:fld id="{67267F1A-4ABE-4F1B-A3D4-59EA1D6E0898}" type="datetimeFigureOut">
              <a:rPr lang="ru-RU" smtClean="0"/>
              <a:t>21.10.2014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6BA2774-6150-4C33-B276-DA480D86A3AB}" type="slidenum">
              <a:rPr lang="ru-RU" smtClean="0"/>
              <a:t>‹#›</a:t>
            </a:fld>
            <a:endParaRPr lang="ru-RU"/>
          </a:p>
        </p:txBody>
      </p:sp>
      <p:sp>
        <p:nvSpPr>
          <p:cNvPr id="8" name="Content Placeholder 7"/>
          <p:cNvSpPr>
            <a:spLocks noGrp="1"/>
          </p:cNvSpPr>
          <p:nvPr>
            <p:ph sz="quarter" idx="13"/>
          </p:nvPr>
        </p:nvSpPr>
        <p:spPr>
          <a:xfrm>
            <a:off x="609600" y="1600200"/>
            <a:ext cx="792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7267F1A-4ABE-4F1B-A3D4-59EA1D6E0898}" type="datetimeFigureOut">
              <a:rPr lang="ru-RU" smtClean="0"/>
              <a:t>21.10.2014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6BA2774-6150-4C33-B276-DA480D86A3AB}"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5" name="Date Placeholder 4"/>
          <p:cNvSpPr>
            <a:spLocks noGrp="1"/>
          </p:cNvSpPr>
          <p:nvPr>
            <p:ph type="dt" sz="half" idx="10"/>
          </p:nvPr>
        </p:nvSpPr>
        <p:spPr/>
        <p:txBody>
          <a:bodyPr/>
          <a:lstStyle/>
          <a:p>
            <a:fld id="{67267F1A-4ABE-4F1B-A3D4-59EA1D6E0898}" type="datetimeFigureOut">
              <a:rPr lang="ru-RU" smtClean="0"/>
              <a:t>21.10.2014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6BA2774-6150-4C33-B276-DA480D86A3AB}"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67267F1A-4ABE-4F1B-A3D4-59EA1D6E0898}" type="datetimeFigureOut">
              <a:rPr lang="ru-RU" smtClean="0"/>
              <a:t>21.10.2014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6BA2774-6150-4C33-B276-DA480D86A3AB}"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7267F1A-4ABE-4F1B-A3D4-59EA1D6E0898}" type="datetimeFigureOut">
              <a:rPr lang="ru-RU" smtClean="0"/>
              <a:t>21.10.2014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6BA2774-6150-4C33-B276-DA480D86A3AB}"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267F1A-4ABE-4F1B-A3D4-59EA1D6E0898}" type="datetimeFigureOut">
              <a:rPr lang="ru-RU" smtClean="0"/>
              <a:t>21.10.2014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6BA2774-6150-4C33-B276-DA480D86A3AB}"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7267F1A-4ABE-4F1B-A3D4-59EA1D6E0898}" type="datetimeFigureOut">
              <a:rPr lang="ru-RU" smtClean="0"/>
              <a:t>21.10.2014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6BA2774-6150-4C33-B276-DA480D86A3AB}"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7267F1A-4ABE-4F1B-A3D4-59EA1D6E0898}" type="datetimeFigureOut">
              <a:rPr lang="ru-RU" smtClean="0"/>
              <a:t>21.10.2014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6BA2774-6150-4C33-B276-DA480D86A3AB}"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67267F1A-4ABE-4F1B-A3D4-59EA1D6E0898}" type="datetimeFigureOut">
              <a:rPr lang="ru-RU" smtClean="0"/>
              <a:t>21.10.2014</a:t>
            </a:fld>
            <a:endParaRPr lang="ru-RU"/>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ru-RU"/>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A6BA2774-6150-4C33-B276-DA480D86A3AB}"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normAutofit/>
          </a:bodyPr>
          <a:lstStyle/>
          <a:p>
            <a:r>
              <a:rPr lang="ru-RU" sz="2800" b="1" dirty="0" smtClean="0"/>
              <a:t>Медицинские и биологические аспекты наркозависимости</a:t>
            </a:r>
            <a:endParaRPr lang="ru-RU" sz="2800" b="1" dirty="0"/>
          </a:p>
        </p:txBody>
      </p:sp>
      <p:sp>
        <p:nvSpPr>
          <p:cNvPr id="2" name="Заголовок 1"/>
          <p:cNvSpPr>
            <a:spLocks noGrp="1"/>
          </p:cNvSpPr>
          <p:nvPr>
            <p:ph type="ctrTitle"/>
          </p:nvPr>
        </p:nvSpPr>
        <p:spPr>
          <a:xfrm>
            <a:off x="685800" y="1196752"/>
            <a:ext cx="7846640" cy="2281161"/>
          </a:xfrm>
        </p:spPr>
        <p:txBody>
          <a:bodyPr/>
          <a:lstStyle/>
          <a:p>
            <a:r>
              <a:rPr lang="ru-RU" sz="4800" b="1" dirty="0" smtClean="0"/>
              <a:t>ОХОТА НА «КРОКОДИЛА»</a:t>
            </a:r>
            <a:endParaRPr lang="ru-RU" sz="4800" b="1" dirty="0"/>
          </a:p>
        </p:txBody>
      </p:sp>
      <p:pic>
        <p:nvPicPr>
          <p:cNvPr id="1028" name="Picture 4" descr="Обои Глаз, крокодил для рабочего стола - картинка #15217, скачать бесплатно на WallBox.r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14897"/>
            <a:ext cx="3306304" cy="2479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529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778098"/>
          </a:xfrm>
        </p:spPr>
        <p:txBody>
          <a:bodyPr/>
          <a:lstStyle/>
          <a:p>
            <a:r>
              <a:rPr lang="ru-RU" dirty="0" smtClean="0"/>
              <a:t>А дальше...</a:t>
            </a:r>
            <a:endParaRPr lang="ru-RU" dirty="0"/>
          </a:p>
        </p:txBody>
      </p:sp>
      <p:sp>
        <p:nvSpPr>
          <p:cNvPr id="3" name="Объект 2"/>
          <p:cNvSpPr>
            <a:spLocks noGrp="1"/>
          </p:cNvSpPr>
          <p:nvPr>
            <p:ph sz="quarter" idx="13"/>
          </p:nvPr>
        </p:nvSpPr>
        <p:spPr>
          <a:xfrm>
            <a:off x="609600" y="980728"/>
            <a:ext cx="7924800" cy="4734272"/>
          </a:xfrm>
        </p:spPr>
        <p:txBody>
          <a:bodyPr>
            <a:normAutofit/>
          </a:bodyPr>
          <a:lstStyle/>
          <a:p>
            <a:r>
              <a:rPr lang="ru-RU" sz="2400" dirty="0"/>
              <a:t>Через некоторое время расширенные зрачки наркомана перестают реагировать на свет. Начинается сильная рвота. Наркоман не может ничего есть. Аппетита нет вообще, да и старание съесть что-либо оборачивается отечностью. Если больной не употребит наркотик, все симптомы ломки усилятся и достигнут пика интенсивности через трое суток.</a:t>
            </a:r>
            <a:endParaRPr lang="ru-RU" sz="2400" dirty="0"/>
          </a:p>
        </p:txBody>
      </p:sp>
      <p:pic>
        <p:nvPicPr>
          <p:cNvPr id="12290" name="Picture 2" descr="Приколы с животными.Спящий щенок)))) - Видео ролики смотреть онлай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356992"/>
            <a:ext cx="4381500" cy="3286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185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09600" y="0"/>
            <a:ext cx="7924800" cy="1628800"/>
          </a:xfrm>
        </p:spPr>
        <p:txBody>
          <a:bodyPr>
            <a:noAutofit/>
          </a:bodyPr>
          <a:lstStyle/>
          <a:p>
            <a:r>
              <a:rPr lang="ru-RU" sz="2400" dirty="0"/>
              <a:t>Затем у наркомана повышается артериальное давление, учащается пульс, развивается диарея. Но самый основной и самый болезненный симптом наркотической ломки – сильнейшая боль в костях и суставах. Человека словно ломает. Его мышцы сводят судороги. Измученному болью наркоману даже не удается отдохнуть или </a:t>
            </a:r>
            <a:r>
              <a:rPr lang="ru-RU" sz="2400" dirty="0" smtClean="0"/>
              <a:t>отключиться.</a:t>
            </a:r>
            <a:endParaRPr lang="ru-RU" sz="2400" dirty="0"/>
          </a:p>
        </p:txBody>
      </p:sp>
      <p:pic>
        <p:nvPicPr>
          <p:cNvPr id="4" name="Picture 2" descr="Фотоподборка дня: 1 октября * НОВОСТИ В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420888"/>
            <a:ext cx="6082123"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425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 ещё хуже</a:t>
            </a:r>
            <a:endParaRPr lang="ru-RU" dirty="0"/>
          </a:p>
        </p:txBody>
      </p:sp>
      <p:sp>
        <p:nvSpPr>
          <p:cNvPr id="3" name="Объект 2"/>
          <p:cNvSpPr>
            <a:spLocks noGrp="1"/>
          </p:cNvSpPr>
          <p:nvPr>
            <p:ph sz="quarter" idx="13"/>
          </p:nvPr>
        </p:nvSpPr>
        <p:spPr/>
        <p:txBody>
          <a:bodyPr>
            <a:normAutofit/>
          </a:bodyPr>
          <a:lstStyle/>
          <a:p>
            <a:r>
              <a:rPr lang="ru-RU" sz="2400" dirty="0" smtClean="0"/>
              <a:t>Тяжелее, </a:t>
            </a:r>
            <a:r>
              <a:rPr lang="ru-RU" sz="2400" dirty="0"/>
              <a:t>чем физическую боль, наркоман во время абстинентного синдрома переносит психологические страдания. Оказывается, что боли при ломке являются мнимыми, фантомными. Когда человек начинает употреблять наркотические вещества, он ждет от них чувства удовольствия. Но когда вместо наслаждения приходит ломка, больной понимает, что наркотик не даст ему желаемых удовольствий. После начала развития абстинентного синдрома «кайф» от наркотика вообще пропадает, и наркоман вынужден принимать препараты, чтобы избавиться от страданий.</a:t>
            </a:r>
            <a:endParaRPr lang="ru-RU" sz="2400" dirty="0"/>
          </a:p>
        </p:txBody>
      </p:sp>
    </p:spTree>
    <p:extLst>
      <p:ext uri="{BB962C8B-B14F-4D97-AF65-F5344CB8AC3E}">
        <p14:creationId xmlns:p14="http://schemas.microsoft.com/office/powerpoint/2010/main" val="2467266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p:txBody>
          <a:bodyPr>
            <a:normAutofit/>
          </a:bodyPr>
          <a:lstStyle/>
          <a:p>
            <a:r>
              <a:rPr lang="ru-RU" sz="2400" dirty="0"/>
              <a:t>Наркотические вещества обладают свойствами угнетать </a:t>
            </a:r>
            <a:r>
              <a:rPr lang="ru-RU" sz="2400" dirty="0" smtClean="0"/>
              <a:t>нервные клетки, </a:t>
            </a:r>
            <a:r>
              <a:rPr lang="ru-RU" sz="2400" dirty="0"/>
              <a:t>поэтому они блокируют болевые ощущения. После регулярного употребления наркотиков нервная система привыкает к такой работе, и ее клетки перестают вырабатывать собственные обезболивающие вещества – </a:t>
            </a:r>
            <a:r>
              <a:rPr lang="ru-RU" sz="2400" dirty="0" err="1"/>
              <a:t>эндорфины</a:t>
            </a:r>
            <a:r>
              <a:rPr lang="ru-RU" sz="2400" dirty="0"/>
              <a:t>, отвечающие также за чувства удовольствия и радости. Клетки всех тканей и органов начинают требовать наркотические вещества, отказываясь функционировать без них. Вместо адекватных сигналов мозг получает сигналы о том, что организм страдает. Это и есть наркотическая ломка.</a:t>
            </a:r>
            <a:endParaRPr lang="ru-RU" sz="2400" dirty="0"/>
          </a:p>
        </p:txBody>
      </p:sp>
    </p:spTree>
    <p:extLst>
      <p:ext uri="{BB962C8B-B14F-4D97-AF65-F5344CB8AC3E}">
        <p14:creationId xmlns:p14="http://schemas.microsoft.com/office/powerpoint/2010/main" val="520692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09600" y="404664"/>
            <a:ext cx="7924800" cy="5310336"/>
          </a:xfrm>
        </p:spPr>
        <p:txBody>
          <a:bodyPr>
            <a:normAutofit/>
          </a:bodyPr>
          <a:lstStyle/>
          <a:p>
            <a:r>
              <a:rPr lang="ru-RU" sz="2800" dirty="0" smtClean="0"/>
              <a:t>При употреблении новых и новых доз наркотика невозможно достичь первых ощущений от него. Поэтому очень часто наркоманы всё повышают и повышают употребляемую дозу. Это заканчивается смертью. </a:t>
            </a:r>
            <a:endParaRPr lang="ru-RU" sz="2800" dirty="0"/>
          </a:p>
        </p:txBody>
      </p:sp>
      <p:sp>
        <p:nvSpPr>
          <p:cNvPr id="4" name="Заголовок 1"/>
          <p:cNvSpPr>
            <a:spLocks noGrp="1"/>
          </p:cNvSpPr>
          <p:nvPr>
            <p:ph type="title"/>
          </p:nvPr>
        </p:nvSpPr>
        <p:spPr>
          <a:xfrm>
            <a:off x="683568" y="2564904"/>
            <a:ext cx="3004503" cy="1143000"/>
          </a:xfrm>
        </p:spPr>
        <p:txBody>
          <a:bodyPr/>
          <a:lstStyle/>
          <a:p>
            <a:r>
              <a:rPr lang="ru-RU" sz="2800" dirty="0" smtClean="0"/>
              <a:t>Передозировка</a:t>
            </a:r>
            <a:endParaRPr lang="ru-RU" sz="2800" dirty="0"/>
          </a:p>
        </p:txBody>
      </p:sp>
      <p:pic>
        <p:nvPicPr>
          <p:cNvPr id="5" name="Picture 2" descr="Видео: Жесть девушки .. какой то пиздец /(Смотреть до конца ) - Сверхспособности челове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8071" y="2739948"/>
            <a:ext cx="5448604" cy="4086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371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chelowekkot.gorod.tomsk.ru/uploads/65675/1310093217/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528"/>
            <a:ext cx="8238182" cy="6823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967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Почему лучше и не начинать?</a:t>
            </a:r>
            <a:endParaRPr lang="ru-RU" dirty="0"/>
          </a:p>
        </p:txBody>
      </p:sp>
      <p:sp>
        <p:nvSpPr>
          <p:cNvPr id="3" name="Объект 2"/>
          <p:cNvSpPr>
            <a:spLocks noGrp="1"/>
          </p:cNvSpPr>
          <p:nvPr>
            <p:ph sz="quarter" idx="13"/>
          </p:nvPr>
        </p:nvSpPr>
        <p:spPr>
          <a:xfrm>
            <a:off x="609600" y="1600200"/>
            <a:ext cx="7924800" cy="4853136"/>
          </a:xfrm>
        </p:spPr>
        <p:txBody>
          <a:bodyPr>
            <a:normAutofit/>
          </a:bodyPr>
          <a:lstStyle/>
          <a:p>
            <a:r>
              <a:rPr lang="ru-RU" sz="2800" dirty="0" smtClean="0">
                <a:solidFill>
                  <a:srgbClr val="FF0000"/>
                </a:solidFill>
              </a:rPr>
              <a:t>Бывших наркоманов не бывает</a:t>
            </a:r>
            <a:r>
              <a:rPr lang="ru-RU" sz="2800" dirty="0" smtClean="0"/>
              <a:t>.</a:t>
            </a:r>
          </a:p>
          <a:p>
            <a:pPr>
              <a:tabLst>
                <a:tab pos="900113" algn="l"/>
              </a:tabLst>
            </a:pPr>
            <a:r>
              <a:rPr lang="ru-RU" sz="2800" dirty="0" smtClean="0"/>
              <a:t>У </a:t>
            </a:r>
            <a:r>
              <a:rPr lang="ru-RU" sz="2800" dirty="0"/>
              <a:t>больных </a:t>
            </a:r>
            <a:r>
              <a:rPr lang="ru-RU" sz="2800" dirty="0" smtClean="0"/>
              <a:t>«соскочивших с иглы» (и бросивших пить тоже) уровень вещества, отвечающего за хорошее (просто хорошее, даже без чувства эйфории) настроение после реабилитации сначала слегка повышен</a:t>
            </a:r>
            <a:r>
              <a:rPr lang="ru-RU" sz="2800" dirty="0"/>
              <a:t>, </a:t>
            </a:r>
            <a:r>
              <a:rPr lang="ru-RU" sz="2800" dirty="0" smtClean="0"/>
              <a:t>а затем остается </a:t>
            </a:r>
            <a:r>
              <a:rPr lang="ru-RU" sz="2800" dirty="0"/>
              <a:t>ниже </a:t>
            </a:r>
            <a:r>
              <a:rPr lang="ru-RU" sz="2800" dirty="0" smtClean="0"/>
              <a:t>нормы </a:t>
            </a:r>
            <a:r>
              <a:rPr lang="ru-RU" sz="2800" dirty="0" smtClean="0">
                <a:solidFill>
                  <a:srgbClr val="FF0000"/>
                </a:solidFill>
              </a:rPr>
              <a:t>на всю оставшуюся жизнь</a:t>
            </a:r>
            <a:r>
              <a:rPr lang="ru-RU" sz="2800" dirty="0" smtClean="0"/>
              <a:t>. Это и есть причина патологического </a:t>
            </a:r>
            <a:r>
              <a:rPr lang="ru-RU" sz="2800" dirty="0"/>
              <a:t>влечения к наркотикам и </a:t>
            </a:r>
            <a:r>
              <a:rPr lang="ru-RU" sz="2800" dirty="0" smtClean="0"/>
              <a:t>алкоголю, высокой </a:t>
            </a:r>
            <a:r>
              <a:rPr lang="ru-RU" sz="2800" dirty="0"/>
              <a:t>вероятности </a:t>
            </a:r>
            <a:r>
              <a:rPr lang="ru-RU" sz="2800" dirty="0" smtClean="0"/>
              <a:t>возвращения заболевания.</a:t>
            </a:r>
            <a:endParaRPr lang="ru-RU" sz="2800" dirty="0"/>
          </a:p>
        </p:txBody>
      </p:sp>
    </p:spTree>
    <p:extLst>
      <p:ext uri="{BB962C8B-B14F-4D97-AF65-F5344CB8AC3E}">
        <p14:creationId xmlns:p14="http://schemas.microsoft.com/office/powerpoint/2010/main" val="2287664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тем временем в жилище наркоманов</a:t>
            </a:r>
            <a:endParaRPr lang="ru-RU" dirty="0"/>
          </a:p>
        </p:txBody>
      </p:sp>
      <p:pic>
        <p:nvPicPr>
          <p:cNvPr id="4" name="Picture 2" descr="http://chelowekkot.gorod.tomsk.ru/uploads/65675/1310093217/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604392"/>
            <a:ext cx="7336724" cy="4897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99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А вот и сама наркоманка</a:t>
            </a:r>
            <a:endParaRPr lang="ru-RU" dirty="0"/>
          </a:p>
        </p:txBody>
      </p:sp>
      <p:pic>
        <p:nvPicPr>
          <p:cNvPr id="3076" name="Picture 4" descr="http://chelowekkot.gorod.tomsk.ru/uploads/65675/1310093217/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586253"/>
            <a:ext cx="4464496" cy="5245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843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Всё это – последствие употребления токсичного синтетического наркотика</a:t>
            </a:r>
            <a:endParaRPr lang="ru-RU" dirty="0"/>
          </a:p>
        </p:txBody>
      </p:sp>
      <p:sp>
        <p:nvSpPr>
          <p:cNvPr id="3" name="Объект 2"/>
          <p:cNvSpPr>
            <a:spLocks noGrp="1"/>
          </p:cNvSpPr>
          <p:nvPr>
            <p:ph sz="quarter" idx="13"/>
          </p:nvPr>
        </p:nvSpPr>
        <p:spPr/>
        <p:txBody>
          <a:bodyPr>
            <a:normAutofit fontScale="85000" lnSpcReduction="10000"/>
          </a:bodyPr>
          <a:lstStyle/>
          <a:p>
            <a:r>
              <a:rPr lang="ru-RU" sz="3200" dirty="0" smtClean="0"/>
              <a:t>Так называемый «Крокодил», он </a:t>
            </a:r>
            <a:r>
              <a:rPr lang="ru-RU" sz="3200" dirty="0"/>
              <a:t>же </a:t>
            </a:r>
            <a:r>
              <a:rPr lang="ru-RU" sz="3200" dirty="0" err="1" smtClean="0"/>
              <a:t>дезоморфин</a:t>
            </a:r>
            <a:r>
              <a:rPr lang="ru-RU" sz="3200" dirty="0" smtClean="0"/>
              <a:t>,  – </a:t>
            </a:r>
            <a:r>
              <a:rPr lang="ru-RU" sz="3200" dirty="0"/>
              <a:t>кустарный наркотик относится к синтетическим опиатам, в сравнении с морфином быстрее вызывает стойкую зависимость. </a:t>
            </a:r>
            <a:r>
              <a:rPr lang="ru-RU" sz="3200" u="sng" dirty="0"/>
              <a:t>Наркотическая зависимость от наркотика «крокодил»</a:t>
            </a:r>
            <a:r>
              <a:rPr lang="ru-RU" sz="3200" dirty="0"/>
              <a:t> развивается уже после 2-х внутривенных инъекций. Психическая зависимость от употребления наркотика «крокодил» развивается быстрее физической, уже после первой инъекции наркотика «крокодил» возникает сильное желание повторить пережитые ощущения.</a:t>
            </a:r>
            <a:endParaRPr lang="ru-RU" sz="3200" dirty="0"/>
          </a:p>
        </p:txBody>
      </p:sp>
    </p:spTree>
    <p:extLst>
      <p:ext uri="{BB962C8B-B14F-4D97-AF65-F5344CB8AC3E}">
        <p14:creationId xmlns:p14="http://schemas.microsoft.com/office/powerpoint/2010/main" val="1501209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Понятие «наркомания»</a:t>
            </a:r>
            <a:endParaRPr lang="ru-RU" dirty="0"/>
          </a:p>
        </p:txBody>
      </p:sp>
      <p:sp>
        <p:nvSpPr>
          <p:cNvPr id="3" name="Объект 2"/>
          <p:cNvSpPr>
            <a:spLocks noGrp="1"/>
          </p:cNvSpPr>
          <p:nvPr>
            <p:ph sz="quarter" idx="13"/>
          </p:nvPr>
        </p:nvSpPr>
        <p:spPr/>
        <p:txBody>
          <a:bodyPr>
            <a:noAutofit/>
          </a:bodyPr>
          <a:lstStyle/>
          <a:p>
            <a:r>
              <a:rPr lang="ru-RU" sz="2800" b="1" dirty="0"/>
              <a:t>В специальной литературе отмечается, что </a:t>
            </a:r>
            <a:r>
              <a:rPr lang="ru-RU" sz="2800" b="1" dirty="0">
                <a:solidFill>
                  <a:srgbClr val="FF0000"/>
                </a:solidFill>
              </a:rPr>
              <a:t>наркотик</a:t>
            </a:r>
            <a:r>
              <a:rPr lang="ru-RU" sz="2800" b="1" dirty="0"/>
              <a:t> – это вещество, удовлетворяющее 3 критериям</a:t>
            </a:r>
            <a:r>
              <a:rPr lang="ru-RU" sz="2800" b="1" dirty="0" smtClean="0"/>
              <a:t>:</a:t>
            </a:r>
            <a:endParaRPr lang="ru-RU" sz="2800" b="1" dirty="0"/>
          </a:p>
          <a:p>
            <a:r>
              <a:rPr lang="ru-RU" sz="2000" b="1" dirty="0"/>
              <a:t>медицинский критерий: это вещество оказывает специфическое влияние на </a:t>
            </a:r>
            <a:r>
              <a:rPr lang="ru-RU" sz="2000" b="1" dirty="0" smtClean="0"/>
              <a:t>ЦНС;</a:t>
            </a:r>
            <a:endParaRPr lang="ru-RU" sz="2000" b="1" dirty="0"/>
          </a:p>
          <a:p>
            <a:r>
              <a:rPr lang="ru-RU" sz="2000" b="1" dirty="0"/>
              <a:t>социальный критерий: немедицинское употребление вещества имеет большие масштабы и последствия этого, приобретают социальную </a:t>
            </a:r>
            <a:r>
              <a:rPr lang="ru-RU" sz="2000" b="1" dirty="0" smtClean="0"/>
              <a:t>значимость;</a:t>
            </a:r>
            <a:endParaRPr lang="ru-RU" sz="2000" b="1" dirty="0"/>
          </a:p>
          <a:p>
            <a:r>
              <a:rPr lang="ru-RU" sz="2000" b="1" dirty="0"/>
              <a:t>юридический критерий: данное вещество признано законодательством наркотическим.</a:t>
            </a:r>
          </a:p>
        </p:txBody>
      </p:sp>
    </p:spTree>
    <p:extLst>
      <p:ext uri="{BB962C8B-B14F-4D97-AF65-F5344CB8AC3E}">
        <p14:creationId xmlns:p14="http://schemas.microsoft.com/office/powerpoint/2010/main" val="4234371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 чего готовят эту гадость?</a:t>
            </a:r>
            <a:endParaRPr lang="ru-RU" dirty="0"/>
          </a:p>
        </p:txBody>
      </p:sp>
      <p:sp>
        <p:nvSpPr>
          <p:cNvPr id="3" name="Объект 2"/>
          <p:cNvSpPr>
            <a:spLocks noGrp="1"/>
          </p:cNvSpPr>
          <p:nvPr>
            <p:ph sz="quarter" idx="13"/>
          </p:nvPr>
        </p:nvSpPr>
        <p:spPr/>
        <p:txBody>
          <a:bodyPr>
            <a:normAutofit/>
          </a:bodyPr>
          <a:lstStyle/>
          <a:p>
            <a:r>
              <a:rPr lang="ru-RU" sz="2400" dirty="0"/>
              <a:t>В состав наркотика «крокодил» входят кодеин содержащие препараты, бензин, йод, бытовые растворители, серная кислота, сера </a:t>
            </a:r>
            <a:r>
              <a:rPr lang="ru-RU" sz="2400" dirty="0" err="1"/>
              <a:t>содержащаяса</a:t>
            </a:r>
            <a:r>
              <a:rPr lang="ru-RU" sz="2400" dirty="0"/>
              <a:t> в спичечных головках и фосфор. При приготовлении наркотика «крокодил» используются высокотоксичные вещества с примесью тяжелых металлов. Получается убийственная смесь, которая приводит к смерти уже через несколько месяцев. </a:t>
            </a:r>
            <a:endParaRPr lang="ru-RU" sz="2400" dirty="0"/>
          </a:p>
        </p:txBody>
      </p:sp>
      <p:pic>
        <p:nvPicPr>
          <p:cNvPr id="18434" name="Picture 2" descr="Лекарственные препарат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4203202"/>
            <a:ext cx="4104456" cy="2654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07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Название дано не просто так</a:t>
            </a:r>
            <a:endParaRPr lang="ru-RU" dirty="0"/>
          </a:p>
        </p:txBody>
      </p:sp>
      <p:sp>
        <p:nvSpPr>
          <p:cNvPr id="3" name="Объект 2"/>
          <p:cNvSpPr>
            <a:spLocks noGrp="1"/>
          </p:cNvSpPr>
          <p:nvPr>
            <p:ph sz="quarter" idx="13"/>
          </p:nvPr>
        </p:nvSpPr>
        <p:spPr/>
        <p:txBody>
          <a:bodyPr>
            <a:normAutofit/>
          </a:bodyPr>
          <a:lstStyle/>
          <a:p>
            <a:r>
              <a:rPr lang="ru-RU" sz="2800" dirty="0"/>
              <a:t>Свое название он получил из-за того, что в месте инъекции возникают язвы и эрозии, которые поначалу покрыты гнойной коркой, кожный покров в пораженных метах становится похож на кожу крокодила.</a:t>
            </a:r>
            <a:endParaRPr lang="ru-RU" sz="2800" dirty="0"/>
          </a:p>
        </p:txBody>
      </p:sp>
      <p:pic>
        <p:nvPicPr>
          <p:cNvPr id="19458" name="Picture 2" descr="http://chelowekkot.gorod.tomsk.ru/uploads/65675/1310093217/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429000"/>
            <a:ext cx="4416491"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789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Вот так его и делают</a:t>
            </a:r>
            <a:endParaRPr lang="ru-RU" dirty="0"/>
          </a:p>
        </p:txBody>
      </p:sp>
      <p:pic>
        <p:nvPicPr>
          <p:cNvPr id="20482" name="Picture 2" descr="http://chelowekkot.gorod.tomsk.ru/uploads/65675/1310093217/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772814"/>
            <a:ext cx="6857935" cy="4571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4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Последствия...</a:t>
            </a:r>
            <a:endParaRPr lang="ru-RU" dirty="0"/>
          </a:p>
        </p:txBody>
      </p:sp>
      <p:pic>
        <p:nvPicPr>
          <p:cNvPr id="21506" name="Picture 2" descr="http://chelowekkot.gorod.tomsk.ru/uploads/65675/1310093217/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628800"/>
            <a:ext cx="7672980"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515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Последствия...</a:t>
            </a:r>
            <a:endParaRPr lang="ru-RU" dirty="0"/>
          </a:p>
        </p:txBody>
      </p:sp>
      <p:pic>
        <p:nvPicPr>
          <p:cNvPr id="22530" name="Picture 2" descr="http://chelowekkot.gorod.tomsk.ru/uploads/65675/1310093217/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116631"/>
            <a:ext cx="5034136" cy="6594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830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«Крокодил» вызывает состояние глубокого наркоза. Пока действует наркотик, боли нет. Но потом...</a:t>
            </a:r>
            <a:endParaRPr lang="ru-RU" dirty="0"/>
          </a:p>
        </p:txBody>
      </p:sp>
      <p:pic>
        <p:nvPicPr>
          <p:cNvPr id="23554" name="Picture 2" descr="http://chelowekkot.gorod.tomsk.ru/uploads/65675/1310093217/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556792"/>
            <a:ext cx="6264696" cy="5027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043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 вот, что происходит с внутренними органами. На фото – печень.</a:t>
            </a:r>
            <a:endParaRPr lang="ru-RU" dirty="0"/>
          </a:p>
        </p:txBody>
      </p:sp>
      <p:pic>
        <p:nvPicPr>
          <p:cNvPr id="26626" name="Picture 2" descr="http://chelowekkot.gorod.tomsk.ru/uploads/65675/1310093217/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734990"/>
            <a:ext cx="3620502" cy="5123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940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 это тоже печень</a:t>
            </a:r>
            <a:endParaRPr lang="ru-RU" dirty="0"/>
          </a:p>
        </p:txBody>
      </p:sp>
      <p:pic>
        <p:nvPicPr>
          <p:cNvPr id="27650" name="Picture 2" descr="http://chelowekkot.gorod.tomsk.ru/uploads/65675/1310093217/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493404"/>
            <a:ext cx="7200800" cy="5364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92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4018458"/>
          </a:xfrm>
        </p:spPr>
        <p:txBody>
          <a:bodyPr/>
          <a:lstStyle/>
          <a:p>
            <a:pPr algn="ctr"/>
            <a:r>
              <a:rPr lang="ru-RU" sz="7200" dirty="0" smtClean="0"/>
              <a:t>Без комментариев...</a:t>
            </a:r>
            <a:endParaRPr lang="ru-RU" sz="7200" dirty="0"/>
          </a:p>
        </p:txBody>
      </p:sp>
    </p:spTree>
    <p:extLst>
      <p:ext uri="{BB962C8B-B14F-4D97-AF65-F5344CB8AC3E}">
        <p14:creationId xmlns:p14="http://schemas.microsoft.com/office/powerpoint/2010/main" val="2637876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chelowekkot.gorod.tomsk.ru/uploads/65675/1310093217/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39913"/>
            <a:ext cx="8702504" cy="5787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610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09600" y="476672"/>
            <a:ext cx="7924800" cy="5238328"/>
          </a:xfrm>
        </p:spPr>
        <p:txBody>
          <a:bodyPr>
            <a:normAutofit/>
          </a:bodyPr>
          <a:lstStyle/>
          <a:p>
            <a:r>
              <a:rPr lang="ru-RU" sz="2800" b="1" dirty="0"/>
              <a:t>В традиционной наркологии наркомания рассматривается как </a:t>
            </a:r>
            <a:r>
              <a:rPr lang="ru-RU" sz="2800" b="1" dirty="0">
                <a:solidFill>
                  <a:srgbClr val="FF0000"/>
                </a:solidFill>
              </a:rPr>
              <a:t>неизлечимая болезнь</a:t>
            </a:r>
            <a:r>
              <a:rPr lang="ru-RU" sz="2800" b="1" dirty="0"/>
              <a:t>, с более или менее продолжительными </a:t>
            </a:r>
            <a:r>
              <a:rPr lang="ru-RU" sz="2800" b="1" dirty="0" smtClean="0"/>
              <a:t>ремиссиями. </a:t>
            </a:r>
          </a:p>
        </p:txBody>
      </p:sp>
      <p:pic>
        <p:nvPicPr>
          <p:cNvPr id="4100" name="Picture 4" descr="В Балашове записи в журнале о наркотических средствах и психотропных веществах производились лицом, не ответственным за его вед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2013046"/>
            <a:ext cx="4176464" cy="4510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416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chelowekkot.gorod.tomsk.ru/uploads/65675/1310093217/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94" y="476672"/>
            <a:ext cx="8987461"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38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ГОРОД БЕЗ НАРКОТИКОВ, СТОП НАРКОТОРГОВЛЕ. МЫ ЗА ЗДОРОВЬЕ И СВЕТЛОЕ БУДУЩЕЕ НАШИХ ДЕТЕЙ ВКонтакт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20687"/>
            <a:ext cx="7992888" cy="5994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44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Последствия наркотика &quot;крокодила&quot; Слабонервным не смотреть!!! видео бесплатно скачать на телефон или смотреть онлайн Поиск виде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6632"/>
            <a:ext cx="8504214" cy="6434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588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2011 Декабр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88346"/>
            <a:ext cx="5787032" cy="6244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3812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B0F0"/>
            </a:gs>
            <a:gs pos="31000">
              <a:schemeClr val="bg1">
                <a:tint val="100000"/>
                <a:shade val="90000"/>
                <a:alpha val="100000"/>
              </a:schemeClr>
            </a:gs>
            <a:gs pos="100000">
              <a:schemeClr val="bg1">
                <a:tint val="100000"/>
                <a:shade val="80000"/>
                <a:alpha val="10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Скажем наркотикам нет!</a:t>
            </a:r>
            <a:endParaRPr lang="ru-RU" dirty="0"/>
          </a:p>
        </p:txBody>
      </p:sp>
      <p:pic>
        <p:nvPicPr>
          <p:cNvPr id="31746" name="Picture 2" descr="Сто чудесных летних дней. - Страница 44 - Форум для начинающих - Форум волшебников с www.simoron.r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916832"/>
            <a:ext cx="7620000" cy="4152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392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Наркотики бывают разные, но</a:t>
            </a:r>
            <a:endParaRPr lang="ru-RU" dirty="0"/>
          </a:p>
        </p:txBody>
      </p:sp>
      <p:sp>
        <p:nvSpPr>
          <p:cNvPr id="3" name="Объект 2"/>
          <p:cNvSpPr>
            <a:spLocks noGrp="1"/>
          </p:cNvSpPr>
          <p:nvPr>
            <p:ph sz="quarter" idx="13"/>
          </p:nvPr>
        </p:nvSpPr>
        <p:spPr/>
        <p:txBody>
          <a:bodyPr>
            <a:normAutofit/>
          </a:bodyPr>
          <a:lstStyle/>
          <a:p>
            <a:r>
              <a:rPr lang="ru-RU" sz="2800" b="1" dirty="0" smtClean="0"/>
              <a:t>существует </a:t>
            </a:r>
            <a:r>
              <a:rPr lang="ru-RU" sz="2800" b="1" dirty="0"/>
              <a:t>единый механизм зависимости от всех типов </a:t>
            </a:r>
            <a:r>
              <a:rPr lang="ru-RU" sz="2800" b="1" dirty="0" err="1"/>
              <a:t>психоактивных</a:t>
            </a:r>
            <a:r>
              <a:rPr lang="ru-RU" sz="2800" b="1" dirty="0"/>
              <a:t> </a:t>
            </a:r>
            <a:r>
              <a:rPr lang="ru-RU" sz="2800" b="1" dirty="0" smtClean="0"/>
              <a:t>веществ (не только наркотиков, но ещё алкоголя, табака, некоторых других токсических веществ).</a:t>
            </a:r>
            <a:endParaRPr lang="ru-RU" sz="2400" dirty="0"/>
          </a:p>
        </p:txBody>
      </p:sp>
      <p:pic>
        <p:nvPicPr>
          <p:cNvPr id="4" name="Picture 2" descr="Рис. 5.  Единство механизмов зависимости от психоактивных вещест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488499"/>
            <a:ext cx="3988056" cy="336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565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562074"/>
          </a:xfrm>
        </p:spPr>
        <p:txBody>
          <a:bodyPr/>
          <a:lstStyle/>
          <a:p>
            <a:pPr algn="ctr"/>
            <a:r>
              <a:rPr lang="ru-RU" dirty="0" smtClean="0"/>
              <a:t>Как же это происходит?</a:t>
            </a:r>
            <a:endParaRPr lang="ru-RU" dirty="0"/>
          </a:p>
        </p:txBody>
      </p:sp>
      <p:sp>
        <p:nvSpPr>
          <p:cNvPr id="3" name="Объект 2"/>
          <p:cNvSpPr>
            <a:spLocks noGrp="1"/>
          </p:cNvSpPr>
          <p:nvPr>
            <p:ph sz="quarter" idx="13"/>
          </p:nvPr>
        </p:nvSpPr>
        <p:spPr>
          <a:xfrm>
            <a:off x="609600" y="836712"/>
            <a:ext cx="7924800" cy="2664296"/>
          </a:xfrm>
        </p:spPr>
        <p:txBody>
          <a:bodyPr>
            <a:normAutofit/>
          </a:bodyPr>
          <a:lstStyle/>
          <a:p>
            <a:r>
              <a:rPr lang="ru-RU" sz="2400" dirty="0"/>
              <a:t>Воздействие </a:t>
            </a:r>
            <a:r>
              <a:rPr lang="ru-RU" sz="2400" dirty="0" err="1"/>
              <a:t>психоактивных</a:t>
            </a:r>
            <a:r>
              <a:rPr lang="ru-RU" sz="2400" dirty="0"/>
              <a:t> веществ приводит к интенсивному выбросу из </a:t>
            </a:r>
            <a:r>
              <a:rPr lang="ru-RU" sz="2400" dirty="0" smtClean="0"/>
              <a:t>внутренних запасов мозга веществ, производимых самим мозгом, ведущих к сильному возбуждению мозгового «центра удовольствия». </a:t>
            </a:r>
            <a:r>
              <a:rPr lang="ru-RU" sz="2400" dirty="0"/>
              <a:t>Такое возбуждение </a:t>
            </a:r>
            <a:r>
              <a:rPr lang="ru-RU" sz="2400" dirty="0" smtClean="0"/>
              <a:t>сопровождается </a:t>
            </a:r>
            <a:r>
              <a:rPr lang="ru-RU" sz="2400" dirty="0"/>
              <a:t>положительно окрашенными эмоциональными переживаниями.</a:t>
            </a:r>
            <a:endParaRPr lang="ru-RU" sz="2400" dirty="0"/>
          </a:p>
        </p:txBody>
      </p:sp>
      <p:pic>
        <p:nvPicPr>
          <p:cNvPr id="6146" name="Picture 2" descr="Ugly Twins From Ozarks Ugly Couples Fugly People Fun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3205893"/>
            <a:ext cx="4824536" cy="3548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4149080"/>
            <a:ext cx="3744416" cy="830997"/>
          </a:xfrm>
          <a:prstGeom prst="rect">
            <a:avLst/>
          </a:prstGeom>
          <a:noFill/>
        </p:spPr>
        <p:txBody>
          <a:bodyPr wrap="square" rtlCol="0">
            <a:spAutoFit/>
          </a:bodyPr>
          <a:lstStyle/>
          <a:p>
            <a:r>
              <a:rPr lang="ru-RU" sz="2400" b="1" dirty="0" smtClean="0">
                <a:solidFill>
                  <a:srgbClr val="FF0000"/>
                </a:solidFill>
              </a:rPr>
              <a:t>«Прекрасно» работающий</a:t>
            </a:r>
          </a:p>
          <a:p>
            <a:pPr algn="ctr"/>
            <a:r>
              <a:rPr lang="ru-RU" sz="2400" b="1" dirty="0" smtClean="0">
                <a:solidFill>
                  <a:srgbClr val="FF0000"/>
                </a:solidFill>
              </a:rPr>
              <a:t>мозг!</a:t>
            </a:r>
            <a:endParaRPr lang="ru-RU" sz="2400" b="1" dirty="0">
              <a:solidFill>
                <a:srgbClr val="FF0000"/>
              </a:solidFill>
            </a:endParaRPr>
          </a:p>
        </p:txBody>
      </p:sp>
    </p:spTree>
    <p:extLst>
      <p:ext uri="{BB962C8B-B14F-4D97-AF65-F5344CB8AC3E}">
        <p14:creationId xmlns:p14="http://schemas.microsoft.com/office/powerpoint/2010/main" val="3633431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Но всё хорошее быстро заканчивается...</a:t>
            </a:r>
            <a:endParaRPr lang="ru-RU" dirty="0"/>
          </a:p>
        </p:txBody>
      </p:sp>
      <p:sp>
        <p:nvSpPr>
          <p:cNvPr id="3" name="Объект 2"/>
          <p:cNvSpPr>
            <a:spLocks noGrp="1"/>
          </p:cNvSpPr>
          <p:nvPr>
            <p:ph sz="quarter" idx="13"/>
          </p:nvPr>
        </p:nvSpPr>
        <p:spPr/>
        <p:txBody>
          <a:bodyPr>
            <a:normAutofit/>
          </a:bodyPr>
          <a:lstStyle/>
          <a:p>
            <a:r>
              <a:rPr lang="ru-RU" sz="2400" dirty="0" smtClean="0"/>
              <a:t>Запасы веществ, вызывающих радость, быстро заканчиваются. Наступает состояние депрессии, слабости. Человек не может нормально работать, да и просто жить. Ему </a:t>
            </a:r>
            <a:r>
              <a:rPr lang="ru-RU" sz="2400" dirty="0" smtClean="0">
                <a:solidFill>
                  <a:srgbClr val="FF0000"/>
                </a:solidFill>
              </a:rPr>
              <a:t>требуется</a:t>
            </a:r>
            <a:r>
              <a:rPr lang="ru-RU" sz="2400" dirty="0" smtClean="0"/>
              <a:t> новая </a:t>
            </a:r>
            <a:r>
              <a:rPr lang="ru-RU" sz="2400" dirty="0" smtClean="0">
                <a:solidFill>
                  <a:srgbClr val="FF0000"/>
                </a:solidFill>
              </a:rPr>
              <a:t>доза</a:t>
            </a:r>
            <a:r>
              <a:rPr lang="ru-RU" sz="2400" dirty="0" smtClean="0"/>
              <a:t>.</a:t>
            </a:r>
          </a:p>
          <a:p>
            <a:endParaRPr lang="ru-RU" sz="2400" dirty="0"/>
          </a:p>
        </p:txBody>
      </p:sp>
      <p:pic>
        <p:nvPicPr>
          <p:cNvPr id="7170" name="Picture 2" descr="Признаки употребления наркотико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184281"/>
            <a:ext cx="4968552" cy="3673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001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634082"/>
          </a:xfrm>
        </p:spPr>
        <p:txBody>
          <a:bodyPr/>
          <a:lstStyle/>
          <a:p>
            <a:pPr algn="ctr"/>
            <a:r>
              <a:rPr lang="ru-RU" dirty="0" smtClean="0"/>
              <a:t>Если доза нашлась</a:t>
            </a:r>
            <a:endParaRPr lang="ru-RU" dirty="0"/>
          </a:p>
        </p:txBody>
      </p:sp>
      <p:sp>
        <p:nvSpPr>
          <p:cNvPr id="3" name="Объект 2"/>
          <p:cNvSpPr>
            <a:spLocks noGrp="1"/>
          </p:cNvSpPr>
          <p:nvPr>
            <p:ph sz="quarter" idx="13"/>
          </p:nvPr>
        </p:nvSpPr>
        <p:spPr>
          <a:xfrm>
            <a:off x="609600" y="908720"/>
            <a:ext cx="7924800" cy="3960440"/>
          </a:xfrm>
        </p:spPr>
        <p:txBody>
          <a:bodyPr>
            <a:normAutofit/>
          </a:bodyPr>
          <a:lstStyle/>
          <a:p>
            <a:r>
              <a:rPr lang="ru-RU" sz="2400" b="1" dirty="0" smtClean="0"/>
              <a:t>Организм привыкает вырабатывать повышенное количество веществ-стимуляторов «центра удовольствия», которые выполняют и другие, более важные, функции в организме. С приёмом наркотиков они вновь высвобождаются из внутреннего депо. Без стимулятора в виде наркотика человек сначала не может хорошо себя чувствовать, а потом происходят необратимые изменения в обмене веществ.</a:t>
            </a:r>
            <a:endParaRPr lang="ru-RU" sz="2400" b="1" dirty="0"/>
          </a:p>
        </p:txBody>
      </p:sp>
      <p:pic>
        <p:nvPicPr>
          <p:cNvPr id="8194" name="Picture 2" descr="ИА &quot;Порт Амур&quot; - Архив событи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4060981"/>
            <a:ext cx="3730014"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145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Что же это за изменения?</a:t>
            </a:r>
            <a:endParaRPr lang="ru-RU" dirty="0"/>
          </a:p>
        </p:txBody>
      </p:sp>
      <p:sp>
        <p:nvSpPr>
          <p:cNvPr id="3" name="Объект 2"/>
          <p:cNvSpPr>
            <a:spLocks noGrp="1"/>
          </p:cNvSpPr>
          <p:nvPr>
            <p:ph sz="quarter" idx="13"/>
          </p:nvPr>
        </p:nvSpPr>
        <p:spPr/>
        <p:txBody>
          <a:bodyPr>
            <a:normAutofit/>
          </a:bodyPr>
          <a:lstStyle/>
          <a:p>
            <a:r>
              <a:rPr lang="ru-RU" sz="3600" dirty="0" smtClean="0"/>
              <a:t>Да, веществ-стимуляторов вырабатывается больше, но без приёма наркотиков они </a:t>
            </a:r>
            <a:r>
              <a:rPr lang="ru-RU" sz="3600" dirty="0" smtClean="0">
                <a:solidFill>
                  <a:srgbClr val="FF0000"/>
                </a:solidFill>
              </a:rPr>
              <a:t>не могут</a:t>
            </a:r>
            <a:r>
              <a:rPr lang="ru-RU" sz="3600" dirty="0" smtClean="0"/>
              <a:t> выйти из депо.</a:t>
            </a:r>
          </a:p>
          <a:p>
            <a:r>
              <a:rPr lang="ru-RU" sz="3600" dirty="0" smtClean="0"/>
              <a:t>Начинается </a:t>
            </a:r>
            <a:r>
              <a:rPr lang="ru-RU" sz="3600" dirty="0" smtClean="0">
                <a:solidFill>
                  <a:srgbClr val="FF0000"/>
                </a:solidFill>
              </a:rPr>
              <a:t>ломка</a:t>
            </a:r>
            <a:r>
              <a:rPr lang="ru-RU" sz="3600" dirty="0" smtClean="0"/>
              <a:t>.</a:t>
            </a:r>
            <a:endParaRPr lang="ru-RU" sz="3600" dirty="0"/>
          </a:p>
        </p:txBody>
      </p:sp>
      <p:pic>
        <p:nvPicPr>
          <p:cNvPr id="10242" name="Picture 2" descr="Смотреть: Наркотики --- передоз от грибов наркоманы передоза видео - Сверхспособности челове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669484"/>
            <a:ext cx="3888432" cy="318851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передоз (Эдуард Симонов) / Стихи.ру - национальный сервер современной поэзи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335" y="4023207"/>
            <a:ext cx="3809227" cy="2831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63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Что такое ломка?</a:t>
            </a:r>
            <a:endParaRPr lang="ru-RU" dirty="0"/>
          </a:p>
        </p:txBody>
      </p:sp>
      <p:sp>
        <p:nvSpPr>
          <p:cNvPr id="3" name="Объект 2"/>
          <p:cNvSpPr>
            <a:spLocks noGrp="1"/>
          </p:cNvSpPr>
          <p:nvPr>
            <p:ph sz="quarter" idx="13"/>
          </p:nvPr>
        </p:nvSpPr>
        <p:spPr>
          <a:xfrm>
            <a:off x="0" y="1600200"/>
            <a:ext cx="9144000" cy="4114800"/>
          </a:xfrm>
        </p:spPr>
        <p:txBody>
          <a:bodyPr>
            <a:normAutofit/>
          </a:bodyPr>
          <a:lstStyle/>
          <a:p>
            <a:r>
              <a:rPr lang="ru-RU" sz="2400" dirty="0"/>
              <a:t>Первые признаки абстинентного синдрома у наркомана появляются по истечении 8-10 часов от употребления последней дозы. Первые признаки наркотической ломки – нервозность и раздражительность, неспособность контролировать свое поведение и эмоции. Тело содрогается от сильнейшего озноба, наблюдается обильное слюноотделение и слезоточивость, нос закладывает от насморка, повышается потоотделение.</a:t>
            </a:r>
            <a:endParaRPr lang="ru-RU" sz="2400" dirty="0"/>
          </a:p>
        </p:txBody>
      </p:sp>
      <p:pic>
        <p:nvPicPr>
          <p:cNvPr id="11266" name="Picture 2" descr="Крысы достойно оценили новую вакцину против героиновой зависимос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3829906"/>
            <a:ext cx="4392488" cy="2951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097"/>
      </p:ext>
    </p:extLst>
  </p:cSld>
  <p:clrMapOvr>
    <a:masterClrMapping/>
  </p:clrMapOvr>
</p:sld>
</file>

<file path=ppt/theme/theme1.xml><?xml version="1.0" encoding="utf-8"?>
<a:theme xmlns:a="http://schemas.openxmlformats.org/drawingml/2006/main" name="Горизонт">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Горизон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Горизон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163</TotalTime>
  <Words>897</Words>
  <Application>Microsoft Office PowerPoint</Application>
  <PresentationFormat>Экран (4:3)</PresentationFormat>
  <Paragraphs>50</Paragraphs>
  <Slides>34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Горизонт</vt:lpstr>
      <vt:lpstr>ОХОТА НА «КРОКОДИЛА»</vt:lpstr>
      <vt:lpstr>Понятие «наркомания»</vt:lpstr>
      <vt:lpstr>Презентация PowerPoint</vt:lpstr>
      <vt:lpstr>Наркотики бывают разные, но</vt:lpstr>
      <vt:lpstr>Как же это происходит?</vt:lpstr>
      <vt:lpstr>Но всё хорошее быстро заканчивается...</vt:lpstr>
      <vt:lpstr>Если доза нашлась</vt:lpstr>
      <vt:lpstr>Что же это за изменения?</vt:lpstr>
      <vt:lpstr>Что такое ломка?</vt:lpstr>
      <vt:lpstr>А дальше...</vt:lpstr>
      <vt:lpstr>Презентация PowerPoint</vt:lpstr>
      <vt:lpstr>И ещё хуже</vt:lpstr>
      <vt:lpstr>Презентация PowerPoint</vt:lpstr>
      <vt:lpstr>Передозировка</vt:lpstr>
      <vt:lpstr>Презентация PowerPoint</vt:lpstr>
      <vt:lpstr>Почему лучше и не начинать?</vt:lpstr>
      <vt:lpstr>тем временем в жилище наркоманов</vt:lpstr>
      <vt:lpstr>А вот и сама наркоманка</vt:lpstr>
      <vt:lpstr>Всё это – последствие употребления токсичного синтетического наркотика</vt:lpstr>
      <vt:lpstr>Из чего готовят эту гадость?</vt:lpstr>
      <vt:lpstr>Название дано не просто так</vt:lpstr>
      <vt:lpstr>Вот так его и делают</vt:lpstr>
      <vt:lpstr>Последствия...</vt:lpstr>
      <vt:lpstr>Последствия...</vt:lpstr>
      <vt:lpstr>«Крокодил» вызывает состояние глубокого наркоза. Пока действует наркотик, боли нет. Но потом...</vt:lpstr>
      <vt:lpstr>А вот, что происходит с внутренними органами. На фото – печень.</vt:lpstr>
      <vt:lpstr>И это тоже печень</vt:lpstr>
      <vt:lpstr>Без комментариев...</vt:lpstr>
      <vt:lpstr>Презентация PowerPoint</vt:lpstr>
      <vt:lpstr>Презентация PowerPoint</vt:lpstr>
      <vt:lpstr>Презентация PowerPoint</vt:lpstr>
      <vt:lpstr>Презентация PowerPoint</vt:lpstr>
      <vt:lpstr>Презентация PowerPoint</vt:lpstr>
      <vt:lpstr>Скажем наркотикам нет!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ОХОТА НА «КРОКОДИЛА»</dc:title>
  <dc:creator>Холодная</dc:creator>
  <cp:lastModifiedBy>Холодная</cp:lastModifiedBy>
  <cp:revision>12</cp:revision>
  <dcterms:created xsi:type="dcterms:W3CDTF">2014-10-21T16:29:53Z</dcterms:created>
  <dcterms:modified xsi:type="dcterms:W3CDTF">2014-10-21T19:13:16Z</dcterms:modified>
</cp:coreProperties>
</file>