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7" r:id="rId4"/>
    <p:sldId id="260" r:id="rId5"/>
    <p:sldId id="262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4" r:id="rId16"/>
    <p:sldId id="276" r:id="rId17"/>
    <p:sldId id="277" r:id="rId18"/>
    <p:sldId id="26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821" autoAdjust="0"/>
  </p:normalViewPr>
  <p:slideViewPr>
    <p:cSldViewPr>
      <p:cViewPr varScale="1">
        <p:scale>
          <a:sx n="60" d="100"/>
          <a:sy n="60" d="100"/>
        </p:scale>
        <p:origin x="-7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2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 начала года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8.0000000000000016E-2</c:v>
                </c:pt>
                <c:pt idx="1">
                  <c:v>0.67000000000000015</c:v>
                </c:pt>
                <c:pt idx="2">
                  <c:v>0.25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6866038093860845"/>
          <c:y val="0.37463759309734213"/>
          <c:w val="0.22367127436567469"/>
          <c:h val="0.33389433737734991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конец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года: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конец года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Высокий</c:v>
                </c:pt>
                <c:pt idx="1">
                  <c:v>Средний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0.75000000000000011</c:v>
                </c:pt>
                <c:pt idx="1">
                  <c:v>0.25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2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7F68A2-E303-4C48-ACF1-0AE4AFA749E4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C89247-3935-47EA-904E-88886E62B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9989F-781C-450E-85C0-323C7BEBB9B1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C17AB-6E9C-4F0A-BA3F-2AB742842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C17AB-6E9C-4F0A-BA3F-2AB742842F4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96753"/>
            <a:ext cx="5760640" cy="12241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068960"/>
            <a:ext cx="504056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Детский школьный\DetskShkSl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274638"/>
            <a:ext cx="6624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268538" y="1600200"/>
            <a:ext cx="6624637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25400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dirty="0" err="1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400" dirty="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4143380"/>
            <a:ext cx="2500330" cy="928694"/>
          </a:xfrm>
        </p:spPr>
        <p:txBody>
          <a:bodyPr rtlCol="0">
            <a:normAutofit fontScale="62500" lnSpcReduction="20000"/>
          </a:bodyPr>
          <a:lstStyle/>
          <a:p>
            <a:r>
              <a:rPr lang="ru-RU" b="1" dirty="0" smtClean="0"/>
              <a:t>МБДОУ детский сад «Огонёк»</a:t>
            </a:r>
          </a:p>
          <a:p>
            <a:r>
              <a:rPr lang="ru-RU" b="1" dirty="0" smtClean="0"/>
              <a:t>С.Шевченко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63688" y="1000108"/>
            <a:ext cx="5760640" cy="35719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Тема: « Обучения грамоте старших дошкольников посредством использования игр и игровых заданий</a:t>
            </a:r>
            <a:r>
              <a:rPr lang="ru-RU" sz="3200" b="1" dirty="0" smtClean="0"/>
              <a:t>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atin typeface="Monotype Corsiva" pitchFamily="66" charset="0"/>
              </a:rPr>
              <a:t>Воспитатель: Кононенко  Татьяна Николаевна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3244334"/>
            <a:ext cx="2214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34963" y="1142985"/>
            <a:ext cx="8497887" cy="928693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Система работы по обучению детей грамоте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подготовительной группе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/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395288" y="2143116"/>
            <a:ext cx="8497887" cy="4554547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Выделение звука.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Выделение звука в начале, в середине, в конце слова. Для этого использовали схематическое изображение: полоска бумаги + круг, на которой дети показывали место звука в слове.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Придумывание слов с заданным звуком в начале, в середине, в конце слова.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слов из начальных букв названий предметов, например: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ЕВ,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ГЛА,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ЛОН,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 (ЛИСА)</a:t>
            </a:r>
          </a:p>
          <a:p>
            <a:pPr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2. Работа над предложением 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Составление описательных рассказов.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Работа над пересказом.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Драматизация.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Формирование умений строить схему предложения: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395288" y="1714488"/>
            <a:ext cx="8497887" cy="498317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. Деление слов на части (слоги).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Деление двухсложных слов, например: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ка-ша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ши-на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трехсложных слов на слоги, например: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ма-ши-на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Деление слов на слоги с Ь – знаком, например: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мед-ведь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Деление слов на слоги, где гласный является одной из частей слова, например: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о-гу-рец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у-лит-ка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. Постановка ударения в словах.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Учить произносить слово, выделяя «ударный слог» голосом звать слово.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Формировать умение находить ударный слог в словах.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Упражнять в составлении слов из слогов.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Детский школьный\DetsShkPri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500167" y="571481"/>
            <a:ext cx="6429420" cy="857255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Классификация игр по обучению грамоте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2268538" y="1571612"/>
            <a:ext cx="6624637" cy="5097476"/>
          </a:xfrm>
        </p:spPr>
        <p:txBody>
          <a:bodyPr/>
          <a:lstStyle/>
          <a:p>
            <a:pPr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1.Выделение звука на фоне слова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«Где звук?»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«Где спрятался звук?»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«Узнай звук»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«Выдели звук»</a:t>
            </a:r>
          </a:p>
          <a:p>
            <a:pPr marL="457200" indent="-457200">
              <a:buNone/>
            </a:pPr>
            <a:r>
              <a:rPr lang="ru-RU" sz="2000" b="1" i="1" u="sng" dirty="0" smtClean="0"/>
              <a:t>2.</a:t>
            </a:r>
            <a:r>
              <a:rPr lang="ru-RU" sz="2000" b="1" i="1" dirty="0" smtClean="0"/>
              <a:t> </a:t>
            </a:r>
            <a:r>
              <a:rPr lang="ru-RU" sz="2000" b="1" i="1" u="sng" dirty="0" smtClean="0"/>
              <a:t>Дифференциация гласных и согласных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1" dirty="0" smtClean="0"/>
              <a:t> «Найди место»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1" dirty="0" smtClean="0"/>
              <a:t>«Кто больше»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1" dirty="0" smtClean="0"/>
              <a:t>«Найди предмет»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1" dirty="0" smtClean="0"/>
              <a:t>«Лото»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1" dirty="0" smtClean="0"/>
              <a:t>«Найди картинке место»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1" dirty="0" smtClean="0"/>
              <a:t>«Поезд»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1" dirty="0" smtClean="0"/>
              <a:t>«Кто в домике живет»</a:t>
            </a:r>
          </a:p>
          <a:p>
            <a:pPr marL="457200" indent="-457200">
              <a:buNone/>
            </a:pPr>
            <a:endParaRPr lang="ru-RU" sz="2000" b="1" dirty="0" smtClean="0"/>
          </a:p>
          <a:p>
            <a:pPr marL="457200" indent="-45720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Детский школьный\DetsShkPri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2268538" y="857232"/>
            <a:ext cx="6624637" cy="5811856"/>
          </a:xfrm>
        </p:spPr>
        <p:txBody>
          <a:bodyPr/>
          <a:lstStyle/>
          <a:p>
            <a:pPr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3. Постановка ударения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«Исправь ошибку»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«Соберем урожай»</a:t>
            </a:r>
          </a:p>
          <a:p>
            <a:pPr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4. Выделение ударного слога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«Цветы»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«Зоопарк»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«Чудесный мешочек»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«Купи игрушку»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«Молчанка»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«Слог – шаг»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«Один – два – три»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«Ударный слог»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«Загадка»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34963" y="1071547"/>
            <a:ext cx="8497887" cy="107157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Работа с родителями по обучению детей грамоте: </a:t>
            </a: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395288" y="2285992"/>
            <a:ext cx="8497887" cy="4411671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Привлекаю родителей к изготовлению игр, пособий.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Организую практикумы, мастер-классы, где рассказываю о играх: какие цели преследуют, как изготовить, как поиграть с ребенком.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3.Необычной формой работы с родителями стала традицией изготовление стенгазет: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«Нашим мамам мы желаем»,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которая была опубликована к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Дню Матери. 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Детям было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предложено поздравить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своих мам и выразить им с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вои пожелания на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отпечатках своих ладошек)</a:t>
            </a:r>
          </a:p>
        </p:txBody>
      </p:sp>
      <p:pic>
        <p:nvPicPr>
          <p:cNvPr id="18434" name="Picture 2" descr="F:\DCIM\224MSDCF\DSC02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786190"/>
            <a:ext cx="414340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274638"/>
            <a:ext cx="6624637" cy="1511288"/>
          </a:xfrm>
        </p:spPr>
        <p:txBody>
          <a:bodyPr/>
          <a:lstStyle/>
          <a:p>
            <a:r>
              <a:rPr lang="ru-RU" b="1" u="sng" dirty="0" smtClean="0"/>
              <a:t>Показатели результативности.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268538" y="1600200"/>
          <a:ext cx="6624637" cy="506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68538" y="1600200"/>
          <a:ext cx="6624637" cy="506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1" name="Picture 3" descr="D:\для тани\706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14290"/>
            <a:ext cx="7000892" cy="857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34963" y="1268413"/>
            <a:ext cx="8497887" cy="1143000"/>
          </a:xfrm>
        </p:spPr>
        <p:txBody>
          <a:bodyPr/>
          <a:lstStyle/>
          <a:p>
            <a:r>
              <a:rPr lang="ru-RU" sz="3200" b="1" dirty="0" smtClean="0"/>
              <a:t>Данная система работы позволяет детям старшего дошкольного возраста</a:t>
            </a: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395288" y="2636838"/>
            <a:ext cx="8497887" cy="40608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успешно овладевать звуковым анализом,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выделять особенности слов,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определять его звуковую характеристику,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соединять звуки в слова</a:t>
            </a:r>
          </a:p>
          <a:p>
            <a:pPr>
              <a:buNone/>
            </a:pPr>
            <a:r>
              <a:rPr lang="ru-RU" b="1" dirty="0" smtClean="0"/>
              <a:t>Вывод: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научились сравнивать, быстро находить правильное решение, стали более самостоятельными, инициативными, у них появился интерес и стремление узнавать новое.</a:t>
            </a:r>
          </a:p>
        </p:txBody>
      </p:sp>
      <p:pic>
        <p:nvPicPr>
          <p:cNvPr id="1030" name="Picture 6" descr="D:\для тани\b5d17173c250afea9cb6cd59806cbf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285992"/>
            <a:ext cx="185735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763713" y="908050"/>
            <a:ext cx="5594369" cy="3663958"/>
          </a:xfrm>
        </p:spPr>
        <p:txBody>
          <a:bodyPr/>
          <a:lstStyle/>
          <a:p>
            <a:r>
              <a:rPr lang="ru-RU" sz="8800" b="1" i="1" dirty="0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268538" y="274638"/>
            <a:ext cx="6624637" cy="351155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у детей старшего дошкольного возраста грамматически правильной, лексически богатой и фонетически чёткой речи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одна из важнейших задач в системе обучения ребёнка развитию речи в дошкольном учреждении.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268538" y="3714752"/>
            <a:ext cx="6624637" cy="2954336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Подготовка к обучению грамоте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должна начинаться в старшей группе детского сада, так как у пятилетнего ребёнка особое «чутье» к языку. Он обладает чувствительностью и восприимчивостью к звуковой стороне речи..</a:t>
            </a:r>
          </a:p>
          <a:p>
            <a:endParaRPr lang="ru-RU" dirty="0" smtClean="0"/>
          </a:p>
        </p:txBody>
      </p:sp>
      <p:pic>
        <p:nvPicPr>
          <p:cNvPr id="4" name="Picture 2" descr="D:\для тани\706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79285" y="3393285"/>
            <a:ext cx="6643710" cy="285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34963" y="1000108"/>
            <a:ext cx="8497887" cy="1411305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эффективность использования игрового материала по обучению грамоте детей старшего дошкольного возраста</a:t>
            </a: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214282" y="2285992"/>
            <a:ext cx="8929718" cy="4411671"/>
          </a:xfrm>
        </p:spPr>
        <p:txBody>
          <a:bodyPr/>
          <a:lstStyle/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Активизировать знания детей о звуковом строении слова;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Закреплять умения делить слова на слоги (части), называть последовательность слогов, называть из каких звуков состоит слог, слово;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Закреплять знания детей о строении предложения: уметь называть слова с указанием последовательности, строить схемы предложений;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Развивать связную речь, расширять словарный запас;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Учить планировать свои действия в игровой ситуации, выполнять правила игры.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ProPowerPoint\Шаблоны\В работе\Детский школьный\DetskShkPri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6072198" cy="16430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Иллюстрированный материал, используемый в НОД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2928934"/>
            <a:ext cx="1857388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Картинки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4348" y="5072074"/>
            <a:ext cx="2214578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Игрушки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868" y="5072074"/>
            <a:ext cx="2071702" cy="12001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Раздаточный материал</a:t>
            </a:r>
            <a:endParaRPr lang="ru-RU" sz="2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71934" y="2714620"/>
            <a:ext cx="1785950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Предметы</a:t>
            </a:r>
            <a:endParaRPr lang="ru-RU" sz="2400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 flipV="1">
            <a:off x="1285852" y="1643050"/>
            <a:ext cx="1714512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3196810" y="1303728"/>
            <a:ext cx="1071570" cy="160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7171" idx="2"/>
          </p:cNvCxnSpPr>
          <p:nvPr/>
        </p:nvCxnSpPr>
        <p:spPr>
          <a:xfrm rot="5400000">
            <a:off x="910811" y="2875347"/>
            <a:ext cx="3357586" cy="892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171" idx="2"/>
          </p:cNvCxnSpPr>
          <p:nvPr/>
        </p:nvCxnSpPr>
        <p:spPr>
          <a:xfrm rot="16200000" flipH="1">
            <a:off x="1875224" y="2803926"/>
            <a:ext cx="3429024" cy="1107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Формы организации педагогического процесса</a:t>
            </a:r>
            <a:r>
              <a:rPr lang="ru-RU" sz="4000" dirty="0" smtClean="0"/>
              <a:t> </a:t>
            </a:r>
            <a:r>
              <a:rPr lang="ru-RU" sz="4000" b="1" dirty="0" smtClean="0"/>
              <a:t>в совместной деятельности: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Развлечения;</a:t>
            </a:r>
          </a:p>
          <a:p>
            <a:pPr>
              <a:buFont typeface="Wingdings" pitchFamily="2" charset="2"/>
              <a:buChar char="Ø"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Путешествия;</a:t>
            </a:r>
          </a:p>
          <a:p>
            <a:pPr>
              <a:buFont typeface="Wingdings" pitchFamily="2" charset="2"/>
              <a:buChar char="Ø"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Соревнования;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Открытые вопросы;</a:t>
            </a:r>
          </a:p>
          <a:p>
            <a:pPr>
              <a:buFont typeface="Wingdings" pitchFamily="2" charset="2"/>
              <a:buChar char="Ø"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Проблемные ситуации. 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для тани\706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857892"/>
            <a:ext cx="6715172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428992" y="285728"/>
            <a:ext cx="4643469" cy="1000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Речевая зона</a:t>
            </a:r>
            <a:endParaRPr lang="ru-RU" b="1" dirty="0"/>
          </a:p>
        </p:txBody>
      </p:sp>
      <p:sp>
        <p:nvSpPr>
          <p:cNvPr id="19" name="Овал 18"/>
          <p:cNvSpPr/>
          <p:nvPr/>
        </p:nvSpPr>
        <p:spPr>
          <a:xfrm>
            <a:off x="2857488" y="2000240"/>
            <a:ext cx="2714644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Театральный</a:t>
            </a:r>
          </a:p>
          <a:p>
            <a:pPr algn="ctr"/>
            <a:r>
              <a:rPr lang="ru-RU" sz="2400" b="1" dirty="0" smtClean="0"/>
              <a:t>уголок</a:t>
            </a:r>
            <a:endParaRPr lang="ru-RU" sz="2400" b="1" dirty="0"/>
          </a:p>
        </p:txBody>
      </p:sp>
      <p:sp>
        <p:nvSpPr>
          <p:cNvPr id="21" name="Овал 20"/>
          <p:cNvSpPr/>
          <p:nvPr/>
        </p:nvSpPr>
        <p:spPr>
          <a:xfrm>
            <a:off x="5929322" y="1928802"/>
            <a:ext cx="2571768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Книжный</a:t>
            </a:r>
          </a:p>
          <a:p>
            <a:pPr algn="ctr"/>
            <a:r>
              <a:rPr lang="ru-RU" sz="2400" b="1" dirty="0" smtClean="0"/>
              <a:t>уголок</a:t>
            </a:r>
            <a:endParaRPr lang="ru-RU" sz="2400" b="1" dirty="0"/>
          </a:p>
        </p:txBody>
      </p:sp>
      <p:cxnSp>
        <p:nvCxnSpPr>
          <p:cNvPr id="24" name="Прямая со стрелкой 23"/>
          <p:cNvCxnSpPr>
            <a:stCxn id="17" idx="2"/>
          </p:cNvCxnSpPr>
          <p:nvPr/>
        </p:nvCxnSpPr>
        <p:spPr>
          <a:xfrm rot="5400000">
            <a:off x="4697017" y="875092"/>
            <a:ext cx="642943" cy="1464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643570" y="1285862"/>
            <a:ext cx="1428762" cy="571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DCIM\224MSDCF\DSC02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500438"/>
            <a:ext cx="3000396" cy="2928958"/>
          </a:xfrm>
          <a:prstGeom prst="rect">
            <a:avLst/>
          </a:prstGeom>
          <a:noFill/>
        </p:spPr>
      </p:pic>
      <p:pic>
        <p:nvPicPr>
          <p:cNvPr id="1027" name="Picture 3" descr="F:\DCIM\224MSDCF\DSC02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571876"/>
            <a:ext cx="3143272" cy="2928958"/>
          </a:xfrm>
          <a:prstGeom prst="rect">
            <a:avLst/>
          </a:prstGeom>
          <a:noFill/>
        </p:spPr>
      </p:pic>
      <p:cxnSp>
        <p:nvCxnSpPr>
          <p:cNvPr id="38" name="Прямая со стрелкой 37"/>
          <p:cNvCxnSpPr>
            <a:stCxn id="19" idx="4"/>
            <a:endCxn id="1027" idx="0"/>
          </p:cNvCxnSpPr>
          <p:nvPr/>
        </p:nvCxnSpPr>
        <p:spPr>
          <a:xfrm rot="5400000">
            <a:off x="3814754" y="3171820"/>
            <a:ext cx="44292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1" idx="4"/>
          </p:cNvCxnSpPr>
          <p:nvPr/>
        </p:nvCxnSpPr>
        <p:spPr>
          <a:xfrm rot="16200000" flipH="1">
            <a:off x="7172340" y="3100382"/>
            <a:ext cx="37148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ProPowerPoint\Шаблоны\В работе\Детский школьный\DetskShkPri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5832475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Картотеки  в речевой зоне:</a:t>
            </a:r>
          </a:p>
        </p:txBody>
      </p:sp>
      <p:sp>
        <p:nvSpPr>
          <p:cNvPr id="7172" name="Объект 2"/>
          <p:cNvSpPr>
            <a:spLocks noGrp="1"/>
          </p:cNvSpPr>
          <p:nvPr>
            <p:ph idx="1"/>
          </p:nvPr>
        </p:nvSpPr>
        <p:spPr>
          <a:xfrm>
            <a:off x="107950" y="1628775"/>
            <a:ext cx="5903913" cy="36576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600" dirty="0" smtClean="0"/>
              <a:t>Картотека пальчиковой гимнастики;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Картотека физминуток;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 Картотека потешек.</a:t>
            </a:r>
          </a:p>
          <a:p>
            <a:pPr>
              <a:buNone/>
            </a:pPr>
            <a:r>
              <a:rPr lang="ru-RU" sz="3600" b="1" dirty="0" smtClean="0"/>
              <a:t>Данная работа направлена на развитие речи детей</a:t>
            </a:r>
          </a:p>
        </p:txBody>
      </p:sp>
      <p:pic>
        <p:nvPicPr>
          <p:cNvPr id="6" name="Picture 2" descr="D:\для тани\706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57892"/>
            <a:ext cx="600076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ProPowerPoint\Шаблоны\В работе\Детский школьный\DetskShkPri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5832475" cy="1454138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Игры и игровые задания используются :</a:t>
            </a:r>
          </a:p>
        </p:txBody>
      </p:sp>
      <p:sp>
        <p:nvSpPr>
          <p:cNvPr id="7172" name="Объект 2"/>
          <p:cNvSpPr>
            <a:spLocks noGrp="1"/>
          </p:cNvSpPr>
          <p:nvPr>
            <p:ph idx="1"/>
          </p:nvPr>
        </p:nvSpPr>
        <p:spPr>
          <a:xfrm>
            <a:off x="107950" y="1628775"/>
            <a:ext cx="5903913" cy="50688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непосредственно образовательной деятельности по каждому направлению;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других видах детской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режимных моментах;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приём на прогулках</a:t>
            </a:r>
            <a:r>
              <a:rPr lang="ru-RU" dirty="0" smtClean="0"/>
              <a:t>.</a:t>
            </a:r>
          </a:p>
        </p:txBody>
      </p:sp>
      <p:pic>
        <p:nvPicPr>
          <p:cNvPr id="3074" name="Picture 2" descr="D:\для тани\72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"/>
            <a:ext cx="5857915" cy="571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34963" y="1268413"/>
            <a:ext cx="8497887" cy="874703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Система работы по обучению детей грамоте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старшей группе: </a:t>
            </a: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395288" y="2285992"/>
            <a:ext cx="8497887" cy="4411671"/>
          </a:xfrm>
        </p:spPr>
        <p:txBody>
          <a:bodyPr/>
          <a:lstStyle/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1.Работа над предложением, связной речью.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Составление распространенных предложений.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Составление небольших рассказов по картине, серии сюжетных картинок.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Составление описательных рассказов.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Придумывание начала, середины и конца сказки.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Изменение сюжета сказки, введение новых героев </a:t>
            </a:r>
          </a:p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2. Выделение звука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Выделение первого звука в слоге, слове.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Подбор слов на заданный звук. </a:t>
            </a:r>
            <a:r>
              <a:rPr lang="ru-RU" dirty="0" smtClean="0"/>
              <a:t> 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388</TotalTime>
  <Words>819</Words>
  <Application>Microsoft Office PowerPoint</Application>
  <PresentationFormat>Экран (4:3)</PresentationFormat>
  <Paragraphs>117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презентация</vt:lpstr>
      <vt:lpstr>Тема: « Обучения грамоте старших дошкольников посредством использования игр и игровых заданий» Воспитатель: Кононенко  Татьяна Николаевна  </vt:lpstr>
      <vt:lpstr>Формирование у детей старшего дошкольного возраста грамматически правильной, лексически богатой и фонетически чёткой речи – одна из важнейших задач в системе обучения ребёнка развитию речи в дошкольном учреждении. </vt:lpstr>
      <vt:lpstr>Цель работы: эффективность использования игрового материала по обучению грамоте детей старшего дошкольного возраста</vt:lpstr>
      <vt:lpstr>Иллюстрированный материал, используемый в НОД</vt:lpstr>
      <vt:lpstr>Формы организации педагогического процесса в совместной деятельности: </vt:lpstr>
      <vt:lpstr>Речевая зона</vt:lpstr>
      <vt:lpstr>Картотеки  в речевой зоне:</vt:lpstr>
      <vt:lpstr>Игры и игровые задания используются :</vt:lpstr>
      <vt:lpstr>Система работы по обучению детей грамоте в старшей группе: </vt:lpstr>
      <vt:lpstr>Система работы по обучению детей грамоте в подготовительной группе:</vt:lpstr>
      <vt:lpstr>Слайд 11</vt:lpstr>
      <vt:lpstr>Классификация игр по обучению грамоте</vt:lpstr>
      <vt:lpstr>Слайд 13</vt:lpstr>
      <vt:lpstr>Работа с родителями по обучению детей грамоте: </vt:lpstr>
      <vt:lpstr>Показатели результативности. </vt:lpstr>
      <vt:lpstr>Слайд 16</vt:lpstr>
      <vt:lpstr>Данная система работы позволяет детям старшего дошкольного возраста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dc:description>http://propowerpoint.ru - Бесплатные шаблоны для презентаций. Полезные советы и уроки  PowerPoint ._x000d_
</dc:description>
  <cp:lastModifiedBy>User</cp:lastModifiedBy>
  <cp:revision>27</cp:revision>
  <dcterms:created xsi:type="dcterms:W3CDTF">2015-12-03T16:46:00Z</dcterms:created>
  <dcterms:modified xsi:type="dcterms:W3CDTF">2015-12-06T15:05:50Z</dcterms:modified>
</cp:coreProperties>
</file>