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4"/>
  </p:notesMasterIdLst>
  <p:sldIdLst>
    <p:sldId id="257" r:id="rId2"/>
    <p:sldId id="259" r:id="rId3"/>
    <p:sldId id="261" r:id="rId4"/>
    <p:sldId id="272" r:id="rId5"/>
    <p:sldId id="273" r:id="rId6"/>
    <p:sldId id="274" r:id="rId7"/>
    <p:sldId id="266" r:id="rId8"/>
    <p:sldId id="267" r:id="rId9"/>
    <p:sldId id="269" r:id="rId10"/>
    <p:sldId id="270" r:id="rId11"/>
    <p:sldId id="268" r:id="rId12"/>
    <p:sldId id="271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00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EDB1-B795-4467-A0B8-1FBB51045436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39014-1C3E-4D3E-A9E5-8461B0EDF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69EE3B-7876-4EF9-B58D-A084995DF258}" type="slidenum">
              <a:rPr lang="ru-RU"/>
              <a:pPr/>
              <a:t>1</a:t>
            </a:fld>
            <a:endParaRPr 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E3801A-8AB8-4FB8-956A-DC3A4A0055FB}" type="slidenum">
              <a:rPr lang="ru-RU"/>
              <a:pPr/>
              <a:t>20</a:t>
            </a:fld>
            <a:endParaRPr lang="ru-RU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9EA4B-8010-4D6F-B0D3-4B9BBD8352A5}" type="slidenum">
              <a:rPr lang="ru-RU"/>
              <a:pPr/>
              <a:t>21</a:t>
            </a:fld>
            <a:endParaRPr lang="ru-R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DED12-47FC-4D0B-8615-D68E6CB9DDB0}" type="slidenum">
              <a:rPr lang="ru-RU"/>
              <a:pPr/>
              <a:t>22</a:t>
            </a:fld>
            <a:endParaRPr lang="ru-RU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39014-1C3E-4D3E-A9E5-8461B0EDF9C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D18B55-827A-4979-8100-842DF55126B1}" type="slidenum">
              <a:rPr lang="ru-RU"/>
              <a:pPr/>
              <a:t>13</a:t>
            </a:fld>
            <a:endParaRPr lang="ru-RU"/>
          </a:p>
        </p:txBody>
      </p:sp>
      <p:sp>
        <p:nvSpPr>
          <p:cNvPr id="593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3DDC7F-4DF0-4304-8938-B3B997FE4892}" type="slidenum">
              <a:rPr lang="ru-RU"/>
              <a:pPr/>
              <a:t>14</a:t>
            </a:fld>
            <a:endParaRPr lang="ru-RU"/>
          </a:p>
        </p:txBody>
      </p:sp>
      <p:sp>
        <p:nvSpPr>
          <p:cNvPr id="604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D4FD0-91AE-425B-970E-EE1409739B87}" type="slidenum">
              <a:rPr lang="ru-RU"/>
              <a:pPr/>
              <a:t>15</a:t>
            </a:fld>
            <a:endParaRPr lang="ru-RU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FC2731-728B-46FB-A1E9-3C92D6F5E8E1}" type="slidenum">
              <a:rPr lang="ru-RU"/>
              <a:pPr/>
              <a:t>16</a:t>
            </a:fld>
            <a:endParaRPr 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CD03B-23A4-4919-AD27-81A445610043}" type="slidenum">
              <a:rPr lang="ru-RU"/>
              <a:pPr/>
              <a:t>17</a:t>
            </a:fld>
            <a:endParaRPr lang="ru-RU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A6AEE-177F-447E-B106-F7F0EBAA8E6A}" type="slidenum">
              <a:rPr lang="ru-RU"/>
              <a:pPr/>
              <a:t>18</a:t>
            </a:fld>
            <a:endParaRPr lang="ru-RU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5BB0D1-22C6-4E8A-93D1-296E9A90CC39}" type="slidenum">
              <a:rPr lang="ru-RU"/>
              <a:pPr/>
              <a:t>19</a:t>
            </a:fld>
            <a:endParaRPr lang="ru-R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929BC-F5C4-40FD-884D-B8E40DF320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A928F-43D9-4CE4-AE8F-4493B726B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B2EAF-1D02-487F-B377-1F0219D6DD8F}" type="datetimeFigureOut">
              <a:rPr lang="ru-RU" smtClean="0"/>
              <a:pPr/>
              <a:t>21.12.2009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530BD-D4A0-4B80-A38B-08AE48517E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25.bin"/><Relationship Id="rId4" Type="http://schemas.openxmlformats.org/officeDocument/2006/relationships/image" Target="file:///D:\data\articles\50\5058\505804\img418.gi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8.gif"/><Relationship Id="rId4" Type="http://schemas.openxmlformats.org/officeDocument/2006/relationships/oleObject" Target="../embeddings/oleObject28.bin"/><Relationship Id="rId9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root\&#1056;&#1072;&#1073;&#1086;&#1095;&#1080;&#1081;%20&#1089;&#1090;&#1086;&#1083;\kozhevnikova\&#1042;&#1077;&#1090;&#1077;&#1088;%20&#1074;%20&#1076;&#1077;&#1088;&#1077;&#1074;&#1100;&#1103;&#1093;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4;&#1054;&#1050;&#1059;&#1052;&#1045;&#1053;&#1058;&#1067;\&#1040;&#1083;&#1075;&#1077;&#1073;&#1088;&#1072;%2010279.wav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&#1056;&#1072;&#1073;&#1086;&#1095;&#1080;&#1081;%20&#1089;&#1090;&#1086;&#1083;\kozhevnikova\&#1056;&#1099;&#1095;&#1072;&#1085;&#1080;&#1077;%20&#1083;&#1100;&#1074;&#107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&#1056;&#1072;&#1073;&#1086;&#1095;&#1080;&#1081;%20&#1089;&#1090;&#1086;&#1083;\kozhevnikova\&#1042;&#1086;&#1076;&#1086;&#1087;&#1072;&#1076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48;&#1085;&#1085;&#1072;%20&#1042;&#1083;&#1072;&#1076;&#1080;&#1084;&#1080;&#1088;&#1086;&#1074;&#1085;&#1072;\&#1052;&#1086;&#1080;%20&#1076;&#1086;&#1082;&#1091;&#1084;&#1077;&#1085;&#1090;&#1099;\&#1052;&#1086;&#1080;%20&#1074;&#1080;&#1076;&#1077;&#1086;&#1079;&#1072;&#1087;&#1080;&#1089;&#1080;\&#1060;&#1080;&#1083;&#1100;&#1084;.wmv" TargetMode="Externa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root\&#1056;&#1072;&#1073;&#1086;&#1095;&#1080;&#1081;%20&#1089;&#1090;&#1086;&#1083;\kozhevnikova\&#1056;&#1077;&#1074;%20&#1089;&#1072;&#1084;&#1086;&#1083;&#1077;&#1090;&#107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3" Type="http://schemas.openxmlformats.org/officeDocument/2006/relationships/audio" Target="../media/audio1.wav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WordArt 2"/>
          <p:cNvSpPr>
            <a:spLocks noChangeArrowheads="1" noChangeShapeType="1" noTextEdit="1"/>
          </p:cNvSpPr>
          <p:nvPr/>
        </p:nvSpPr>
        <p:spPr bwMode="auto">
          <a:xfrm>
            <a:off x="611188" y="954088"/>
            <a:ext cx="7740650" cy="46355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6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Логарифмы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0413" y="188913"/>
            <a:ext cx="7623175" cy="1035050"/>
          </a:xfrm>
        </p:spPr>
        <p:txBody>
          <a:bodyPr/>
          <a:lstStyle/>
          <a:p>
            <a:r>
              <a:rPr lang="ru-RU" sz="5900" dirty="0">
                <a:solidFill>
                  <a:srgbClr val="800000"/>
                </a:solidFill>
                <a:latin typeface="Arial Unicode MS" pitchFamily="34" charset="-128"/>
              </a:rPr>
              <a:t>Алгебра </a:t>
            </a:r>
            <a:r>
              <a:rPr lang="ru-RU" sz="5900" dirty="0" smtClean="0">
                <a:solidFill>
                  <a:srgbClr val="800000"/>
                </a:solidFill>
                <a:latin typeface="Arial Unicode MS" pitchFamily="34" charset="-128"/>
              </a:rPr>
              <a:t>10</a:t>
            </a:r>
            <a:endParaRPr lang="ru-RU" sz="5900" dirty="0">
              <a:solidFill>
                <a:srgbClr val="800000"/>
              </a:solidFill>
              <a:latin typeface="Arial Unicode MS" pitchFamily="34" charset="-128"/>
            </a:endParaRP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5763" y="5680075"/>
            <a:ext cx="8101012" cy="628650"/>
          </a:xfrm>
        </p:spPr>
        <p:txBody>
          <a:bodyPr/>
          <a:lstStyle/>
          <a:p>
            <a:r>
              <a:rPr lang="ru-RU">
                <a:solidFill>
                  <a:srgbClr val="800000"/>
                </a:solidFill>
              </a:rPr>
              <a:t>Урок обобщения и систематизации знаний</a:t>
            </a:r>
          </a:p>
        </p:txBody>
      </p:sp>
      <p:pic>
        <p:nvPicPr>
          <p:cNvPr id="138245" name="Picture 5" descr="MOVING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25" y="1193800"/>
            <a:ext cx="5783263" cy="100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38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00"/>
                            </p:stCondLst>
                            <p:childTnLst>
                              <p:par>
                                <p:cTn id="24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1000" autoRev="1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1000" autoRev="1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1000" autoRev="1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autoRev="1" fill="hold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 animBg="1"/>
      <p:bldP spid="138242" grpId="1" animBg="1"/>
      <p:bldP spid="138243" grpId="0"/>
      <p:bldP spid="13824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9" name="Picture 7" descr="D:\data\articles\50\5058\505804\img418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14282" y="4572008"/>
            <a:ext cx="8763000" cy="20732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71472" y="3571876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800000"/>
                </a:solidFill>
              </a:rPr>
              <a:t>Укажите на каком рисунке эскиз графика функции</a:t>
            </a:r>
          </a:p>
        </p:txBody>
      </p:sp>
      <p:graphicFrame>
        <p:nvGraphicFramePr>
          <p:cNvPr id="125962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3143240" y="4000504"/>
          <a:ext cx="2209800" cy="538163"/>
        </p:xfrm>
        <a:graphic>
          <a:graphicData uri="http://schemas.openxmlformats.org/presentationml/2006/ole">
            <p:oleObj spid="_x0000_s27650" name="Формула" r:id="rId5" imgW="939600" imgH="228600" progId="Equation.3">
              <p:embed/>
            </p:oleObj>
          </a:graphicData>
        </a:graphic>
      </p:graphicFrame>
      <p:pic>
        <p:nvPicPr>
          <p:cNvPr id="125965" name="Picture 13" descr="img2.gif (14228 bytes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71480"/>
            <a:ext cx="6000760" cy="2864375"/>
          </a:xfrm>
          <a:prstGeom prst="rect">
            <a:avLst/>
          </a:prstGeom>
          <a:solidFill>
            <a:srgbClr val="00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5967" name="Rectangle 15"/>
          <p:cNvSpPr>
            <a:spLocks noChangeArrowheads="1"/>
          </p:cNvSpPr>
          <p:nvPr/>
        </p:nvSpPr>
        <p:spPr bwMode="auto">
          <a:xfrm>
            <a:off x="80963" y="76200"/>
            <a:ext cx="8910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>
                <a:solidFill>
                  <a:srgbClr val="800000"/>
                </a:solidFill>
                <a:cs typeface="Times New Roman" pitchFamily="18" charset="0"/>
              </a:rPr>
              <a:t>Какие из следующих графиков не могут быть графиком</a:t>
            </a:r>
            <a:r>
              <a:rPr lang="ru-RU" sz="2400">
                <a:solidFill>
                  <a:srgbClr val="800000"/>
                </a:solidFill>
              </a:rPr>
              <a:t> функции</a:t>
            </a:r>
            <a:r>
              <a:rPr lang="ru-RU" sz="2400">
                <a:solidFill>
                  <a:srgbClr val="800000"/>
                </a:solidFill>
                <a:cs typeface="Times New Roman" pitchFamily="18" charset="0"/>
              </a:rPr>
              <a:t> </a:t>
            </a:r>
            <a:endParaRPr lang="ru-RU" sz="2400">
              <a:solidFill>
                <a:srgbClr val="800000"/>
              </a:solidFill>
            </a:endParaRPr>
          </a:p>
        </p:txBody>
      </p:sp>
      <p:sp>
        <p:nvSpPr>
          <p:cNvPr id="10250" name="Rectangle 18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25969" name="Object 17"/>
          <p:cNvGraphicFramePr>
            <a:graphicFrameLocks noChangeAspect="1"/>
          </p:cNvGraphicFramePr>
          <p:nvPr/>
        </p:nvGraphicFramePr>
        <p:xfrm>
          <a:off x="6019800" y="1066800"/>
          <a:ext cx="2362200" cy="873125"/>
        </p:xfrm>
        <a:graphic>
          <a:graphicData uri="http://schemas.openxmlformats.org/presentationml/2006/ole">
            <p:oleObj spid="_x0000_s27651" name="Формула" r:id="rId7" imgW="622030" imgH="228501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5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5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5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5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5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5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45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5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9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5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59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25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/>
      <p:bldP spid="12596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42912"/>
          </a:xfrm>
        </p:spPr>
        <p:txBody>
          <a:bodyPr>
            <a:normAutofit fontScale="90000"/>
          </a:bodyPr>
          <a:lstStyle/>
          <a:p>
            <a:r>
              <a:rPr lang="ru-RU" sz="3600">
                <a:solidFill>
                  <a:srgbClr val="800000"/>
                </a:solidFill>
              </a:rPr>
              <a:t>Свойства монотонности логарифмов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1752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800000"/>
                </a:solidFill>
                <a:latin typeface="Arial Unicode MS" pitchFamily="34" charset="-128"/>
              </a:rPr>
              <a:t>Если </a:t>
            </a:r>
            <a:r>
              <a:rPr lang="en-US" sz="2800" dirty="0">
                <a:solidFill>
                  <a:srgbClr val="800000"/>
                </a:solidFill>
                <a:latin typeface="Arial Unicode MS" pitchFamily="34" charset="-128"/>
              </a:rPr>
              <a:t>a &gt; 1</a:t>
            </a:r>
            <a:r>
              <a:rPr lang="ru-RU" sz="2800" dirty="0">
                <a:solidFill>
                  <a:srgbClr val="800000"/>
                </a:solidFill>
                <a:latin typeface="Arial Unicode MS" pitchFamily="34" charset="-128"/>
              </a:rPr>
              <a:t> и </a:t>
            </a:r>
            <a:r>
              <a:rPr lang="en-US" sz="2800" dirty="0">
                <a:solidFill>
                  <a:srgbClr val="800000"/>
                </a:solidFill>
                <a:latin typeface="Arial Unicode MS" pitchFamily="34" charset="-128"/>
              </a:rPr>
              <a:t>b &gt; c</a:t>
            </a:r>
            <a:r>
              <a:rPr lang="ru-RU" sz="2800" dirty="0">
                <a:solidFill>
                  <a:srgbClr val="800000"/>
                </a:solidFill>
                <a:latin typeface="Arial Unicode MS" pitchFamily="34" charset="-128"/>
              </a:rPr>
              <a:t>, то</a:t>
            </a:r>
          </a:p>
          <a:p>
            <a:endParaRPr lang="ru-RU" sz="2800" dirty="0">
              <a:solidFill>
                <a:srgbClr val="800000"/>
              </a:solidFill>
              <a:latin typeface="Arial Unicode MS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800000"/>
                </a:solidFill>
                <a:latin typeface="Arial Unicode MS" pitchFamily="34" charset="-128"/>
              </a:rPr>
              <a:t>Если 0</a:t>
            </a:r>
            <a:r>
              <a:rPr lang="en-US" sz="2800" dirty="0">
                <a:solidFill>
                  <a:srgbClr val="800000"/>
                </a:solidFill>
                <a:latin typeface="Arial Unicode MS" pitchFamily="34" charset="-128"/>
              </a:rPr>
              <a:t> &lt; a &lt; 1 </a:t>
            </a:r>
            <a:r>
              <a:rPr lang="ru-RU" sz="2800" dirty="0">
                <a:solidFill>
                  <a:srgbClr val="800000"/>
                </a:solidFill>
                <a:latin typeface="Arial Unicode MS" pitchFamily="34" charset="-128"/>
              </a:rPr>
              <a:t>и </a:t>
            </a:r>
            <a:r>
              <a:rPr lang="en-US" sz="2800" dirty="0">
                <a:solidFill>
                  <a:srgbClr val="800000"/>
                </a:solidFill>
                <a:latin typeface="Arial Unicode MS" pitchFamily="34" charset="-128"/>
              </a:rPr>
              <a:t>b &gt; c</a:t>
            </a:r>
            <a:r>
              <a:rPr lang="ru-RU" sz="2800" dirty="0">
                <a:solidFill>
                  <a:srgbClr val="800000"/>
                </a:solidFill>
                <a:latin typeface="Arial Unicode MS" pitchFamily="34" charset="-128"/>
              </a:rPr>
              <a:t>, то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</a:p>
          <a:p>
            <a:endParaRPr lang="ru-RU" sz="2800" dirty="0">
              <a:solidFill>
                <a:srgbClr val="800000"/>
              </a:solidFill>
            </a:endParaRPr>
          </a:p>
        </p:txBody>
      </p:sp>
      <p:graphicFrame>
        <p:nvGraphicFramePr>
          <p:cNvPr id="1536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3861297" y="1529288"/>
          <a:ext cx="1710835" cy="685265"/>
        </p:xfrm>
        <a:graphic>
          <a:graphicData uri="http://schemas.openxmlformats.org/presentationml/2006/ole">
            <p:oleObj spid="_x0000_s3074" name="Формула" r:id="rId3" imgW="876240" imgH="22860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5257800" y="2643182"/>
          <a:ext cx="1028712" cy="631660"/>
        </p:xfrm>
        <a:graphic>
          <a:graphicData uri="http://schemas.openxmlformats.org/presentationml/2006/ole">
            <p:oleObj spid="_x0000_s3075" name="Формула" r:id="rId4" imgW="876240" imgH="228600" progId="Equation.3">
              <p:embed/>
            </p:oleObj>
          </a:graphicData>
        </a:graphic>
      </p:graphicFrame>
      <p:pic>
        <p:nvPicPr>
          <p:cNvPr id="15370" name="Picture 10" descr="slide0093_image19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581400"/>
            <a:ext cx="1852613" cy="2376488"/>
          </a:xfrm>
          <a:prstGeom prst="rect">
            <a:avLst/>
          </a:prstGeom>
          <a:noFill/>
        </p:spPr>
      </p:pic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6429388" y="1571612"/>
          <a:ext cx="1185905" cy="691778"/>
        </p:xfrm>
        <a:graphic>
          <a:graphicData uri="http://schemas.openxmlformats.org/presentationml/2006/ole">
            <p:oleObj spid="_x0000_s3076" name="Формула" r:id="rId6" imgW="876240" imgH="228600" progId="Equation.3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5638800" y="1600200"/>
          <a:ext cx="685800" cy="533400"/>
        </p:xfrm>
        <a:graphic>
          <a:graphicData uri="http://schemas.openxmlformats.org/presentationml/2006/ole">
            <p:oleObj spid="_x0000_s3077" name="Формула" r:id="rId7" imgW="876240" imgH="228600" progId="Equation.3">
              <p:embed/>
            </p:oleObj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6324600" y="2667000"/>
          <a:ext cx="914400" cy="538163"/>
        </p:xfrm>
        <a:graphic>
          <a:graphicData uri="http://schemas.openxmlformats.org/presentationml/2006/ole">
            <p:oleObj spid="_x0000_s3078" name="Формула" r:id="rId8" imgW="876240" imgH="228600" progId="Equation.3">
              <p:embed/>
            </p:oleObj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7391400" y="2667000"/>
          <a:ext cx="1038252" cy="619124"/>
        </p:xfrm>
        <a:graphic>
          <a:graphicData uri="http://schemas.openxmlformats.org/presentationml/2006/ole">
            <p:oleObj spid="_x0000_s3079" name="Формула" r:id="rId9" imgW="876240" imgH="2286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50"/>
                            </p:stCondLst>
                            <p:childTnLst>
                              <p:par>
                                <p:cTn id="2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6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dirty="0" smtClean="0">
                <a:solidFill>
                  <a:srgbClr val="800000"/>
                </a:solidFill>
              </a:rPr>
              <a:t>Десятичные логарифмы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229600" cy="838200"/>
          </a:xfrm>
          <a:noFill/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smtClean="0">
                <a:solidFill>
                  <a:srgbClr val="800000"/>
                </a:solidFill>
              </a:rPr>
              <a:t>Если основание логарифма равно 10, то логарифм называется десятичным: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>
            <p:ph sz="quarter" idx="2"/>
          </p:nvPr>
        </p:nvGraphicFramePr>
        <p:xfrm>
          <a:off x="3200400" y="2209800"/>
          <a:ext cx="2514600" cy="742950"/>
        </p:xfrm>
        <a:graphic>
          <a:graphicData uri="http://schemas.openxmlformats.org/presentationml/2006/ole">
            <p:oleObj spid="_x0000_s28674" name="Формула" r:id="rId4" imgW="774360" imgH="228600" progId="Equation.3">
              <p:embed/>
            </p:oleObj>
          </a:graphicData>
        </a:graphic>
      </p:graphicFrame>
      <p:graphicFrame>
        <p:nvGraphicFramePr>
          <p:cNvPr id="23559" name="Object 7"/>
          <p:cNvGraphicFramePr>
            <a:graphicFrameLocks noChangeAspect="1"/>
          </p:cNvGraphicFramePr>
          <p:nvPr>
            <p:ph sz="quarter" idx="3"/>
          </p:nvPr>
        </p:nvGraphicFramePr>
        <p:xfrm>
          <a:off x="1066800" y="1905000"/>
          <a:ext cx="1235075" cy="1566863"/>
        </p:xfrm>
        <a:graphic>
          <a:graphicData uri="http://schemas.openxmlformats.org/presentationml/2006/ole">
            <p:oleObj spid="_x0000_s28675" name="Equation" r:id="rId5" imgW="774360" imgH="888840" progId="">
              <p:embed/>
            </p:oleObj>
          </a:graphicData>
        </a:graphic>
      </p:graphicFrame>
      <p:graphicFrame>
        <p:nvGraphicFramePr>
          <p:cNvPr id="23562" name="Object 10"/>
          <p:cNvGraphicFramePr>
            <a:graphicFrameLocks noChangeAspect="1"/>
          </p:cNvGraphicFramePr>
          <p:nvPr/>
        </p:nvGraphicFramePr>
        <p:xfrm>
          <a:off x="6629400" y="1895475"/>
          <a:ext cx="1419225" cy="1504950"/>
        </p:xfrm>
        <a:graphic>
          <a:graphicData uri="http://schemas.openxmlformats.org/presentationml/2006/ole">
            <p:oleObj spid="_x0000_s28676" name="Формула" r:id="rId6" imgW="838080" imgH="888840" progId="Equation.3">
              <p:embed/>
            </p:oleObj>
          </a:graphicData>
        </a:graphic>
      </p:graphicFrame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1066800" y="3733800"/>
            <a:ext cx="731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rgbClr val="800000"/>
                </a:solidFill>
              </a:rPr>
              <a:t>Натуральные логарифмы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609600" y="43434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Ø"/>
            </a:pPr>
            <a:r>
              <a:rPr lang="ru-RU" sz="2400">
                <a:solidFill>
                  <a:srgbClr val="800000"/>
                </a:solidFill>
              </a:rPr>
              <a:t>Если основание логарифма е, то логарифм называется натуральным:</a:t>
            </a:r>
          </a:p>
        </p:txBody>
      </p:sp>
      <p:graphicFrame>
        <p:nvGraphicFramePr>
          <p:cNvPr id="23565" name="Object 13"/>
          <p:cNvGraphicFramePr>
            <a:graphicFrameLocks noChangeAspect="1"/>
          </p:cNvGraphicFramePr>
          <p:nvPr/>
        </p:nvGraphicFramePr>
        <p:xfrm>
          <a:off x="2743200" y="5334000"/>
          <a:ext cx="3352800" cy="596900"/>
        </p:xfrm>
        <a:graphic>
          <a:graphicData uri="http://schemas.openxmlformats.org/presentationml/2006/ole">
            <p:oleObj spid="_x0000_s28677" name="Формула" r:id="rId7" imgW="1282680" imgH="22860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23563" grpId="0"/>
      <p:bldP spid="235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971550" y="2636838"/>
            <a:ext cx="7056438" cy="24003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eorgia"/>
              </a:rPr>
              <a:t>«Логарифмы 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Georgia"/>
              </a:rPr>
              <a:t>вокруг нас»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003800" y="836613"/>
            <a:ext cx="3995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bg1"/>
                </a:solidFill>
              </a:rPr>
              <a:t>«Открылась бездна звезд полна. Звездам числа нет, бездне – дна».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23850" y="2636838"/>
            <a:ext cx="4176713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Во </a:t>
            </a:r>
            <a:r>
              <a:rPr lang="en-US">
                <a:solidFill>
                  <a:schemeClr val="bg1"/>
                </a:solidFill>
              </a:rPr>
              <a:t>II</a:t>
            </a:r>
            <a:r>
              <a:rPr lang="ru-RU">
                <a:solidFill>
                  <a:schemeClr val="bg1"/>
                </a:solidFill>
              </a:rPr>
              <a:t> веке до н.э. Гиппарх разделил звезды на 6 групп. Самые яркие – звезды 1-ой величины, самые слабые – 6-ой величины.  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Установлено, что звезда 1-ой вел. ярче звезды 6-ой вел. ровно в 6 раз.</a:t>
            </a:r>
          </a:p>
        </p:txBody>
      </p:sp>
      <p:pic>
        <p:nvPicPr>
          <p:cNvPr id="26635" name="Picture 11" descr="ге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05038"/>
            <a:ext cx="3956050" cy="4125912"/>
          </a:xfrm>
          <a:prstGeom prst="rect">
            <a:avLst/>
          </a:prstGeom>
          <a:noFill/>
        </p:spPr>
      </p:pic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410368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Звёзды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6633" grpId="0"/>
      <p:bldP spid="266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8675688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Вывод: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«Величина» звезды есть не что иное, как логарифм ее физической яркости.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258888" y="620713"/>
            <a:ext cx="74898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chemeClr val="bg1"/>
                </a:solidFill>
              </a:rPr>
              <a:t>звезда 1 вел. ярче зв. 2 вел.    в 2,512;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ru-RU" sz="2400">
                <a:solidFill>
                  <a:schemeClr val="bg1"/>
                </a:solidFill>
              </a:rPr>
              <a:t>звезда 1 вел. ярче зв. 3 вел. В 2,512</a:t>
            </a:r>
            <a:r>
              <a:rPr lang="ru-RU" sz="3200" baseline="30000">
                <a:solidFill>
                  <a:schemeClr val="bg1"/>
                </a:solidFill>
              </a:rPr>
              <a:t>2</a:t>
            </a:r>
            <a:r>
              <a:rPr lang="ru-RU" sz="240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187450" y="4365625"/>
            <a:ext cx="6624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Так что астрологи, оценивая видимую яркость звезд, оперируют с таблицей логарифмов, составленный при основании 2,512.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9" name="Ветер в деревьях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071810"/>
            <a:ext cx="304800" cy="304800"/>
          </a:xfrm>
          <a:prstGeom prst="rect">
            <a:avLst/>
          </a:prstGeom>
          <a:noFill/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684213" y="1484313"/>
            <a:ext cx="79200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Громкость звука – 1 бел, 0,1 бел – 1 децибел.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bg1"/>
                </a:solidFill>
              </a:rPr>
              <a:t>Тихий шелест листьев – 1 бел.</a:t>
            </a:r>
          </a:p>
        </p:txBody>
      </p:sp>
      <p:pic>
        <p:nvPicPr>
          <p:cNvPr id="46086" name="Picture 6" descr="гена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150" y="2565400"/>
            <a:ext cx="5346700" cy="3602038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46087" name="WordArt 7"/>
          <p:cNvSpPr>
            <a:spLocks noChangeArrowheads="1" noChangeShapeType="1" noTextEdit="1"/>
          </p:cNvSpPr>
          <p:nvPr/>
        </p:nvSpPr>
        <p:spPr bwMode="auto">
          <a:xfrm>
            <a:off x="2195513" y="333375"/>
            <a:ext cx="475297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Шумы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4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65969" fill="hold"/>
                                        <p:tgtEl>
                                          <p:spTgt spid="460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9"/>
                </p:tgtEl>
              </p:cMediaNode>
            </p:audio>
          </p:childTnLst>
        </p:cTn>
      </p:par>
    </p:tnLst>
    <p:bldLst>
      <p:bldP spid="460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23850" y="2133600"/>
            <a:ext cx="381635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Крик, громкая речь – </a:t>
            </a:r>
          </a:p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6-7 бел</a:t>
            </a:r>
          </a:p>
        </p:txBody>
      </p:sp>
      <p:pic>
        <p:nvPicPr>
          <p:cNvPr id="47109" name="Picture 5" descr="гена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692150"/>
            <a:ext cx="4379913" cy="5400675"/>
          </a:xfrm>
          <a:prstGeom prst="rect">
            <a:avLst/>
          </a:prstGeom>
          <a:noFill/>
          <a:ln w="28575">
            <a:solidFill>
              <a:srgbClr val="6699FF"/>
            </a:solidFill>
            <a:miter lim="800000"/>
            <a:headEnd/>
            <a:tailEnd/>
          </a:ln>
        </p:spPr>
      </p:pic>
      <p:pic>
        <p:nvPicPr>
          <p:cNvPr id="4" name="Алгебра 1027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471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2339975" y="692150"/>
            <a:ext cx="484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</a:rPr>
              <a:t>Рычанье льва – 8-9 бел</a:t>
            </a:r>
          </a:p>
        </p:txBody>
      </p:sp>
      <p:pic>
        <p:nvPicPr>
          <p:cNvPr id="52229" name="Picture 5" descr="гена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1484313"/>
            <a:ext cx="6265863" cy="46990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52230" name="Рычание льв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766" fill="hold"/>
                                        <p:tgtEl>
                                          <p:spTgt spid="522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0"/>
                </p:tgtEl>
              </p:cMediaNode>
            </p:audio>
          </p:childTnLst>
        </p:cTn>
      </p:par>
    </p:tnLst>
    <p:bldLst>
      <p:bldP spid="522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627313" y="476250"/>
            <a:ext cx="4176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chemeClr val="bg1"/>
                </a:solidFill>
              </a:rPr>
              <a:t>Шум водопада – 9 бел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1196975"/>
            <a:ext cx="6983412" cy="5237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</p:pic>
      <p:pic>
        <p:nvPicPr>
          <p:cNvPr id="53254" name="Водопад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9784" fill="hold"/>
                                        <p:tgtEl>
                                          <p:spTgt spid="53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254"/>
                </p:tgtEl>
              </p:cMediaNode>
            </p:audio>
          </p:childTnLst>
        </p:cTn>
      </p:par>
    </p:tnLst>
    <p:bldLst>
      <p:bldP spid="532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800000"/>
                </a:solidFill>
              </a:rPr>
              <a:t/>
            </a:r>
            <a:br>
              <a:rPr lang="ru-RU" sz="4000" dirty="0" smtClean="0">
                <a:solidFill>
                  <a:srgbClr val="800000"/>
                </a:solidFill>
              </a:rPr>
            </a:br>
            <a:endParaRPr lang="ru-RU" sz="4000" dirty="0">
              <a:solidFill>
                <a:srgbClr val="8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600200"/>
            <a:ext cx="8229600" cy="3810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rgbClr val="800000"/>
                </a:solidFill>
                <a:latin typeface="Arial Unicode MS" pitchFamily="34" charset="-128"/>
              </a:rPr>
              <a:t>Повторить и закрепить: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800000"/>
                </a:solidFill>
                <a:latin typeface="Arial Unicode MS" pitchFamily="34" charset="-128"/>
              </a:rPr>
              <a:t>свойства логарифма и логарифмической функции;</a:t>
            </a: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800000"/>
                </a:solidFill>
                <a:latin typeface="Arial Unicode MS" pitchFamily="34" charset="-128"/>
              </a:rPr>
              <a:t>способы решения логарифмических </a:t>
            </a:r>
            <a:r>
              <a:rPr lang="ru-RU" dirty="0" smtClean="0">
                <a:solidFill>
                  <a:srgbClr val="800000"/>
                </a:solidFill>
                <a:latin typeface="Arial Unicode MS" pitchFamily="34" charset="-128"/>
              </a:rPr>
              <a:t>уравнений;</a:t>
            </a:r>
            <a:endParaRPr lang="ru-RU" dirty="0">
              <a:solidFill>
                <a:srgbClr val="800000"/>
              </a:solidFill>
              <a:latin typeface="Arial Unicode MS" pitchFamily="34" charset="-128"/>
            </a:endParaRPr>
          </a:p>
          <a:p>
            <a:pPr algn="l">
              <a:lnSpc>
                <a:spcPct val="80000"/>
              </a:lnSpc>
              <a:buFont typeface="Wingdings" pitchFamily="2" charset="2"/>
              <a:buChar char="Ø"/>
            </a:pPr>
            <a:r>
              <a:rPr lang="ru-RU" dirty="0">
                <a:solidFill>
                  <a:srgbClr val="800000"/>
                </a:solidFill>
                <a:latin typeface="Arial Unicode MS" pitchFamily="34" charset="-128"/>
              </a:rPr>
              <a:t>навыки и умения применения знаний по теме к решению упражнений.</a:t>
            </a:r>
          </a:p>
          <a:p>
            <a:pPr algn="l">
              <a:lnSpc>
                <a:spcPct val="80000"/>
              </a:lnSpc>
              <a:buFontTx/>
              <a:buChar char="•"/>
            </a:pPr>
            <a:endParaRPr lang="ru-RU" dirty="0">
              <a:solidFill>
                <a:srgbClr val="800000"/>
              </a:solidFill>
              <a:latin typeface="Arial Unicode MS" pitchFamily="34" charset="-128"/>
            </a:endParaRP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800000"/>
                </a:solidFill>
                <a:latin typeface="Arial Unicode MS" pitchFamily="34" charset="-128"/>
              </a:rPr>
              <a:t>Задачи урока:</a:t>
            </a:r>
            <a:endParaRPr lang="ru-RU" sz="4400" dirty="0">
              <a:solidFill>
                <a:srgbClr val="800000"/>
              </a:solidFill>
              <a:latin typeface="Arial Unicode MS" pitchFamily="34" charset="-128"/>
            </a:endParaRPr>
          </a:p>
        </p:txBody>
      </p:sp>
      <p:pic>
        <p:nvPicPr>
          <p:cNvPr id="5129" name="Picture 9" descr="MOVINGB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143000"/>
            <a:ext cx="5476875" cy="95250"/>
          </a:xfrm>
          <a:prstGeom prst="rect">
            <a:avLst/>
          </a:prstGeom>
          <a:noFill/>
        </p:spPr>
      </p:pic>
      <p:pic>
        <p:nvPicPr>
          <p:cNvPr id="5130" name="Picture 10" descr="0d7bfbb42edcbbc148491e5164e3ef67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724400"/>
            <a:ext cx="251936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5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900"/>
                            </p:stCondLst>
                            <p:childTnLst>
                              <p:par>
                                <p:cTn id="4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  <p:bldP spid="51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79930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Шум, громкость которого больше 8 бел – признана вредной для 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человеческого 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организма.</a:t>
            </a:r>
          </a:p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Эта норма зачастую превосходится в школе, на дискотеках, на заводах и фабриках.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23850" y="2420938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/>
              <a:t>Музыка: рок – 10-12 белов</a:t>
            </a:r>
          </a:p>
        </p:txBody>
      </p:sp>
      <p:pic>
        <p:nvPicPr>
          <p:cNvPr id="54283" name="Фильм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67175" y="3213100"/>
            <a:ext cx="4391025" cy="32940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320" fill="hold"/>
                                        <p:tgtEl>
                                          <p:spTgt spid="54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428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4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42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83"/>
                  </p:tgtEl>
                </p:cond>
              </p:nextCondLst>
            </p:seq>
          </p:childTnLst>
        </p:cTn>
      </p:par>
    </p:tnLst>
    <p:bldLst>
      <p:bldP spid="54276" grpId="0"/>
      <p:bldP spid="542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08175" y="765175"/>
            <a:ext cx="5473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/>
                </a:solidFill>
              </a:rPr>
              <a:t>Рев двигателя самолета – 20 бел</a:t>
            </a:r>
          </a:p>
        </p:txBody>
      </p:sp>
      <p:pic>
        <p:nvPicPr>
          <p:cNvPr id="56325" name="Picture 5" descr="ген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557338"/>
            <a:ext cx="6121400" cy="4592637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56326" name="Рев самолет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29124" y="3214686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362" fill="hold"/>
                                        <p:tgtEl>
                                          <p:spTgt spid="563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326"/>
                </p:tgtEl>
              </p:cMediaNode>
            </p:audio>
          </p:childTnLst>
        </p:cTn>
      </p:par>
    </p:tnLst>
    <p:bldLst>
      <p:bldP spid="563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39750" y="476250"/>
            <a:ext cx="813593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Последовательные степени громкости – 1 бел, 2 бел, 3 бела и т.д. составляют арифметическую прогрессию.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Физическая же «сила» этих шумов (точнее - энергия) составляет геометрическую прогрессию со знаменателем 10.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Громкость – есть десятичный логарифм его физической силы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Итак, мы видим, что при оценке видимой яркости светил и при оценке громкости шума мы имеем дело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c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логарифмами.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Величина ощущения прямо пропорциональна логарифму величины раздражения.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143249" y="4929182"/>
            <a:ext cx="2438400" cy="1417638"/>
            <a:chOff x="1158" y="2209"/>
            <a:chExt cx="1536" cy="893"/>
          </a:xfrm>
        </p:grpSpPr>
        <p:sp>
          <p:nvSpPr>
            <p:cNvPr id="9218" name="Oval 2"/>
            <p:cNvSpPr>
              <a:spLocks noChangeArrowheads="1"/>
            </p:cNvSpPr>
            <p:nvPr/>
          </p:nvSpPr>
          <p:spPr bwMode="auto">
            <a:xfrm>
              <a:off x="1158" y="2209"/>
              <a:ext cx="1536" cy="893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1338" y="2389"/>
              <a:ext cx="1200" cy="52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rgbClr val="800000"/>
                  </a:solidFill>
                </a:rPr>
                <a:t>Выполнять преобразования выражений </a:t>
              </a: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6500813" y="4071938"/>
            <a:ext cx="2209800" cy="1366838"/>
            <a:chOff x="3951" y="1029"/>
            <a:chExt cx="1392" cy="861"/>
          </a:xfrm>
        </p:grpSpPr>
        <p:sp>
          <p:nvSpPr>
            <p:cNvPr id="9220" name="Oval 4"/>
            <p:cNvSpPr>
              <a:spLocks noChangeArrowheads="1"/>
            </p:cNvSpPr>
            <p:nvPr/>
          </p:nvSpPr>
          <p:spPr bwMode="auto">
            <a:xfrm>
              <a:off x="3951" y="1029"/>
              <a:ext cx="1392" cy="861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4176" y="1164"/>
              <a:ext cx="960" cy="539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>
                  <a:solidFill>
                    <a:srgbClr val="800000"/>
                  </a:solidFill>
                </a:rPr>
                <a:t>Находить</a:t>
              </a:r>
              <a:r>
                <a:rPr lang="ru-RU" b="1" dirty="0">
                  <a:solidFill>
                    <a:srgbClr val="800000"/>
                  </a:solidFill>
                </a:rPr>
                <a:t> </a:t>
              </a:r>
              <a:r>
                <a:rPr lang="ru-RU" sz="1600" b="1" dirty="0">
                  <a:solidFill>
                    <a:srgbClr val="800000"/>
                  </a:solidFill>
                </a:rPr>
                <a:t>значения выражений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571500" y="500063"/>
            <a:ext cx="2971800" cy="1368425"/>
            <a:chOff x="264" y="-1221"/>
            <a:chExt cx="1872" cy="862"/>
          </a:xfrm>
        </p:grpSpPr>
        <p:sp>
          <p:nvSpPr>
            <p:cNvPr id="9224" name="Oval 8"/>
            <p:cNvSpPr>
              <a:spLocks noChangeArrowheads="1"/>
            </p:cNvSpPr>
            <p:nvPr/>
          </p:nvSpPr>
          <p:spPr bwMode="auto">
            <a:xfrm>
              <a:off x="264" y="-1221"/>
              <a:ext cx="1872" cy="862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489" y="-1086"/>
              <a:ext cx="1360" cy="520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rgbClr val="800000"/>
                  </a:solidFill>
                </a:rPr>
                <a:t>Строить графики логарифмических функций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14282" y="3929066"/>
            <a:ext cx="2114536" cy="1538294"/>
            <a:chOff x="213" y="1072"/>
            <a:chExt cx="1116" cy="862"/>
          </a:xfrm>
        </p:grpSpPr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13" y="1072"/>
              <a:ext cx="1116" cy="862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363" y="1313"/>
              <a:ext cx="912" cy="328"/>
            </a:xfrm>
            <a:prstGeom prst="rect">
              <a:avLst/>
            </a:prstGeom>
            <a:solidFill>
              <a:srgbClr val="00FF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600" b="1" dirty="0" smtClean="0">
                  <a:solidFill>
                    <a:srgbClr val="800000"/>
                  </a:solidFill>
                </a:rPr>
                <a:t>    </a:t>
              </a:r>
              <a:r>
                <a:rPr lang="ru-RU" sz="1600" b="1" dirty="0" smtClean="0">
                  <a:solidFill>
                    <a:srgbClr val="800000"/>
                  </a:solidFill>
                </a:rPr>
                <a:t>Сравнивать                        </a:t>
              </a:r>
              <a:r>
                <a:rPr lang="ru-RU" sz="1600" b="1" dirty="0" smtClean="0">
                  <a:solidFill>
                    <a:srgbClr val="800000"/>
                  </a:solidFill>
                </a:rPr>
                <a:t>выражения</a:t>
              </a:r>
              <a:endParaRPr lang="ru-RU" sz="1600" b="1" dirty="0">
                <a:solidFill>
                  <a:srgbClr val="800000"/>
                </a:solidFill>
              </a:endParaRPr>
            </a:p>
          </p:txBody>
        </p:sp>
      </p:grpSp>
      <p:sp>
        <p:nvSpPr>
          <p:cNvPr id="9230" name="WordArt 14"/>
          <p:cNvSpPr>
            <a:spLocks noChangeArrowheads="1" noChangeShapeType="1" noTextEdit="1"/>
          </p:cNvSpPr>
          <p:nvPr/>
        </p:nvSpPr>
        <p:spPr bwMode="auto">
          <a:xfrm>
            <a:off x="2590800" y="3478213"/>
            <a:ext cx="3384550" cy="8651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Times New Roman"/>
                <a:cs typeface="Times New Roman"/>
              </a:rPr>
              <a:t>Основные умения</a:t>
            </a:r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000760" y="428604"/>
            <a:ext cx="2901950" cy="1600200"/>
            <a:chOff x="861" y="2913"/>
            <a:chExt cx="1828" cy="1008"/>
          </a:xfrm>
        </p:grpSpPr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>
              <a:off x="861" y="2913"/>
              <a:ext cx="1828" cy="1008"/>
            </a:xfrm>
            <a:prstGeom prst="ellipse">
              <a:avLst/>
            </a:prstGeom>
            <a:solidFill>
              <a:srgbClr val="00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4" name="Text Box 18"/>
            <p:cNvSpPr txBox="1">
              <a:spLocks noChangeArrowheads="1"/>
            </p:cNvSpPr>
            <p:nvPr/>
          </p:nvSpPr>
          <p:spPr bwMode="auto">
            <a:xfrm>
              <a:off x="1086" y="3138"/>
              <a:ext cx="1392" cy="539"/>
            </a:xfrm>
            <a:prstGeom prst="rect">
              <a:avLst/>
            </a:prstGeom>
            <a:solidFill>
              <a:srgbClr val="00FFFF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 dirty="0">
                  <a:solidFill>
                    <a:srgbClr val="800000"/>
                  </a:solidFill>
                </a:rPr>
                <a:t>Решать логарифмические уравнения</a:t>
              </a:r>
              <a:r>
                <a:rPr lang="ru-RU" dirty="0">
                  <a:solidFill>
                    <a:srgbClr val="800000"/>
                  </a:solidFill>
                </a:rPr>
                <a:t> </a:t>
              </a:r>
            </a:p>
          </p:txBody>
        </p:sp>
      </p:grpSp>
      <p:pic>
        <p:nvPicPr>
          <p:cNvPr id="9270" name="Picture 54" descr="9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71612"/>
            <a:ext cx="2735263" cy="2054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0" grpId="0" animBg="1"/>
      <p:bldP spid="92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ДЖОН НЕПЕР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(1550-1617)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4294967295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sz="2500" b="1" dirty="0" smtClean="0"/>
              <a:t> </a:t>
            </a:r>
            <a:r>
              <a:rPr lang="ru-RU" sz="2800" b="1" dirty="0" smtClean="0"/>
              <a:t>Шотландский математик – 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изобретатель логарифмов.  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В 1590-х годах пришел к идее 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логарифмических вычислений    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и составил первые таблицы 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логарифмов, однако свой знаменитый </a:t>
            </a:r>
            <a:r>
              <a:rPr lang="ru-RU" sz="2800" b="1" dirty="0" smtClean="0"/>
              <a:t>труд</a:t>
            </a:r>
            <a:endParaRPr lang="en-US" sz="2800" b="1" dirty="0" smtClean="0"/>
          </a:p>
          <a:p>
            <a:pPr eaLnBrk="1" hangingPunct="1">
              <a:buFontTx/>
              <a:buNone/>
              <a:defRPr/>
            </a:pPr>
            <a:r>
              <a:rPr lang="ru-RU" sz="2800" b="1" dirty="0" smtClean="0"/>
              <a:t>“Описание удивительных таблиц логарифмов” опубликовал лишь в 1614 году.</a:t>
            </a:r>
            <a:endParaRPr lang="ru-RU" sz="2800" dirty="0" smtClean="0"/>
          </a:p>
          <a:p>
            <a:pPr eaLnBrk="1" hangingPunct="1">
              <a:defRPr/>
            </a:pPr>
            <a:r>
              <a:rPr lang="ru-RU" sz="2800" b="1" dirty="0" smtClean="0"/>
              <a:t>Ему принадлежит определение логарифмов, объяснение их свойств, таблицы логарифмов синусов, косинусов, тангенсов и приложения логарифмов в сферической тригонометрии.</a:t>
            </a:r>
            <a:endParaRPr lang="ru-RU" sz="2800" dirty="0" smtClean="0"/>
          </a:p>
          <a:p>
            <a:pPr marL="341313" indent="-341313" eaLnBrk="1" hangingPunct="1">
              <a:lnSpc>
                <a:spcPct val="80000"/>
              </a:lnSpc>
              <a:spcBef>
                <a:spcPts val="400"/>
              </a:spcBef>
              <a:buClr>
                <a:srgbClr val="B2B2B2"/>
              </a:buClr>
              <a:buSzPct val="90000"/>
              <a:buFont typeface="Wingdings" pitchFamily="2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500" b="1" dirty="0" smtClean="0"/>
              <a:t>     </a:t>
            </a:r>
          </a:p>
          <a:p>
            <a:pPr marL="341313" indent="-341313" eaLnBrk="1" hangingPunct="1">
              <a:lnSpc>
                <a:spcPct val="80000"/>
              </a:lnSpc>
              <a:buClr>
                <a:srgbClr val="FEB80A"/>
              </a:buClr>
              <a:buFont typeface="Wingdings 2" pitchFamily="18" charset="2"/>
              <a:buChar char="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ru-RU" sz="2500" dirty="0" smtClean="0"/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76938" y="527050"/>
            <a:ext cx="25241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>
            <a:solidFill>
              <a:srgbClr val="25300E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ПАЛОЧКИ НЕПЕРА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    НЕПЕР ПРЕДЛОЖИЛ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В 1617 ГОДУ ДРУГОЙ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(НЕ ЛОГАРИФМИЧЕСКИЙ)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СПОСОБ ПЕРЕМНОЖЕНИЯ ЧИСЕЛ.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ИНСТРУМЕНТ, ПОЛУЧИВШИЙ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НАЗВАНИЕ </a:t>
            </a:r>
            <a:r>
              <a:rPr lang="ru-RU" sz="2000" b="1" i="1" dirty="0" smtClean="0"/>
              <a:t>ПАЛОЧКИ (ИЛИ КОСТЯШКИ) НЕПЕРА</a:t>
            </a:r>
            <a:r>
              <a:rPr lang="ru-RU" sz="2000" b="1" dirty="0" smtClean="0"/>
              <a:t>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СОСТОЯЛ ИЗ ТОНКИХ ПЛАСТИН, ИЛИ БЛОКОВ. КАЖДАЯ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СТОРОНА БЛОКА НЕСЕТ ЧИСЛА, ОБРАЗУЮЩИЕ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МАТЕМАТИЧЕСКУЮ  ПРОГРЕССИЮ. МАНИПУЛЯЦИИ С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БЛОКАМИ ПОЗВОЛЯЮТ ИЗВЛЕКАТЬ КВАДРАТНЫЕ И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КУБИЧЕСКИЕ КОРНИ, А ТАКЖЕ УМНОЖАТЬ И ДЕЛИТЬ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b="1" dirty="0" smtClean="0"/>
              <a:t>БОЛЬШИЕ ЧИСЛА. </a:t>
            </a:r>
            <a:br>
              <a:rPr lang="ru-RU" sz="2000" b="1" dirty="0" smtClean="0"/>
            </a:br>
            <a:r>
              <a:rPr lang="ru-RU" sz="1600" dirty="0" smtClean="0"/>
              <a:t> </a:t>
            </a:r>
          </a:p>
        </p:txBody>
      </p:sp>
      <p:pic>
        <p:nvPicPr>
          <p:cNvPr id="15364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clrChange>
              <a:clrFrom>
                <a:srgbClr val="000080"/>
              </a:clrFrom>
              <a:clrTo>
                <a:srgbClr val="000080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57813" y="1285875"/>
            <a:ext cx="3286125" cy="2135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ЛОГАРИФМИЧЕСКАЯ ЛИНЕЙКА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type="body" idx="1"/>
          </p:nvPr>
        </p:nvSpPr>
        <p:spPr>
          <a:xfrm>
            <a:off x="468313" y="1500188"/>
            <a:ext cx="8229600" cy="45307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В 1614 году шотландский математик Джон Непер изобрел </a:t>
            </a:r>
            <a:r>
              <a:rPr lang="ru-RU" sz="1800" b="1" dirty="0" smtClean="0"/>
              <a:t>таблицы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 </a:t>
            </a:r>
            <a:r>
              <a:rPr lang="ru-RU" sz="1800" b="1" dirty="0" smtClean="0"/>
              <a:t>логарифмов. Принцип их заключался в том, что каждому числу </a:t>
            </a:r>
            <a:r>
              <a:rPr lang="ru-RU" sz="1800" b="1" dirty="0" smtClean="0"/>
              <a:t>соответствует</a:t>
            </a:r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 </a:t>
            </a:r>
            <a:r>
              <a:rPr lang="ru-RU" sz="1800" b="1" dirty="0" smtClean="0"/>
              <a:t>свое специальное число - логарифм. </a:t>
            </a:r>
            <a:endParaRPr lang="en-US" sz="1800" b="1" dirty="0" smtClean="0"/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Логарифмы очень упрощают  деление и умножение. </a:t>
            </a:r>
            <a:endParaRPr lang="en-US" sz="1800" b="1" dirty="0" smtClean="0"/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Например, для умножения двух чисел складывают их логарифмы</a:t>
            </a:r>
            <a:r>
              <a:rPr lang="en-US" sz="1800" b="1" dirty="0" smtClean="0"/>
              <a:t>,</a:t>
            </a:r>
            <a:r>
              <a:rPr lang="ru-RU" sz="1800" b="1" dirty="0" smtClean="0"/>
              <a:t> </a:t>
            </a:r>
            <a:endParaRPr lang="ru-RU" sz="1800" b="1" dirty="0" smtClean="0"/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результат находят </a:t>
            </a:r>
            <a:r>
              <a:rPr lang="ru-RU" sz="1800" b="1" dirty="0" smtClean="0"/>
              <a:t>в таблице логарифмов</a:t>
            </a:r>
            <a:r>
              <a:rPr lang="ru-RU" sz="1800" b="1" dirty="0" smtClean="0"/>
              <a:t>. </a:t>
            </a:r>
            <a:endParaRPr lang="en-US" sz="1800" b="1" dirty="0" smtClean="0"/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В дальнейшем им была изобретена логарифмическая </a:t>
            </a:r>
            <a:endParaRPr lang="en-US" sz="1800" b="1" dirty="0" smtClean="0"/>
          </a:p>
          <a:p>
            <a:pPr eaLnBrk="1" hangingPunct="1">
              <a:buFontTx/>
              <a:buNone/>
              <a:defRPr/>
            </a:pPr>
            <a:r>
              <a:rPr lang="ru-RU" sz="1800" b="1" dirty="0" smtClean="0"/>
              <a:t>линейка, </a:t>
            </a:r>
            <a:r>
              <a:rPr lang="en-US" sz="1800" b="1" dirty="0" smtClean="0"/>
              <a:t> </a:t>
            </a:r>
            <a:r>
              <a:rPr lang="ru-RU" sz="1800" b="1" dirty="0" smtClean="0"/>
              <a:t>которой пользовались до 70-х годов нашего века.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5300663"/>
            <a:ext cx="6357937" cy="139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52" y="714356"/>
            <a:ext cx="857250" cy="5921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905000" y="2514600"/>
            <a:ext cx="5329238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Log </a:t>
            </a:r>
            <a:r>
              <a:rPr lang="en-US" sz="1800" baseline="-25000" dirty="0"/>
              <a:t>2</a:t>
            </a:r>
            <a:r>
              <a:rPr lang="en-US" sz="1800" dirty="0"/>
              <a:t> 16;            log </a:t>
            </a:r>
            <a:r>
              <a:rPr lang="en-US" sz="1800" baseline="-25000" dirty="0"/>
              <a:t>2</a:t>
            </a:r>
            <a:r>
              <a:rPr lang="en-US" sz="1800" dirty="0"/>
              <a:t> 64;               log </a:t>
            </a:r>
            <a:r>
              <a:rPr lang="en-US" sz="1800" baseline="-25000" dirty="0"/>
              <a:t>2</a:t>
            </a:r>
            <a:r>
              <a:rPr lang="en-US" sz="1800" dirty="0"/>
              <a:t> 2;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Log </a:t>
            </a:r>
            <a:r>
              <a:rPr lang="en-US" sz="1800" baseline="-25000" dirty="0"/>
              <a:t>2</a:t>
            </a:r>
            <a:r>
              <a:rPr lang="en-US" sz="1800" dirty="0"/>
              <a:t> 1 ;             log </a:t>
            </a:r>
            <a:r>
              <a:rPr lang="en-US" sz="1800" baseline="-25000" dirty="0"/>
              <a:t>2</a:t>
            </a:r>
            <a:r>
              <a:rPr lang="en-US" sz="1800" dirty="0"/>
              <a:t> (1/2);           log </a:t>
            </a:r>
            <a:r>
              <a:rPr lang="en-US" sz="1800" baseline="-25000" dirty="0"/>
              <a:t>2</a:t>
            </a:r>
            <a:r>
              <a:rPr lang="en-US" sz="1800" dirty="0"/>
              <a:t> (1/8);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Log </a:t>
            </a:r>
            <a:r>
              <a:rPr lang="en-US" sz="1800" baseline="-25000" dirty="0"/>
              <a:t>3</a:t>
            </a:r>
            <a:r>
              <a:rPr lang="en-US" sz="1800" dirty="0"/>
              <a:t> 27;            log </a:t>
            </a:r>
            <a:r>
              <a:rPr lang="en-US" sz="1800" baseline="-25000" dirty="0"/>
              <a:t>3</a:t>
            </a:r>
            <a:r>
              <a:rPr lang="en-US" sz="1800" dirty="0"/>
              <a:t> 81;              </a:t>
            </a:r>
            <a:r>
              <a:rPr lang="ru-RU" sz="1800" dirty="0"/>
              <a:t> </a:t>
            </a:r>
            <a:r>
              <a:rPr lang="en-US" sz="1800" dirty="0"/>
              <a:t> log </a:t>
            </a:r>
            <a:r>
              <a:rPr lang="en-US" sz="1800" baseline="-25000" dirty="0"/>
              <a:t>3</a:t>
            </a:r>
            <a:r>
              <a:rPr lang="en-US" sz="1800" dirty="0"/>
              <a:t> 3;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Log </a:t>
            </a:r>
            <a:r>
              <a:rPr lang="en-US" sz="1800" baseline="-25000" dirty="0"/>
              <a:t>3</a:t>
            </a:r>
            <a:r>
              <a:rPr lang="en-US" sz="1800" dirty="0"/>
              <a:t> 1;              log </a:t>
            </a:r>
            <a:r>
              <a:rPr lang="en-US" sz="1800" baseline="-25000" dirty="0"/>
              <a:t>3</a:t>
            </a:r>
            <a:r>
              <a:rPr lang="en-US" sz="1800" dirty="0"/>
              <a:t> (1/9);         </a:t>
            </a:r>
            <a:r>
              <a:rPr lang="ru-RU" sz="1800" dirty="0"/>
              <a:t> </a:t>
            </a:r>
            <a:r>
              <a:rPr lang="en-US" sz="1800" dirty="0"/>
              <a:t>  log </a:t>
            </a:r>
            <a:r>
              <a:rPr lang="en-US" sz="1800" baseline="-25000" dirty="0"/>
              <a:t>3</a:t>
            </a:r>
            <a:r>
              <a:rPr lang="en-US" sz="1800" dirty="0"/>
              <a:t> (1/3);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Log</a:t>
            </a:r>
            <a:r>
              <a:rPr lang="en-US" sz="1800" baseline="-25000" dirty="0"/>
              <a:t>1/2</a:t>
            </a:r>
            <a:r>
              <a:rPr lang="en-US" sz="1800" dirty="0"/>
              <a:t> 1/32;    </a:t>
            </a:r>
            <a:r>
              <a:rPr lang="ru-RU" sz="1800" dirty="0"/>
              <a:t> </a:t>
            </a:r>
            <a:r>
              <a:rPr lang="en-US" sz="1800" dirty="0"/>
              <a:t>  log</a:t>
            </a:r>
            <a:r>
              <a:rPr lang="en-US" sz="1800" baseline="-25000" dirty="0"/>
              <a:t>1/2</a:t>
            </a:r>
            <a:r>
              <a:rPr lang="en-US" sz="1800" dirty="0"/>
              <a:t> 4;                log</a:t>
            </a:r>
            <a:r>
              <a:rPr lang="en-US" sz="1800" baseline="-25000" dirty="0"/>
              <a:t>0,5 </a:t>
            </a:r>
            <a:r>
              <a:rPr lang="en-US" sz="1800" dirty="0"/>
              <a:t>0,125;</a:t>
            </a:r>
          </a:p>
          <a:p>
            <a:pPr>
              <a:spcBef>
                <a:spcPct val="50000"/>
              </a:spcBef>
            </a:pPr>
            <a:r>
              <a:rPr lang="en-US" sz="1800" dirty="0" smtClean="0"/>
              <a:t>Log</a:t>
            </a:r>
            <a:r>
              <a:rPr lang="en-US" sz="1800" baseline="-25000" dirty="0" smtClean="0"/>
              <a:t>0</a:t>
            </a:r>
            <a:r>
              <a:rPr lang="ru-RU" sz="1800" baseline="-25000" dirty="0" smtClean="0"/>
              <a:t>,</a:t>
            </a:r>
            <a:r>
              <a:rPr lang="en-US" sz="1800" baseline="-25000" dirty="0" smtClean="0"/>
              <a:t>5</a:t>
            </a:r>
            <a:r>
              <a:rPr lang="en-US" sz="1800" dirty="0" smtClean="0"/>
              <a:t> </a:t>
            </a:r>
            <a:r>
              <a:rPr lang="en-US" sz="1800" dirty="0"/>
              <a:t>(1/2);      </a:t>
            </a:r>
            <a:r>
              <a:rPr lang="ru-RU" sz="1800" dirty="0"/>
              <a:t> </a:t>
            </a:r>
            <a:r>
              <a:rPr lang="en-US" sz="1800" dirty="0"/>
              <a:t> log</a:t>
            </a:r>
            <a:r>
              <a:rPr lang="en-US" sz="1800" baseline="-25000" dirty="0"/>
              <a:t>0,5</a:t>
            </a:r>
            <a:r>
              <a:rPr lang="en-US" sz="1800" dirty="0"/>
              <a:t> 1;                log</a:t>
            </a:r>
            <a:r>
              <a:rPr lang="en-US" sz="1800" baseline="-25000" dirty="0"/>
              <a:t>1/2 </a:t>
            </a:r>
            <a:r>
              <a:rPr lang="en-US" sz="1800" dirty="0"/>
              <a:t>2.</a:t>
            </a:r>
          </a:p>
          <a:p>
            <a:pPr>
              <a:spcBef>
                <a:spcPct val="50000"/>
              </a:spcBef>
            </a:pPr>
            <a:endParaRPr lang="ru-RU" sz="1800" dirty="0"/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2971800" y="1143000"/>
            <a:ext cx="292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Вычислить</a:t>
            </a:r>
            <a:r>
              <a:rPr lang="ru-RU" sz="24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0" y="0"/>
            <a:ext cx="45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  <p:bldP spid="4201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ru-RU" sz="3600">
                <a:solidFill>
                  <a:srgbClr val="800000"/>
                </a:solidFill>
              </a:rPr>
              <a:t>Свойства логарифмов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 sz="2800" b="1"/>
          </a:p>
          <a:p>
            <a:pPr>
              <a:buFontTx/>
              <a:buNone/>
            </a:pPr>
            <a:endParaRPr lang="ru-RU" sz="2800"/>
          </a:p>
        </p:txBody>
      </p:sp>
      <p:graphicFrame>
        <p:nvGraphicFramePr>
          <p:cNvPr id="12300" name="Object 12"/>
          <p:cNvGraphicFramePr>
            <a:graphicFrameLocks noChangeAspect="1"/>
          </p:cNvGraphicFramePr>
          <p:nvPr>
            <p:ph sz="quarter" idx="2"/>
          </p:nvPr>
        </p:nvGraphicFramePr>
        <p:xfrm>
          <a:off x="609600" y="850900"/>
          <a:ext cx="1293813" cy="506413"/>
        </p:xfrm>
        <a:graphic>
          <a:graphicData uri="http://schemas.openxmlformats.org/presentationml/2006/ole">
            <p:oleObj spid="_x0000_s2050" name="Формула" r:id="rId4" imgW="583920" imgH="228600" progId="Equation.3">
              <p:embed/>
            </p:oleObj>
          </a:graphicData>
        </a:graphic>
      </p:graphicFrame>
      <p:graphicFrame>
        <p:nvGraphicFramePr>
          <p:cNvPr id="12306" name="Object 18"/>
          <p:cNvGraphicFramePr>
            <a:graphicFrameLocks noChangeAspect="1"/>
          </p:cNvGraphicFramePr>
          <p:nvPr>
            <p:ph sz="quarter" idx="3"/>
          </p:nvPr>
        </p:nvGraphicFramePr>
        <p:xfrm>
          <a:off x="5486400" y="5045075"/>
          <a:ext cx="1293813" cy="611188"/>
        </p:xfrm>
        <a:graphic>
          <a:graphicData uri="http://schemas.openxmlformats.org/presentationml/2006/ole">
            <p:oleObj spid="_x0000_s2056" name="Формула" r:id="rId5" imgW="914400" imgH="431640" progId="Equation.3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381000" y="1981200"/>
          <a:ext cx="1371600" cy="641350"/>
        </p:xfrm>
        <a:graphic>
          <a:graphicData uri="http://schemas.openxmlformats.org/presentationml/2006/ole">
            <p:oleObj spid="_x0000_s2051" name="Формула" r:id="rId6" imgW="1447560" imgH="228600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724400" y="2133600"/>
          <a:ext cx="1219200" cy="819150"/>
        </p:xfrm>
        <a:graphic>
          <a:graphicData uri="http://schemas.openxmlformats.org/presentationml/2006/ole">
            <p:oleObj spid="_x0000_s2052" name="Формула" r:id="rId7" imgW="1307880" imgH="393480" progId="Equation.3">
              <p:embed/>
            </p:oleObj>
          </a:graphicData>
        </a:graphic>
      </p:graphicFrame>
      <p:graphicFrame>
        <p:nvGraphicFramePr>
          <p:cNvPr id="12302" name="Object 14"/>
          <p:cNvGraphicFramePr>
            <a:graphicFrameLocks noChangeAspect="1"/>
          </p:cNvGraphicFramePr>
          <p:nvPr/>
        </p:nvGraphicFramePr>
        <p:xfrm>
          <a:off x="3124200" y="914400"/>
          <a:ext cx="1219200" cy="533400"/>
        </p:xfrm>
        <a:graphic>
          <a:graphicData uri="http://schemas.openxmlformats.org/presentationml/2006/ole">
            <p:oleObj spid="_x0000_s2053" name="Формула" r:id="rId8" imgW="583920" imgH="228600" progId="Equation.3">
              <p:embed/>
            </p:oleObj>
          </a:graphicData>
        </a:graphic>
      </p:graphicFrame>
      <p:graphicFrame>
        <p:nvGraphicFramePr>
          <p:cNvPr id="12303" name="Object 15"/>
          <p:cNvGraphicFramePr>
            <a:graphicFrameLocks noChangeAspect="1"/>
          </p:cNvGraphicFramePr>
          <p:nvPr/>
        </p:nvGraphicFramePr>
        <p:xfrm>
          <a:off x="6019800" y="990600"/>
          <a:ext cx="1447800" cy="609600"/>
        </p:xfrm>
        <a:graphic>
          <a:graphicData uri="http://schemas.openxmlformats.org/presentationml/2006/ole">
            <p:oleObj spid="_x0000_s2054" name="Формула" r:id="rId9" imgW="660240" imgH="241200" progId="Equation.3">
              <p:embed/>
            </p:oleObj>
          </a:graphicData>
        </a:graphic>
      </p:graphicFrame>
      <p:graphicFrame>
        <p:nvGraphicFramePr>
          <p:cNvPr id="12304" name="Object 16"/>
          <p:cNvGraphicFramePr>
            <a:graphicFrameLocks noChangeAspect="1"/>
          </p:cNvGraphicFramePr>
          <p:nvPr/>
        </p:nvGraphicFramePr>
        <p:xfrm>
          <a:off x="457200" y="3124200"/>
          <a:ext cx="1600200" cy="765175"/>
        </p:xfrm>
        <a:graphic>
          <a:graphicData uri="http://schemas.openxmlformats.org/presentationml/2006/ole">
            <p:oleObj spid="_x0000_s2055" name="Формула" r:id="rId10" imgW="1041120" imgH="241200" progId="Equation.3">
              <p:embed/>
            </p:oleObj>
          </a:graphicData>
        </a:graphic>
      </p:graphicFrame>
      <p:graphicFrame>
        <p:nvGraphicFramePr>
          <p:cNvPr id="12308" name="Object 20"/>
          <p:cNvGraphicFramePr>
            <a:graphicFrameLocks noChangeAspect="1"/>
          </p:cNvGraphicFramePr>
          <p:nvPr/>
        </p:nvGraphicFramePr>
        <p:xfrm>
          <a:off x="990600" y="5334000"/>
          <a:ext cx="1066800" cy="914400"/>
        </p:xfrm>
        <a:graphic>
          <a:graphicData uri="http://schemas.openxmlformats.org/presentationml/2006/ole">
            <p:oleObj spid="_x0000_s2057" name="Формула" r:id="rId11" imgW="914400" imgH="431640" progId="Equation.3">
              <p:embed/>
            </p:oleObj>
          </a:graphicData>
        </a:graphic>
      </p:graphicFrame>
      <p:graphicFrame>
        <p:nvGraphicFramePr>
          <p:cNvPr id="12309" name="Object 21"/>
          <p:cNvGraphicFramePr>
            <a:graphicFrameLocks noChangeAspect="1"/>
          </p:cNvGraphicFramePr>
          <p:nvPr/>
        </p:nvGraphicFramePr>
        <p:xfrm>
          <a:off x="5105400" y="3657600"/>
          <a:ext cx="1066800" cy="554038"/>
        </p:xfrm>
        <a:graphic>
          <a:graphicData uri="http://schemas.openxmlformats.org/presentationml/2006/ole">
            <p:oleObj spid="_x0000_s2058" name="Формула" r:id="rId12" imgW="977760" imgH="253800" progId="Equation.3">
              <p:embed/>
            </p:oleObj>
          </a:graphicData>
        </a:graphic>
      </p:graphicFrame>
      <p:graphicFrame>
        <p:nvGraphicFramePr>
          <p:cNvPr id="12310" name="Object 22"/>
          <p:cNvGraphicFramePr>
            <a:graphicFrameLocks noChangeAspect="1"/>
          </p:cNvGraphicFramePr>
          <p:nvPr/>
        </p:nvGraphicFramePr>
        <p:xfrm>
          <a:off x="304800" y="4267200"/>
          <a:ext cx="1371600" cy="609600"/>
        </p:xfrm>
        <a:graphic>
          <a:graphicData uri="http://schemas.openxmlformats.org/presentationml/2006/ole">
            <p:oleObj spid="_x0000_s2059" name="Формула" r:id="rId13" imgW="1828800" imgH="241200" progId="Equation.3">
              <p:embed/>
            </p:oleObj>
          </a:graphicData>
        </a:graphic>
      </p:graphicFrame>
      <p:graphicFrame>
        <p:nvGraphicFramePr>
          <p:cNvPr id="12311" name="Object 23"/>
          <p:cNvGraphicFramePr>
            <a:graphicFrameLocks noChangeAspect="1"/>
          </p:cNvGraphicFramePr>
          <p:nvPr/>
        </p:nvGraphicFramePr>
        <p:xfrm>
          <a:off x="1905000" y="838200"/>
          <a:ext cx="266700" cy="533400"/>
        </p:xfrm>
        <a:graphic>
          <a:graphicData uri="http://schemas.openxmlformats.org/presentationml/2006/ole">
            <p:oleObj spid="_x0000_s2060" name="Формула" r:id="rId14" imgW="583920" imgH="228600" progId="Equation.3">
              <p:embed/>
            </p:oleObj>
          </a:graphicData>
        </a:graphic>
      </p:graphicFrame>
      <p:graphicFrame>
        <p:nvGraphicFramePr>
          <p:cNvPr id="12312" name="Object 24"/>
          <p:cNvGraphicFramePr>
            <a:graphicFrameLocks noChangeAspect="1"/>
          </p:cNvGraphicFramePr>
          <p:nvPr/>
        </p:nvGraphicFramePr>
        <p:xfrm>
          <a:off x="4343400" y="914400"/>
          <a:ext cx="355600" cy="533400"/>
        </p:xfrm>
        <a:graphic>
          <a:graphicData uri="http://schemas.openxmlformats.org/presentationml/2006/ole">
            <p:oleObj spid="_x0000_s2061" name="Формула" r:id="rId15" imgW="583920" imgH="228600" progId="Equation.3">
              <p:embed/>
            </p:oleObj>
          </a:graphicData>
        </a:graphic>
      </p:graphicFrame>
      <p:graphicFrame>
        <p:nvGraphicFramePr>
          <p:cNvPr id="12313" name="Object 25"/>
          <p:cNvGraphicFramePr>
            <a:graphicFrameLocks noChangeAspect="1"/>
          </p:cNvGraphicFramePr>
          <p:nvPr/>
        </p:nvGraphicFramePr>
        <p:xfrm>
          <a:off x="7467600" y="990600"/>
          <a:ext cx="381000" cy="609600"/>
        </p:xfrm>
        <a:graphic>
          <a:graphicData uri="http://schemas.openxmlformats.org/presentationml/2006/ole">
            <p:oleObj spid="_x0000_s2062" name="Формула" r:id="rId16" imgW="660240" imgH="241200" progId="Equation.3">
              <p:embed/>
            </p:oleObj>
          </a:graphicData>
        </a:graphic>
      </p:graphicFrame>
      <p:graphicFrame>
        <p:nvGraphicFramePr>
          <p:cNvPr id="12314" name="Object 26"/>
          <p:cNvGraphicFramePr>
            <a:graphicFrameLocks noChangeAspect="1"/>
          </p:cNvGraphicFramePr>
          <p:nvPr/>
        </p:nvGraphicFramePr>
        <p:xfrm>
          <a:off x="1752600" y="1985963"/>
          <a:ext cx="1752600" cy="635000"/>
        </p:xfrm>
        <a:graphic>
          <a:graphicData uri="http://schemas.openxmlformats.org/presentationml/2006/ole">
            <p:oleObj spid="_x0000_s2063" name="Формула" r:id="rId17" imgW="1447560" imgH="228600" progId="Equation.3">
              <p:embed/>
            </p:oleObj>
          </a:graphicData>
        </a:graphic>
      </p:graphicFrame>
      <p:graphicFrame>
        <p:nvGraphicFramePr>
          <p:cNvPr id="12315" name="Object 27"/>
          <p:cNvGraphicFramePr>
            <a:graphicFrameLocks noChangeAspect="1"/>
          </p:cNvGraphicFramePr>
          <p:nvPr/>
        </p:nvGraphicFramePr>
        <p:xfrm>
          <a:off x="5943600" y="2133600"/>
          <a:ext cx="1743075" cy="815975"/>
        </p:xfrm>
        <a:graphic>
          <a:graphicData uri="http://schemas.openxmlformats.org/presentationml/2006/ole">
            <p:oleObj spid="_x0000_s2064" name="Формула" r:id="rId18" imgW="1307880" imgH="393480" progId="Equation.3">
              <p:embed/>
            </p:oleObj>
          </a:graphicData>
        </a:graphic>
      </p:graphicFrame>
      <p:graphicFrame>
        <p:nvGraphicFramePr>
          <p:cNvPr id="12316" name="Object 28"/>
          <p:cNvGraphicFramePr>
            <a:graphicFrameLocks noChangeAspect="1"/>
          </p:cNvGraphicFramePr>
          <p:nvPr/>
        </p:nvGraphicFramePr>
        <p:xfrm>
          <a:off x="2057400" y="3124200"/>
          <a:ext cx="1371600" cy="762000"/>
        </p:xfrm>
        <a:graphic>
          <a:graphicData uri="http://schemas.openxmlformats.org/presentationml/2006/ole">
            <p:oleObj spid="_x0000_s2065" name="Формула" r:id="rId19" imgW="1041120" imgH="241200" progId="Equation.3">
              <p:embed/>
            </p:oleObj>
          </a:graphicData>
        </a:graphic>
      </p:graphicFrame>
      <p:graphicFrame>
        <p:nvGraphicFramePr>
          <p:cNvPr id="12317" name="Object 29"/>
          <p:cNvGraphicFramePr>
            <a:graphicFrameLocks noChangeAspect="1"/>
          </p:cNvGraphicFramePr>
          <p:nvPr/>
        </p:nvGraphicFramePr>
        <p:xfrm>
          <a:off x="6172200" y="3651250"/>
          <a:ext cx="1219200" cy="554038"/>
        </p:xfrm>
        <a:graphic>
          <a:graphicData uri="http://schemas.openxmlformats.org/presentationml/2006/ole">
            <p:oleObj spid="_x0000_s2066" name="Формула" r:id="rId20" imgW="977760" imgH="253800" progId="Equation.3">
              <p:embed/>
            </p:oleObj>
          </a:graphicData>
        </a:graphic>
      </p:graphicFrame>
      <p:graphicFrame>
        <p:nvGraphicFramePr>
          <p:cNvPr id="12318" name="Object 30"/>
          <p:cNvGraphicFramePr>
            <a:graphicFrameLocks noChangeAspect="1"/>
          </p:cNvGraphicFramePr>
          <p:nvPr/>
        </p:nvGraphicFramePr>
        <p:xfrm>
          <a:off x="1676400" y="4267200"/>
          <a:ext cx="2514600" cy="609600"/>
        </p:xfrm>
        <a:graphic>
          <a:graphicData uri="http://schemas.openxmlformats.org/presentationml/2006/ole">
            <p:oleObj spid="_x0000_s2067" name="Формула" r:id="rId21" imgW="1828800" imgH="241200" progId="Equation.3">
              <p:embed/>
            </p:oleObj>
          </a:graphicData>
        </a:graphic>
      </p:graphicFrame>
      <p:graphicFrame>
        <p:nvGraphicFramePr>
          <p:cNvPr id="12319" name="Object 31"/>
          <p:cNvGraphicFramePr>
            <a:graphicFrameLocks noChangeAspect="1"/>
          </p:cNvGraphicFramePr>
          <p:nvPr/>
        </p:nvGraphicFramePr>
        <p:xfrm>
          <a:off x="2057400" y="5338763"/>
          <a:ext cx="1219200" cy="895350"/>
        </p:xfrm>
        <a:graphic>
          <a:graphicData uri="http://schemas.openxmlformats.org/presentationml/2006/ole">
            <p:oleObj spid="_x0000_s2068" name="Формула" r:id="rId22" imgW="914400" imgH="431640" progId="Equation.3">
              <p:embed/>
            </p:oleObj>
          </a:graphicData>
        </a:graphic>
      </p:graphicFrame>
      <p:graphicFrame>
        <p:nvGraphicFramePr>
          <p:cNvPr id="12320" name="Object 32"/>
          <p:cNvGraphicFramePr>
            <a:graphicFrameLocks noChangeAspect="1"/>
          </p:cNvGraphicFramePr>
          <p:nvPr/>
        </p:nvGraphicFramePr>
        <p:xfrm>
          <a:off x="6781800" y="4805363"/>
          <a:ext cx="1371600" cy="1100137"/>
        </p:xfrm>
        <a:graphic>
          <a:graphicData uri="http://schemas.openxmlformats.org/presentationml/2006/ole">
            <p:oleObj spid="_x0000_s2069" name="Формула" r:id="rId23" imgW="914400" imgH="43164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2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990600" y="457200"/>
            <a:ext cx="693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>
                <a:solidFill>
                  <a:srgbClr val="800000"/>
                </a:solidFill>
              </a:rPr>
              <a:t>При каких значениях </a:t>
            </a:r>
            <a:r>
              <a:rPr lang="ru-RU" sz="2400" i="1">
                <a:solidFill>
                  <a:srgbClr val="800000"/>
                </a:solidFill>
              </a:rPr>
              <a:t>х</a:t>
            </a:r>
            <a:r>
              <a:rPr lang="ru-RU" sz="2400">
                <a:solidFill>
                  <a:srgbClr val="800000"/>
                </a:solidFill>
              </a:rPr>
              <a:t> имеет смысл функция: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sz="quarter"/>
          </p:nvPr>
        </p:nvSpPr>
        <p:spPr>
          <a:xfrm>
            <a:off x="2590800" y="0"/>
            <a:ext cx="3581400" cy="411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>
                <a:solidFill>
                  <a:srgbClr val="800000"/>
                </a:solidFill>
              </a:rPr>
              <a:t>Устные</a:t>
            </a:r>
            <a:r>
              <a:rPr lang="ru-RU" sz="3600" smtClean="0">
                <a:solidFill>
                  <a:srgbClr val="800000"/>
                </a:solidFill>
              </a:rPr>
              <a:t> </a:t>
            </a:r>
            <a:r>
              <a:rPr lang="ru-RU" sz="2400" smtClean="0">
                <a:solidFill>
                  <a:srgbClr val="800000"/>
                </a:solidFill>
              </a:rPr>
              <a:t>упражнения</a:t>
            </a:r>
          </a:p>
        </p:txBody>
      </p:sp>
      <p:graphicFrame>
        <p:nvGraphicFramePr>
          <p:cNvPr id="29702" name="Object 6"/>
          <p:cNvGraphicFramePr>
            <a:graphicFrameLocks noChangeAspect="1"/>
          </p:cNvGraphicFramePr>
          <p:nvPr>
            <p:ph sz="quarter" idx="4294967295"/>
          </p:nvPr>
        </p:nvGraphicFramePr>
        <p:xfrm>
          <a:off x="1957388" y="881063"/>
          <a:ext cx="4745037" cy="839787"/>
        </p:xfrm>
        <a:graphic>
          <a:graphicData uri="http://schemas.openxmlformats.org/presentationml/2006/ole">
            <p:oleObj spid="_x0000_s26629" name="Формула" r:id="rId3" imgW="2869920" imgH="507960" progId="Equation.3">
              <p:embed/>
            </p:oleObj>
          </a:graphicData>
        </a:graphic>
      </p:graphicFrame>
      <p:graphicFrame>
        <p:nvGraphicFramePr>
          <p:cNvPr id="29706" name="Object 10"/>
          <p:cNvGraphicFramePr>
            <a:graphicFrameLocks noChangeAspect="1"/>
          </p:cNvGraphicFramePr>
          <p:nvPr>
            <p:ph sz="quarter" idx="4294967295"/>
          </p:nvPr>
        </p:nvGraphicFramePr>
        <p:xfrm>
          <a:off x="714348" y="3714752"/>
          <a:ext cx="2227262" cy="442913"/>
        </p:xfrm>
        <a:graphic>
          <a:graphicData uri="http://schemas.openxmlformats.org/presentationml/2006/ole">
            <p:oleObj spid="_x0000_s26630" name="Формула" r:id="rId4" imgW="1104840" imgH="228600" progId="Equation.3">
              <p:embed/>
            </p:oleObj>
          </a:graphicData>
        </a:graphic>
      </p:graphicFrame>
      <p:graphicFrame>
        <p:nvGraphicFramePr>
          <p:cNvPr id="29710" name="Object 1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500562" y="3714752"/>
          <a:ext cx="3581400" cy="531813"/>
        </p:xfrm>
        <a:graphic>
          <a:graphicData uri="http://schemas.openxmlformats.org/presentationml/2006/ole">
            <p:oleObj spid="_x0000_s26631" name="Формула" r:id="rId5" imgW="1638000" imgH="253800" progId="Equation.3">
              <p:embed/>
            </p:oleObj>
          </a:graphicData>
        </a:graphic>
      </p:graphicFrame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785918" y="307181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dirty="0">
                <a:solidFill>
                  <a:srgbClr val="800000"/>
                </a:solidFill>
                <a:cs typeface="Times New Roman" pitchFamily="18" charset="0"/>
              </a:rPr>
              <a:t>Совпадают ли графики функций:  </a:t>
            </a:r>
            <a:endParaRPr lang="ru-RU" sz="2400" dirty="0">
              <a:solidFill>
                <a:srgbClr val="800000"/>
              </a:solidFill>
            </a:endParaRPr>
          </a:p>
        </p:txBody>
      </p:sp>
      <p:graphicFrame>
        <p:nvGraphicFramePr>
          <p:cNvPr id="7178" name="Object 4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34" name="Формула" r:id="rId6" imgW="114120" imgH="215640" progId="Equation.3">
              <p:embed/>
            </p:oleObj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309</TotalTime>
  <Words>701</Words>
  <Application>Microsoft Office PowerPoint</Application>
  <PresentationFormat>Экран (4:3)</PresentationFormat>
  <Paragraphs>109</Paragraphs>
  <Slides>22</Slides>
  <Notes>12</Notes>
  <HiddenSlides>0</HiddenSlides>
  <MMClips>6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Тема Office</vt:lpstr>
      <vt:lpstr>Формула</vt:lpstr>
      <vt:lpstr>Equation</vt:lpstr>
      <vt:lpstr>Алгебра 10</vt:lpstr>
      <vt:lpstr> </vt:lpstr>
      <vt:lpstr>Слайд 3</vt:lpstr>
      <vt:lpstr>ДЖОН НЕПЕР (1550-1617) </vt:lpstr>
      <vt:lpstr>ПАЛОЧКИ НЕПЕРА</vt:lpstr>
      <vt:lpstr>ЛОГАРИФМИЧЕСКАЯ ЛИНЕЙКА </vt:lpstr>
      <vt:lpstr>Слайд 7</vt:lpstr>
      <vt:lpstr>Свойства логарифмов</vt:lpstr>
      <vt:lpstr>Устные упражнения</vt:lpstr>
      <vt:lpstr>Слайд 10</vt:lpstr>
      <vt:lpstr>Свойства монотонности логарифмов</vt:lpstr>
      <vt:lpstr>Десятичные логарифмы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Алгебра 10</dc:title>
  <dc:creator>Мамен</dc:creator>
  <cp:lastModifiedBy>Мамен</cp:lastModifiedBy>
  <cp:revision>30</cp:revision>
  <dcterms:created xsi:type="dcterms:W3CDTF">2009-12-19T23:52:19Z</dcterms:created>
  <dcterms:modified xsi:type="dcterms:W3CDTF">2009-12-21T17:31:07Z</dcterms:modified>
</cp:coreProperties>
</file>