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78" r:id="rId3"/>
    <p:sldId id="258" r:id="rId4"/>
    <p:sldId id="259" r:id="rId5"/>
    <p:sldId id="279" r:id="rId6"/>
    <p:sldId id="280" r:id="rId7"/>
    <p:sldId id="281" r:id="rId8"/>
    <p:sldId id="282" r:id="rId9"/>
    <p:sldId id="263" r:id="rId10"/>
    <p:sldId id="264" r:id="rId11"/>
    <p:sldId id="265" r:id="rId12"/>
    <p:sldId id="267" r:id="rId13"/>
    <p:sldId id="276" r:id="rId14"/>
    <p:sldId id="275" r:id="rId15"/>
    <p:sldId id="277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3" autoAdjust="0"/>
    <p:restoredTop sz="94728" autoAdjust="0"/>
  </p:normalViewPr>
  <p:slideViewPr>
    <p:cSldViewPr>
      <p:cViewPr varScale="1">
        <p:scale>
          <a:sx n="67" d="100"/>
          <a:sy n="67" d="100"/>
        </p:scale>
        <p:origin x="11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5A2E9-C201-440B-A8F7-8C7F9D70419E}" type="doc">
      <dgm:prSet loTypeId="urn:microsoft.com/office/officeart/2005/8/layout/cycle2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A2A8D39-98B2-43A3-AF54-3EDF12DD9A4D}">
      <dgm:prSet custT="1"/>
      <dgm:spPr/>
      <dgm:t>
        <a:bodyPr/>
        <a:lstStyle/>
        <a:p>
          <a:r>
            <a:rPr lang="ru-RU" sz="1600" b="1" dirty="0" smtClean="0"/>
            <a:t>Коррекционно-развивающее обучение</a:t>
          </a:r>
          <a:r>
            <a:rPr lang="ru-RU" sz="1600" dirty="0" smtClean="0"/>
            <a:t/>
          </a:r>
          <a:br>
            <a:rPr lang="ru-RU" sz="1600" dirty="0" smtClean="0"/>
          </a:br>
          <a:endParaRPr lang="ru-RU" sz="1600" dirty="0"/>
        </a:p>
      </dgm:t>
    </dgm:pt>
    <dgm:pt modelId="{4A0D6F5E-D54E-41B1-B228-0362BD9E9B19}" type="parTrans" cxnId="{3062636E-AC7C-459F-B147-C7C55BD27B3B}">
      <dgm:prSet/>
      <dgm:spPr/>
      <dgm:t>
        <a:bodyPr/>
        <a:lstStyle/>
        <a:p>
          <a:endParaRPr lang="ru-RU"/>
        </a:p>
      </dgm:t>
    </dgm:pt>
    <dgm:pt modelId="{9670F9B6-9F71-4C03-A629-A1B340C71DF4}" type="sibTrans" cxnId="{3062636E-AC7C-459F-B147-C7C55BD27B3B}">
      <dgm:prSet/>
      <dgm:spPr/>
      <dgm:t>
        <a:bodyPr/>
        <a:lstStyle/>
        <a:p>
          <a:endParaRPr lang="ru-RU"/>
        </a:p>
      </dgm:t>
    </dgm:pt>
    <dgm:pt modelId="{A6B46071-8691-402F-AD9C-8927DA8A082B}">
      <dgm:prSet phldrT="[Текст]" custT="1"/>
      <dgm:spPr/>
      <dgm:t>
        <a:bodyPr/>
        <a:lstStyle/>
        <a:p>
          <a:r>
            <a:rPr lang="ru-RU" sz="1600" b="1" dirty="0" smtClean="0"/>
            <a:t>Компьютерные технологии.</a:t>
          </a:r>
          <a:endParaRPr lang="ru-RU" sz="1600" dirty="0"/>
        </a:p>
      </dgm:t>
    </dgm:pt>
    <dgm:pt modelId="{387D4D83-B977-432D-B80B-3BEEB3279395}" type="parTrans" cxnId="{FA4977A5-6B6E-4FED-BACC-875196557171}">
      <dgm:prSet/>
      <dgm:spPr/>
      <dgm:t>
        <a:bodyPr/>
        <a:lstStyle/>
        <a:p>
          <a:endParaRPr lang="ru-RU"/>
        </a:p>
      </dgm:t>
    </dgm:pt>
    <dgm:pt modelId="{C4DBED15-5AD5-44AE-96F8-55601F13E617}" type="sibTrans" cxnId="{FA4977A5-6B6E-4FED-BACC-875196557171}">
      <dgm:prSet/>
      <dgm:spPr/>
      <dgm:t>
        <a:bodyPr/>
        <a:lstStyle/>
        <a:p>
          <a:endParaRPr lang="ru-RU"/>
        </a:p>
      </dgm:t>
    </dgm:pt>
    <dgm:pt modelId="{211CCA8B-BD44-41A2-BCF9-796D0DA38513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Проблемное обучение (элементы)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ABE3E7-A74E-4DB8-BC4E-C3C2FBD536AB}" type="parTrans" cxnId="{49CA593D-CF28-4149-861A-D73FA8D1EC92}">
      <dgm:prSet/>
      <dgm:spPr/>
      <dgm:t>
        <a:bodyPr/>
        <a:lstStyle/>
        <a:p>
          <a:endParaRPr lang="ru-RU"/>
        </a:p>
      </dgm:t>
    </dgm:pt>
    <dgm:pt modelId="{2854E4E3-FC0E-4AAF-9D2C-75D17F3FAAE0}" type="sibTrans" cxnId="{49CA593D-CF28-4149-861A-D73FA8D1EC92}">
      <dgm:prSet/>
      <dgm:spPr/>
      <dgm:t>
        <a:bodyPr/>
        <a:lstStyle/>
        <a:p>
          <a:endParaRPr lang="ru-RU"/>
        </a:p>
      </dgm:t>
    </dgm:pt>
    <dgm:pt modelId="{22E40026-24D0-47B8-BFAE-BDB51907C93C}">
      <dgm:prSet custT="1"/>
      <dgm:spPr/>
      <dgm:t>
        <a:bodyPr/>
        <a:lstStyle/>
        <a:p>
          <a:r>
            <a:rPr lang="ru-RU" sz="1100" b="1" dirty="0" err="1" smtClean="0"/>
            <a:t>Здоровьсберегающие</a:t>
          </a:r>
          <a:r>
            <a:rPr lang="ru-RU" sz="1100" b="1" dirty="0" smtClean="0"/>
            <a:t> технологии</a:t>
          </a:r>
          <a:endParaRPr lang="ru-RU" sz="1100" b="1" dirty="0"/>
        </a:p>
      </dgm:t>
    </dgm:pt>
    <dgm:pt modelId="{26C23445-B5DE-4D78-BC66-2B7CCA8775FD}" type="parTrans" cxnId="{21AD33BB-08F2-43EA-8E64-1B25E130FD44}">
      <dgm:prSet/>
      <dgm:spPr/>
      <dgm:t>
        <a:bodyPr/>
        <a:lstStyle/>
        <a:p>
          <a:endParaRPr lang="ru-RU"/>
        </a:p>
      </dgm:t>
    </dgm:pt>
    <dgm:pt modelId="{3D5AB8DA-39DD-41F7-852B-76EE56BF5CD2}" type="sibTrans" cxnId="{21AD33BB-08F2-43EA-8E64-1B25E130FD44}">
      <dgm:prSet/>
      <dgm:spPr/>
      <dgm:t>
        <a:bodyPr/>
        <a:lstStyle/>
        <a:p>
          <a:endParaRPr lang="ru-RU"/>
        </a:p>
      </dgm:t>
    </dgm:pt>
    <dgm:pt modelId="{EF2A160A-3EC7-4C99-B868-4C9E02E4A32F}" type="pres">
      <dgm:prSet presAssocID="{0F85A2E9-C201-440B-A8F7-8C7F9D7041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134019-F239-4314-962E-F53026250941}" type="pres">
      <dgm:prSet presAssocID="{0A2A8D39-98B2-43A3-AF54-3EDF12DD9A4D}" presName="node" presStyleLbl="node1" presStyleIdx="0" presStyleCnt="4" custScaleX="149514" custScaleY="92484" custRadScaleRad="124175" custRadScaleInc="41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6A3E3-168C-41A7-9CF7-FF4D5458B916}" type="pres">
      <dgm:prSet presAssocID="{9670F9B6-9F71-4C03-A629-A1B340C71DF4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E84D9F4-2B0F-4890-BD13-9BC0AF9D2B0A}" type="pres">
      <dgm:prSet presAssocID="{9670F9B6-9F71-4C03-A629-A1B340C71DF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2FBD1076-7D45-4029-BADA-DF1A21276A49}" type="pres">
      <dgm:prSet presAssocID="{A6B46071-8691-402F-AD9C-8927DA8A082B}" presName="node" presStyleLbl="node1" presStyleIdx="1" presStyleCnt="4" custScaleX="145633" custScaleY="106615" custRadScaleRad="166835" custRadScaleInc="2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567F7-81FF-48C0-A0F9-78E5F3EEADE0}" type="pres">
      <dgm:prSet presAssocID="{C4DBED15-5AD5-44AE-96F8-55601F13E617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4A07DC7-838D-47A0-9B13-6879EDB4A848}" type="pres">
      <dgm:prSet presAssocID="{C4DBED15-5AD5-44AE-96F8-55601F13E61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C448822-3A16-4953-B322-488BA4E4B1F9}" type="pres">
      <dgm:prSet presAssocID="{211CCA8B-BD44-41A2-BCF9-796D0DA38513}" presName="node" presStyleLbl="node1" presStyleIdx="2" presStyleCnt="4" custScaleX="119631" custScaleY="60539" custRadScaleRad="107261" custRadScaleInc="-42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45628-7DB9-464A-8D30-4E5A19801438}" type="pres">
      <dgm:prSet presAssocID="{2854E4E3-FC0E-4AAF-9D2C-75D17F3FAAE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D41555E-46BB-46C9-839E-0D88A97913D8}" type="pres">
      <dgm:prSet presAssocID="{2854E4E3-FC0E-4AAF-9D2C-75D17F3FAAE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898F194-C91E-4529-B24C-3E71A0A4FF84}" type="pres">
      <dgm:prSet presAssocID="{22E40026-24D0-47B8-BFAE-BDB51907C93C}" presName="node" presStyleLbl="node1" presStyleIdx="3" presStyleCnt="4" custScaleX="175047" custScaleY="100407" custRadScaleRad="87929" custRadScaleInc="19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34E5D-3967-4338-9550-D2C254C3AF48}" type="pres">
      <dgm:prSet presAssocID="{3D5AB8DA-39DD-41F7-852B-76EE56BF5CD2}" presName="sibTrans" presStyleLbl="sibTrans2D1" presStyleIdx="3" presStyleCnt="4"/>
      <dgm:spPr/>
      <dgm:t>
        <a:bodyPr/>
        <a:lstStyle/>
        <a:p>
          <a:endParaRPr lang="ru-RU"/>
        </a:p>
      </dgm:t>
    </dgm:pt>
    <dgm:pt modelId="{B26E8302-7B11-48C6-9801-22B1F78B12CC}" type="pres">
      <dgm:prSet presAssocID="{3D5AB8DA-39DD-41F7-852B-76EE56BF5CD2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061CA64-7DA0-4204-8C64-2C61A7C621A8}" type="presOf" srcId="{3D5AB8DA-39DD-41F7-852B-76EE56BF5CD2}" destId="{B26E8302-7B11-48C6-9801-22B1F78B12CC}" srcOrd="1" destOrd="0" presId="urn:microsoft.com/office/officeart/2005/8/layout/cycle2"/>
    <dgm:cxn modelId="{3062636E-AC7C-459F-B147-C7C55BD27B3B}" srcId="{0F85A2E9-C201-440B-A8F7-8C7F9D70419E}" destId="{0A2A8D39-98B2-43A3-AF54-3EDF12DD9A4D}" srcOrd="0" destOrd="0" parTransId="{4A0D6F5E-D54E-41B1-B228-0362BD9E9B19}" sibTransId="{9670F9B6-9F71-4C03-A629-A1B340C71DF4}"/>
    <dgm:cxn modelId="{88181C98-F8D4-43B7-B4FA-68CC9622822B}" type="presOf" srcId="{9670F9B6-9F71-4C03-A629-A1B340C71DF4}" destId="{49B6A3E3-168C-41A7-9CF7-FF4D5458B916}" srcOrd="0" destOrd="0" presId="urn:microsoft.com/office/officeart/2005/8/layout/cycle2"/>
    <dgm:cxn modelId="{D393289E-DBFF-40BB-A8D8-57BE59665B71}" type="presOf" srcId="{211CCA8B-BD44-41A2-BCF9-796D0DA38513}" destId="{FC448822-3A16-4953-B322-488BA4E4B1F9}" srcOrd="0" destOrd="0" presId="urn:microsoft.com/office/officeart/2005/8/layout/cycle2"/>
    <dgm:cxn modelId="{E1FEF048-A219-48E8-9322-A5AB0BE7B6AF}" type="presOf" srcId="{2854E4E3-FC0E-4AAF-9D2C-75D17F3FAAE0}" destId="{54A45628-7DB9-464A-8D30-4E5A19801438}" srcOrd="0" destOrd="0" presId="urn:microsoft.com/office/officeart/2005/8/layout/cycle2"/>
    <dgm:cxn modelId="{A1451A5C-2203-4871-9BF0-268052765475}" type="presOf" srcId="{2854E4E3-FC0E-4AAF-9D2C-75D17F3FAAE0}" destId="{9D41555E-46BB-46C9-839E-0D88A97913D8}" srcOrd="1" destOrd="0" presId="urn:microsoft.com/office/officeart/2005/8/layout/cycle2"/>
    <dgm:cxn modelId="{133E9B10-92F7-49D0-B4A3-ED39908BA234}" type="presOf" srcId="{A6B46071-8691-402F-AD9C-8927DA8A082B}" destId="{2FBD1076-7D45-4029-BADA-DF1A21276A49}" srcOrd="0" destOrd="0" presId="urn:microsoft.com/office/officeart/2005/8/layout/cycle2"/>
    <dgm:cxn modelId="{92B71ACD-6A38-43D5-852B-09F9D2D9370B}" type="presOf" srcId="{22E40026-24D0-47B8-BFAE-BDB51907C93C}" destId="{1898F194-C91E-4529-B24C-3E71A0A4FF84}" srcOrd="0" destOrd="0" presId="urn:microsoft.com/office/officeart/2005/8/layout/cycle2"/>
    <dgm:cxn modelId="{49CA593D-CF28-4149-861A-D73FA8D1EC92}" srcId="{0F85A2E9-C201-440B-A8F7-8C7F9D70419E}" destId="{211CCA8B-BD44-41A2-BCF9-796D0DA38513}" srcOrd="2" destOrd="0" parTransId="{78ABE3E7-A74E-4DB8-BC4E-C3C2FBD536AB}" sibTransId="{2854E4E3-FC0E-4AAF-9D2C-75D17F3FAAE0}"/>
    <dgm:cxn modelId="{F0636011-637B-4A7C-AB51-41746457FBC4}" type="presOf" srcId="{0A2A8D39-98B2-43A3-AF54-3EDF12DD9A4D}" destId="{AA134019-F239-4314-962E-F53026250941}" srcOrd="0" destOrd="0" presId="urn:microsoft.com/office/officeart/2005/8/layout/cycle2"/>
    <dgm:cxn modelId="{FA4977A5-6B6E-4FED-BACC-875196557171}" srcId="{0F85A2E9-C201-440B-A8F7-8C7F9D70419E}" destId="{A6B46071-8691-402F-AD9C-8927DA8A082B}" srcOrd="1" destOrd="0" parTransId="{387D4D83-B977-432D-B80B-3BEEB3279395}" sibTransId="{C4DBED15-5AD5-44AE-96F8-55601F13E617}"/>
    <dgm:cxn modelId="{ABAACF8A-2E87-46B2-82D2-CD23D87F4346}" type="presOf" srcId="{3D5AB8DA-39DD-41F7-852B-76EE56BF5CD2}" destId="{E5F34E5D-3967-4338-9550-D2C254C3AF48}" srcOrd="0" destOrd="0" presId="urn:microsoft.com/office/officeart/2005/8/layout/cycle2"/>
    <dgm:cxn modelId="{9B97B6A8-1856-4238-8F41-186616D456A8}" type="presOf" srcId="{9670F9B6-9F71-4C03-A629-A1B340C71DF4}" destId="{CE84D9F4-2B0F-4890-BD13-9BC0AF9D2B0A}" srcOrd="1" destOrd="0" presId="urn:microsoft.com/office/officeart/2005/8/layout/cycle2"/>
    <dgm:cxn modelId="{277702DD-FDD8-497D-9BA5-8DD585399B87}" type="presOf" srcId="{C4DBED15-5AD5-44AE-96F8-55601F13E617}" destId="{64A07DC7-838D-47A0-9B13-6879EDB4A848}" srcOrd="1" destOrd="0" presId="urn:microsoft.com/office/officeart/2005/8/layout/cycle2"/>
    <dgm:cxn modelId="{21AD33BB-08F2-43EA-8E64-1B25E130FD44}" srcId="{0F85A2E9-C201-440B-A8F7-8C7F9D70419E}" destId="{22E40026-24D0-47B8-BFAE-BDB51907C93C}" srcOrd="3" destOrd="0" parTransId="{26C23445-B5DE-4D78-BC66-2B7CCA8775FD}" sibTransId="{3D5AB8DA-39DD-41F7-852B-76EE56BF5CD2}"/>
    <dgm:cxn modelId="{9A96D5C4-46FA-4653-9491-BB3676E67ABB}" type="presOf" srcId="{0F85A2E9-C201-440B-A8F7-8C7F9D70419E}" destId="{EF2A160A-3EC7-4C99-B868-4C9E02E4A32F}" srcOrd="0" destOrd="0" presId="urn:microsoft.com/office/officeart/2005/8/layout/cycle2"/>
    <dgm:cxn modelId="{B4BF19A6-09DC-4CC8-91AC-4729C275E4C5}" type="presOf" srcId="{C4DBED15-5AD5-44AE-96F8-55601F13E617}" destId="{1CF567F7-81FF-48C0-A0F9-78E5F3EEADE0}" srcOrd="0" destOrd="0" presId="urn:microsoft.com/office/officeart/2005/8/layout/cycle2"/>
    <dgm:cxn modelId="{5B4B36CC-4569-441F-B140-2A52C1E7B555}" type="presParOf" srcId="{EF2A160A-3EC7-4C99-B868-4C9E02E4A32F}" destId="{AA134019-F239-4314-962E-F53026250941}" srcOrd="0" destOrd="0" presId="urn:microsoft.com/office/officeart/2005/8/layout/cycle2"/>
    <dgm:cxn modelId="{D7713D60-80B4-4503-92D1-4774664D3AAE}" type="presParOf" srcId="{EF2A160A-3EC7-4C99-B868-4C9E02E4A32F}" destId="{49B6A3E3-168C-41A7-9CF7-FF4D5458B916}" srcOrd="1" destOrd="0" presId="urn:microsoft.com/office/officeart/2005/8/layout/cycle2"/>
    <dgm:cxn modelId="{34A59AD9-1EBE-4B7F-9310-EA788E161841}" type="presParOf" srcId="{49B6A3E3-168C-41A7-9CF7-FF4D5458B916}" destId="{CE84D9F4-2B0F-4890-BD13-9BC0AF9D2B0A}" srcOrd="0" destOrd="0" presId="urn:microsoft.com/office/officeart/2005/8/layout/cycle2"/>
    <dgm:cxn modelId="{BB7C4688-4945-4E09-AA58-9B93E1AE075B}" type="presParOf" srcId="{EF2A160A-3EC7-4C99-B868-4C9E02E4A32F}" destId="{2FBD1076-7D45-4029-BADA-DF1A21276A49}" srcOrd="2" destOrd="0" presId="urn:microsoft.com/office/officeart/2005/8/layout/cycle2"/>
    <dgm:cxn modelId="{C95700DB-91EC-4605-A3DB-969A2DFF2468}" type="presParOf" srcId="{EF2A160A-3EC7-4C99-B868-4C9E02E4A32F}" destId="{1CF567F7-81FF-48C0-A0F9-78E5F3EEADE0}" srcOrd="3" destOrd="0" presId="urn:microsoft.com/office/officeart/2005/8/layout/cycle2"/>
    <dgm:cxn modelId="{A3D8EF7E-0081-44B2-9299-71ACB638FC30}" type="presParOf" srcId="{1CF567F7-81FF-48C0-A0F9-78E5F3EEADE0}" destId="{64A07DC7-838D-47A0-9B13-6879EDB4A848}" srcOrd="0" destOrd="0" presId="urn:microsoft.com/office/officeart/2005/8/layout/cycle2"/>
    <dgm:cxn modelId="{AA654CCB-4AB7-4BCA-A6E2-7CB1991EBED7}" type="presParOf" srcId="{EF2A160A-3EC7-4C99-B868-4C9E02E4A32F}" destId="{FC448822-3A16-4953-B322-488BA4E4B1F9}" srcOrd="4" destOrd="0" presId="urn:microsoft.com/office/officeart/2005/8/layout/cycle2"/>
    <dgm:cxn modelId="{166347E1-627B-4F44-B287-A59F00EC5E86}" type="presParOf" srcId="{EF2A160A-3EC7-4C99-B868-4C9E02E4A32F}" destId="{54A45628-7DB9-464A-8D30-4E5A19801438}" srcOrd="5" destOrd="0" presId="urn:microsoft.com/office/officeart/2005/8/layout/cycle2"/>
    <dgm:cxn modelId="{8DB855C6-247F-4757-949C-D94F71593762}" type="presParOf" srcId="{54A45628-7DB9-464A-8D30-4E5A19801438}" destId="{9D41555E-46BB-46C9-839E-0D88A97913D8}" srcOrd="0" destOrd="0" presId="urn:microsoft.com/office/officeart/2005/8/layout/cycle2"/>
    <dgm:cxn modelId="{715218C4-F27F-4EE2-BDC8-96F3B8F68F92}" type="presParOf" srcId="{EF2A160A-3EC7-4C99-B868-4C9E02E4A32F}" destId="{1898F194-C91E-4529-B24C-3E71A0A4FF84}" srcOrd="6" destOrd="0" presId="urn:microsoft.com/office/officeart/2005/8/layout/cycle2"/>
    <dgm:cxn modelId="{7FECC49A-38C5-499E-AD4E-AED08FDFE8FB}" type="presParOf" srcId="{EF2A160A-3EC7-4C99-B868-4C9E02E4A32F}" destId="{E5F34E5D-3967-4338-9550-D2C254C3AF48}" srcOrd="7" destOrd="0" presId="urn:microsoft.com/office/officeart/2005/8/layout/cycle2"/>
    <dgm:cxn modelId="{009F577B-2024-471A-8D50-B7FBC77C4287}" type="presParOf" srcId="{E5F34E5D-3967-4338-9550-D2C254C3AF48}" destId="{B26E8302-7B11-48C6-9801-22B1F78B12C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8CD6CF-152C-4946-9E2F-4A8610531AEF}" type="doc">
      <dgm:prSet loTypeId="urn:microsoft.com/office/officeart/2005/8/layout/orgChart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090DEE0A-C859-4113-A9EB-EBA36DBFC370}">
      <dgm:prSet custT="1"/>
      <dgm:spPr/>
      <dgm:t>
        <a:bodyPr/>
        <a:lstStyle/>
        <a:p>
          <a:pPr rtl="0"/>
          <a:r>
            <a:rPr lang="ru-RU" sz="2400" dirty="0" smtClean="0"/>
            <a:t>Умение перерабатывать информацию</a:t>
          </a:r>
          <a:endParaRPr lang="ru-RU" sz="2400" dirty="0"/>
        </a:p>
      </dgm:t>
    </dgm:pt>
    <dgm:pt modelId="{01178283-7F4D-4AAC-B4DF-D677BA9718F3}" type="parTrans" cxnId="{915C1102-EFC5-43A0-A2DF-30F9CDE99CDC}">
      <dgm:prSet/>
      <dgm:spPr/>
      <dgm:t>
        <a:bodyPr/>
        <a:lstStyle/>
        <a:p>
          <a:endParaRPr lang="ru-RU"/>
        </a:p>
      </dgm:t>
    </dgm:pt>
    <dgm:pt modelId="{6205C7BF-0CC3-472B-AF97-E2DF8C65223E}" type="sibTrans" cxnId="{915C1102-EFC5-43A0-A2DF-30F9CDE99CDC}">
      <dgm:prSet/>
      <dgm:spPr/>
      <dgm:t>
        <a:bodyPr/>
        <a:lstStyle/>
        <a:p>
          <a:endParaRPr lang="ru-RU"/>
        </a:p>
      </dgm:t>
    </dgm:pt>
    <dgm:pt modelId="{7170D45F-3686-4237-ABBB-E9B8EC6E1F26}" type="pres">
      <dgm:prSet presAssocID="{BE8CD6CF-152C-4946-9E2F-4A8610531A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2E5046-7254-4640-990E-73AE662F36B1}" type="pres">
      <dgm:prSet presAssocID="{090DEE0A-C859-4113-A9EB-EBA36DBFC370}" presName="hierRoot1" presStyleCnt="0">
        <dgm:presLayoutVars>
          <dgm:hierBranch val="init"/>
        </dgm:presLayoutVars>
      </dgm:prSet>
      <dgm:spPr/>
    </dgm:pt>
    <dgm:pt modelId="{2E75E79E-26F4-49B4-B25F-5F038DE1BDBF}" type="pres">
      <dgm:prSet presAssocID="{090DEE0A-C859-4113-A9EB-EBA36DBFC370}" presName="rootComposite1" presStyleCnt="0"/>
      <dgm:spPr/>
    </dgm:pt>
    <dgm:pt modelId="{D6D85829-1C64-4F95-9F0F-871713C2D694}" type="pres">
      <dgm:prSet presAssocID="{090DEE0A-C859-4113-A9EB-EBA36DBFC370}" presName="rootText1" presStyleLbl="node0" presStyleIdx="0" presStyleCnt="1" custScaleX="107931" custScaleY="137805" custLinFactNeighborX="-5440" custLinFactNeighborY="309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7E52BF-9C9E-4790-BA2E-6B4B2ACC32FC}" type="pres">
      <dgm:prSet presAssocID="{090DEE0A-C859-4113-A9EB-EBA36DBFC37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D57D6B9-1F45-401A-AFD0-098D57FA83FA}" type="pres">
      <dgm:prSet presAssocID="{090DEE0A-C859-4113-A9EB-EBA36DBFC370}" presName="hierChild2" presStyleCnt="0"/>
      <dgm:spPr/>
    </dgm:pt>
    <dgm:pt modelId="{98CA42C9-4639-4513-A0CD-F75E3CC016FD}" type="pres">
      <dgm:prSet presAssocID="{090DEE0A-C859-4113-A9EB-EBA36DBFC370}" presName="hierChild3" presStyleCnt="0"/>
      <dgm:spPr/>
    </dgm:pt>
  </dgm:ptLst>
  <dgm:cxnLst>
    <dgm:cxn modelId="{915C1102-EFC5-43A0-A2DF-30F9CDE99CDC}" srcId="{BE8CD6CF-152C-4946-9E2F-4A8610531AEF}" destId="{090DEE0A-C859-4113-A9EB-EBA36DBFC370}" srcOrd="0" destOrd="0" parTransId="{01178283-7F4D-4AAC-B4DF-D677BA9718F3}" sibTransId="{6205C7BF-0CC3-472B-AF97-E2DF8C65223E}"/>
    <dgm:cxn modelId="{C691911A-69D3-4055-B086-3190CD4478F1}" type="presOf" srcId="{BE8CD6CF-152C-4946-9E2F-4A8610531AEF}" destId="{7170D45F-3686-4237-ABBB-E9B8EC6E1F26}" srcOrd="0" destOrd="0" presId="urn:microsoft.com/office/officeart/2005/8/layout/orgChart1"/>
    <dgm:cxn modelId="{6C937557-54AD-4C0F-AE26-FD7CA7C16C98}" type="presOf" srcId="{090DEE0A-C859-4113-A9EB-EBA36DBFC370}" destId="{537E52BF-9C9E-4790-BA2E-6B4B2ACC32FC}" srcOrd="1" destOrd="0" presId="urn:microsoft.com/office/officeart/2005/8/layout/orgChart1"/>
    <dgm:cxn modelId="{23EC1E94-4DC0-4A7B-8FC8-2F02105DBEAE}" type="presOf" srcId="{090DEE0A-C859-4113-A9EB-EBA36DBFC370}" destId="{D6D85829-1C64-4F95-9F0F-871713C2D694}" srcOrd="0" destOrd="0" presId="urn:microsoft.com/office/officeart/2005/8/layout/orgChart1"/>
    <dgm:cxn modelId="{DDF57674-E7C1-4BF6-A711-860705BC2511}" type="presParOf" srcId="{7170D45F-3686-4237-ABBB-E9B8EC6E1F26}" destId="{F52E5046-7254-4640-990E-73AE662F36B1}" srcOrd="0" destOrd="0" presId="urn:microsoft.com/office/officeart/2005/8/layout/orgChart1"/>
    <dgm:cxn modelId="{B4D4762F-EB9B-4360-803E-7788DBF30F76}" type="presParOf" srcId="{F52E5046-7254-4640-990E-73AE662F36B1}" destId="{2E75E79E-26F4-49B4-B25F-5F038DE1BDBF}" srcOrd="0" destOrd="0" presId="urn:microsoft.com/office/officeart/2005/8/layout/orgChart1"/>
    <dgm:cxn modelId="{DD78B70D-FB0A-4BBA-8E78-08E48ED1036A}" type="presParOf" srcId="{2E75E79E-26F4-49B4-B25F-5F038DE1BDBF}" destId="{D6D85829-1C64-4F95-9F0F-871713C2D694}" srcOrd="0" destOrd="0" presId="urn:microsoft.com/office/officeart/2005/8/layout/orgChart1"/>
    <dgm:cxn modelId="{E711346E-534C-4FD5-90D9-794BF1D30B71}" type="presParOf" srcId="{2E75E79E-26F4-49B4-B25F-5F038DE1BDBF}" destId="{537E52BF-9C9E-4790-BA2E-6B4B2ACC32FC}" srcOrd="1" destOrd="0" presId="urn:microsoft.com/office/officeart/2005/8/layout/orgChart1"/>
    <dgm:cxn modelId="{6584686D-BEAB-4AC5-8B2D-1F53CC83F920}" type="presParOf" srcId="{F52E5046-7254-4640-990E-73AE662F36B1}" destId="{5D57D6B9-1F45-401A-AFD0-098D57FA83FA}" srcOrd="1" destOrd="0" presId="urn:microsoft.com/office/officeart/2005/8/layout/orgChart1"/>
    <dgm:cxn modelId="{09F13690-EADF-4DC8-9B95-0D61941084A0}" type="presParOf" srcId="{F52E5046-7254-4640-990E-73AE662F36B1}" destId="{98CA42C9-4639-4513-A0CD-F75E3CC016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91FE14-DF0A-4CE8-AD20-FF7B8073E99B}" type="doc">
      <dgm:prSet loTypeId="urn:microsoft.com/office/officeart/2005/8/layout/orgChart1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93CEC04F-E85F-43F3-A26F-2DDF7A907805}">
      <dgm:prSet custT="1"/>
      <dgm:spPr/>
      <dgm:t>
        <a:bodyPr/>
        <a:lstStyle/>
        <a:p>
          <a:pPr rtl="0"/>
          <a:r>
            <a:rPr lang="ru-RU" sz="2400" dirty="0" smtClean="0"/>
            <a:t>Умение передавать информацию</a:t>
          </a:r>
          <a:endParaRPr lang="ru-RU" sz="2400" dirty="0"/>
        </a:p>
      </dgm:t>
    </dgm:pt>
    <dgm:pt modelId="{82A5AF47-2548-4D6B-A178-D5D7F1D7C219}" type="parTrans" cxnId="{73C640BD-0339-4690-9059-C429292C579D}">
      <dgm:prSet/>
      <dgm:spPr/>
      <dgm:t>
        <a:bodyPr/>
        <a:lstStyle/>
        <a:p>
          <a:endParaRPr lang="ru-RU"/>
        </a:p>
      </dgm:t>
    </dgm:pt>
    <dgm:pt modelId="{073A5108-F922-4838-B286-C492F643362B}" type="sibTrans" cxnId="{73C640BD-0339-4690-9059-C429292C579D}">
      <dgm:prSet/>
      <dgm:spPr/>
      <dgm:t>
        <a:bodyPr/>
        <a:lstStyle/>
        <a:p>
          <a:endParaRPr lang="ru-RU"/>
        </a:p>
      </dgm:t>
    </dgm:pt>
    <dgm:pt modelId="{07BE8368-F6D2-4515-BE60-F660E9776CF1}" type="pres">
      <dgm:prSet presAssocID="{E491FE14-DF0A-4CE8-AD20-FF7B8073E9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8D4DBA-267A-4543-81FF-2B95FA9E9BD8}" type="pres">
      <dgm:prSet presAssocID="{93CEC04F-E85F-43F3-A26F-2DDF7A907805}" presName="hierRoot1" presStyleCnt="0">
        <dgm:presLayoutVars>
          <dgm:hierBranch val="init"/>
        </dgm:presLayoutVars>
      </dgm:prSet>
      <dgm:spPr/>
    </dgm:pt>
    <dgm:pt modelId="{924040D3-1580-4D34-8E78-65909B8ED068}" type="pres">
      <dgm:prSet presAssocID="{93CEC04F-E85F-43F3-A26F-2DDF7A907805}" presName="rootComposite1" presStyleCnt="0"/>
      <dgm:spPr/>
    </dgm:pt>
    <dgm:pt modelId="{782A1F1D-B136-41B0-8DF6-766A8743CE65}" type="pres">
      <dgm:prSet presAssocID="{93CEC04F-E85F-43F3-A26F-2DDF7A907805}" presName="rootText1" presStyleLbl="node0" presStyleIdx="0" presStyleCnt="1" custScaleX="133420" custScaleY="175247" custLinFactNeighborX="0" custLinFactNeighborY="-15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4C421D-1356-44C7-B411-D22EDDABEB1C}" type="pres">
      <dgm:prSet presAssocID="{93CEC04F-E85F-43F3-A26F-2DDF7A90780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3DBD5A3-EB8B-4F73-9850-9C4C3DF9B704}" type="pres">
      <dgm:prSet presAssocID="{93CEC04F-E85F-43F3-A26F-2DDF7A907805}" presName="hierChild2" presStyleCnt="0"/>
      <dgm:spPr/>
    </dgm:pt>
    <dgm:pt modelId="{1E635743-12ED-4B73-82D2-80EC0C7AD7FD}" type="pres">
      <dgm:prSet presAssocID="{93CEC04F-E85F-43F3-A26F-2DDF7A907805}" presName="hierChild3" presStyleCnt="0"/>
      <dgm:spPr/>
    </dgm:pt>
  </dgm:ptLst>
  <dgm:cxnLst>
    <dgm:cxn modelId="{A5C8934F-DA60-4BCA-9260-5C10F68AFEC0}" type="presOf" srcId="{93CEC04F-E85F-43F3-A26F-2DDF7A907805}" destId="{4A4C421D-1356-44C7-B411-D22EDDABEB1C}" srcOrd="1" destOrd="0" presId="urn:microsoft.com/office/officeart/2005/8/layout/orgChart1"/>
    <dgm:cxn modelId="{EBF0A193-7B1B-4E63-987D-7C55EB8F0CB5}" type="presOf" srcId="{E491FE14-DF0A-4CE8-AD20-FF7B8073E99B}" destId="{07BE8368-F6D2-4515-BE60-F660E9776CF1}" srcOrd="0" destOrd="0" presId="urn:microsoft.com/office/officeart/2005/8/layout/orgChart1"/>
    <dgm:cxn modelId="{72123781-54BB-401B-A125-49A3FB58D8D0}" type="presOf" srcId="{93CEC04F-E85F-43F3-A26F-2DDF7A907805}" destId="{782A1F1D-B136-41B0-8DF6-766A8743CE65}" srcOrd="0" destOrd="0" presId="urn:microsoft.com/office/officeart/2005/8/layout/orgChart1"/>
    <dgm:cxn modelId="{73C640BD-0339-4690-9059-C429292C579D}" srcId="{E491FE14-DF0A-4CE8-AD20-FF7B8073E99B}" destId="{93CEC04F-E85F-43F3-A26F-2DDF7A907805}" srcOrd="0" destOrd="0" parTransId="{82A5AF47-2548-4D6B-A178-D5D7F1D7C219}" sibTransId="{073A5108-F922-4838-B286-C492F643362B}"/>
    <dgm:cxn modelId="{434C6C70-ABD4-4023-9971-B29C7477AE76}" type="presParOf" srcId="{07BE8368-F6D2-4515-BE60-F660E9776CF1}" destId="{198D4DBA-267A-4543-81FF-2B95FA9E9BD8}" srcOrd="0" destOrd="0" presId="urn:microsoft.com/office/officeart/2005/8/layout/orgChart1"/>
    <dgm:cxn modelId="{C6A887B0-E484-4220-9577-1B0981DD58D8}" type="presParOf" srcId="{198D4DBA-267A-4543-81FF-2B95FA9E9BD8}" destId="{924040D3-1580-4D34-8E78-65909B8ED068}" srcOrd="0" destOrd="0" presId="urn:microsoft.com/office/officeart/2005/8/layout/orgChart1"/>
    <dgm:cxn modelId="{1EAE40F3-2EB2-4BB2-B098-9F8B9E5F8385}" type="presParOf" srcId="{924040D3-1580-4D34-8E78-65909B8ED068}" destId="{782A1F1D-B136-41B0-8DF6-766A8743CE65}" srcOrd="0" destOrd="0" presId="urn:microsoft.com/office/officeart/2005/8/layout/orgChart1"/>
    <dgm:cxn modelId="{F56D1EB5-5084-46B6-904F-9A2487AC2FF3}" type="presParOf" srcId="{924040D3-1580-4D34-8E78-65909B8ED068}" destId="{4A4C421D-1356-44C7-B411-D22EDDABEB1C}" srcOrd="1" destOrd="0" presId="urn:microsoft.com/office/officeart/2005/8/layout/orgChart1"/>
    <dgm:cxn modelId="{1FC9FBA2-9FB0-420A-B5B8-F2B853A63722}" type="presParOf" srcId="{198D4DBA-267A-4543-81FF-2B95FA9E9BD8}" destId="{F3DBD5A3-EB8B-4F73-9850-9C4C3DF9B704}" srcOrd="1" destOrd="0" presId="urn:microsoft.com/office/officeart/2005/8/layout/orgChart1"/>
    <dgm:cxn modelId="{86C00287-EFB0-4C78-95DB-2691F2F7CBA6}" type="presParOf" srcId="{198D4DBA-267A-4543-81FF-2B95FA9E9BD8}" destId="{1E635743-12ED-4B73-82D2-80EC0C7AD7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34019-F239-4314-962E-F53026250941}">
      <dsp:nvSpPr>
        <dsp:cNvPr id="0" name=""/>
        <dsp:cNvSpPr/>
      </dsp:nvSpPr>
      <dsp:spPr>
        <a:xfrm>
          <a:off x="3384374" y="0"/>
          <a:ext cx="2124012" cy="1313837"/>
        </a:xfrm>
        <a:prstGeom prst="ellipse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Коррекционно-развивающее обучение</a:t>
          </a:r>
          <a:r>
            <a:rPr lang="ru-RU" sz="1600" kern="1200" dirty="0" smtClean="0"/>
            <a:t/>
          </a:r>
          <a:br>
            <a:rPr lang="ru-RU" sz="1600" kern="1200" dirty="0" smtClean="0"/>
          </a:br>
          <a:endParaRPr lang="ru-RU" sz="1600" kern="1200" dirty="0"/>
        </a:p>
      </dsp:txBody>
      <dsp:txXfrm>
        <a:off x="3695428" y="192407"/>
        <a:ext cx="1501904" cy="929023"/>
      </dsp:txXfrm>
    </dsp:sp>
    <dsp:sp modelId="{49B6A3E3-168C-41A7-9CF7-FF4D5458B916}">
      <dsp:nvSpPr>
        <dsp:cNvPr id="0" name=""/>
        <dsp:cNvSpPr/>
      </dsp:nvSpPr>
      <dsp:spPr>
        <a:xfrm rot="2550256">
          <a:off x="5125490" y="1262564"/>
          <a:ext cx="486630" cy="4794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144388" y="1309864"/>
        <a:ext cx="342793" cy="287674"/>
      </dsp:txXfrm>
    </dsp:sp>
    <dsp:sp modelId="{2FBD1076-7D45-4029-BADA-DF1A21276A49}">
      <dsp:nvSpPr>
        <dsp:cNvPr id="0" name=""/>
        <dsp:cNvSpPr/>
      </dsp:nvSpPr>
      <dsp:spPr>
        <a:xfrm>
          <a:off x="5328590" y="1656175"/>
          <a:ext cx="2068878" cy="1514584"/>
        </a:xfrm>
        <a:prstGeom prst="ellipse">
          <a:avLst/>
        </a:prstGeom>
        <a:gradFill rotWithShape="0">
          <a:gsLst>
            <a:gs pos="28000">
              <a:schemeClr val="accent2">
                <a:hueOff val="-2185134"/>
                <a:satOff val="-2592"/>
                <a:lumOff val="-1372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2185134"/>
                <a:satOff val="-2592"/>
                <a:lumOff val="-1372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Компьютерные технологии.</a:t>
          </a:r>
          <a:endParaRPr lang="ru-RU" sz="1600" kern="1200" dirty="0"/>
        </a:p>
      </dsp:txBody>
      <dsp:txXfrm>
        <a:off x="5631570" y="1877981"/>
        <a:ext cx="1462918" cy="1070972"/>
      </dsp:txXfrm>
    </dsp:sp>
    <dsp:sp modelId="{1CF567F7-81FF-48C0-A0F9-78E5F3EEADE0}">
      <dsp:nvSpPr>
        <dsp:cNvPr id="0" name=""/>
        <dsp:cNvSpPr/>
      </dsp:nvSpPr>
      <dsp:spPr>
        <a:xfrm rot="8605322">
          <a:off x="5001132" y="2993441"/>
          <a:ext cx="514559" cy="4794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2">
                <a:hueOff val="-2185134"/>
                <a:satOff val="-2592"/>
                <a:lumOff val="-1372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2185134"/>
                <a:satOff val="-2592"/>
                <a:lumOff val="-1372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5130804" y="3046475"/>
        <a:ext cx="370722" cy="287674"/>
      </dsp:txXfrm>
    </dsp:sp>
    <dsp:sp modelId="{FC448822-3A16-4953-B322-488BA4E4B1F9}">
      <dsp:nvSpPr>
        <dsp:cNvPr id="0" name=""/>
        <dsp:cNvSpPr/>
      </dsp:nvSpPr>
      <dsp:spPr>
        <a:xfrm>
          <a:off x="3528394" y="3456380"/>
          <a:ext cx="1699491" cy="860023"/>
        </a:xfrm>
        <a:prstGeom prst="ellipse">
          <a:avLst/>
        </a:prstGeom>
        <a:gradFill rotWithShape="0">
          <a:gsLst>
            <a:gs pos="28000">
              <a:schemeClr val="accent2">
                <a:hueOff val="-4370269"/>
                <a:satOff val="-5184"/>
                <a:lumOff val="-2745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4370269"/>
                <a:satOff val="-5184"/>
                <a:lumOff val="-2745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Проблемное обучение (элементы)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7279" y="3582327"/>
        <a:ext cx="1201721" cy="608129"/>
      </dsp:txXfrm>
    </dsp:sp>
    <dsp:sp modelId="{54A45628-7DB9-464A-8D30-4E5A19801438}">
      <dsp:nvSpPr>
        <dsp:cNvPr id="0" name=""/>
        <dsp:cNvSpPr/>
      </dsp:nvSpPr>
      <dsp:spPr>
        <a:xfrm rot="13398398">
          <a:off x="3305088" y="2906512"/>
          <a:ext cx="575607" cy="4794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2">
                <a:hueOff val="-4370269"/>
                <a:satOff val="-5184"/>
                <a:lumOff val="-2745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4370269"/>
                <a:satOff val="-5184"/>
                <a:lumOff val="-2745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429341" y="3051732"/>
        <a:ext cx="431770" cy="287674"/>
      </dsp:txXfrm>
    </dsp:sp>
    <dsp:sp modelId="{1898F194-C91E-4529-B24C-3E71A0A4FF84}">
      <dsp:nvSpPr>
        <dsp:cNvPr id="0" name=""/>
        <dsp:cNvSpPr/>
      </dsp:nvSpPr>
      <dsp:spPr>
        <a:xfrm>
          <a:off x="1296141" y="1440156"/>
          <a:ext cx="2486736" cy="1426392"/>
        </a:xfrm>
        <a:prstGeom prst="ellipse">
          <a:avLst/>
        </a:prstGeom>
        <a:gradFill rotWithShape="0">
          <a:gsLst>
            <a:gs pos="28000">
              <a:schemeClr val="accent2">
                <a:hueOff val="-6555403"/>
                <a:satOff val="-7776"/>
                <a:lumOff val="-4117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Здоровьсберегающие</a:t>
          </a:r>
          <a:r>
            <a:rPr lang="ru-RU" sz="1100" b="1" kern="1200" dirty="0" smtClean="0"/>
            <a:t> технологии</a:t>
          </a:r>
          <a:endParaRPr lang="ru-RU" sz="1100" b="1" kern="1200" dirty="0"/>
        </a:p>
      </dsp:txBody>
      <dsp:txXfrm>
        <a:off x="1660315" y="1649046"/>
        <a:ext cx="1758388" cy="1008612"/>
      </dsp:txXfrm>
    </dsp:sp>
    <dsp:sp modelId="{E5F34E5D-3967-4338-9550-D2C254C3AF48}">
      <dsp:nvSpPr>
        <dsp:cNvPr id="0" name=""/>
        <dsp:cNvSpPr/>
      </dsp:nvSpPr>
      <dsp:spPr>
        <a:xfrm rot="19312598">
          <a:off x="3349622" y="1141545"/>
          <a:ext cx="347460" cy="4794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2">
                <a:hueOff val="-6555403"/>
                <a:satOff val="-7776"/>
                <a:lumOff val="-4117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360740" y="1269612"/>
        <a:ext cx="243222" cy="287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85829-1C64-4F95-9F0F-871713C2D694}">
      <dsp:nvSpPr>
        <dsp:cNvPr id="0" name=""/>
        <dsp:cNvSpPr/>
      </dsp:nvSpPr>
      <dsp:spPr>
        <a:xfrm>
          <a:off x="0" y="987"/>
          <a:ext cx="2367159" cy="1511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Умение перерабатывать информацию</a:t>
          </a:r>
          <a:endParaRPr lang="ru-RU" sz="2400" kern="1200" dirty="0"/>
        </a:p>
      </dsp:txBody>
      <dsp:txXfrm>
        <a:off x="0" y="987"/>
        <a:ext cx="2367159" cy="1511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A1F1D-B136-41B0-8DF6-766A8743CE65}">
      <dsp:nvSpPr>
        <dsp:cNvPr id="0" name=""/>
        <dsp:cNvSpPr/>
      </dsp:nvSpPr>
      <dsp:spPr>
        <a:xfrm>
          <a:off x="1" y="0"/>
          <a:ext cx="2412155" cy="1584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Умение передавать информацию</a:t>
          </a:r>
          <a:endParaRPr lang="ru-RU" sz="2400" kern="1200" dirty="0"/>
        </a:p>
      </dsp:txBody>
      <dsp:txXfrm>
        <a:off x="1" y="0"/>
        <a:ext cx="2412155" cy="1584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65FA6-9B67-4CBC-9F86-E635B03137E7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26395-3A65-433A-999E-3B47841B7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9BB7C-D251-4168-8934-14E5C533A0CD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1CB89-A6DD-44B9-A0BF-D16838D99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6E74-3B40-43EC-85C1-3814B44F8B3D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22FF1-8D10-42E2-9492-8DF8FE76B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AFD6-0805-403E-9529-F959DD18307B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21D27-4F57-4497-BD42-45ABD9C2C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0858A-0A39-4A5A-9373-FEF5A93FC5CA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DC55B-E378-4196-88DE-71D3164FE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3B37-B10D-4B67-BD12-BA8C10571AB8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05346-0165-4C9B-B1D0-264876B30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B1EE1-E05F-496B-B197-2D1C90F1135C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88995-005B-46E8-9883-701116AA3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B9F4F-E9AF-4D9C-8319-F8C8D66B1B05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D85F4-D82F-460E-BBDB-51ED6B663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CBBF-C196-4875-ACFB-364F9328C27B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AACD0-06FB-4AEC-B31B-736EDFDB9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8276B-4DB7-467E-B82F-D2F7531DFE44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9B8CA-F798-4EA6-A3F4-0CBCAC307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E261C-282B-426E-86C9-2D5F029C9876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779C-65FB-47EA-8512-66BF9DBAF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E25DF5-38E0-4A8B-8DF6-97B1A2C7851E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26DFAD-D23F-409D-AF40-851B9D3E0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263" y="4724400"/>
            <a:ext cx="3671887" cy="1262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i="1" dirty="0" smtClean="0"/>
              <a:t>Выполнила: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i="1" dirty="0" smtClean="0"/>
              <a:t> </a:t>
            </a:r>
            <a:r>
              <a:rPr lang="ru-RU" sz="1800" b="1" i="1" dirty="0" smtClean="0">
                <a:latin typeface="Arial" charset="0"/>
              </a:rPr>
              <a:t>Шишкина Людмила Андреевна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i="1" dirty="0" smtClean="0"/>
              <a:t>Учитель биологии и ремесла</a:t>
            </a:r>
          </a:p>
          <a:p>
            <a:pPr eaLnBrk="1" hangingPunct="1">
              <a:lnSpc>
                <a:spcPct val="80000"/>
              </a:lnSpc>
            </a:pPr>
            <a:endParaRPr lang="ru-RU" sz="1800" b="1" i="1" dirty="0" smtClean="0"/>
          </a:p>
        </p:txBody>
      </p:sp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203575" y="6211888"/>
            <a:ext cx="3313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rebuchet MS" pitchFamily="34" charset="0"/>
              </a:rPr>
              <a:t>Нижний Новгород</a:t>
            </a:r>
          </a:p>
          <a:p>
            <a:pPr algn="ctr"/>
            <a:r>
              <a:rPr lang="ru-RU" b="1">
                <a:latin typeface="Trebuchet MS" pitchFamily="34" charset="0"/>
              </a:rPr>
              <a:t>201</a:t>
            </a:r>
            <a:r>
              <a:rPr lang="ru-RU" b="1"/>
              <a:t>5 </a:t>
            </a:r>
            <a:r>
              <a:rPr lang="ru-RU" b="1">
                <a:latin typeface="Trebuchet MS" pitchFamily="34" charset="0"/>
              </a:rPr>
              <a:t>г. </a:t>
            </a: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107950" y="476250"/>
            <a:ext cx="5184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dirty="0">
                <a:solidFill>
                  <a:srgbClr val="FF0000"/>
                </a:solidFill>
                <a:latin typeface="Trebuchet MS" pitchFamily="34" charset="0"/>
              </a:rPr>
              <a:t>МЕТОДИЧЕСКАЯ РАЗРАБОТКА</a:t>
            </a:r>
            <a:br>
              <a:rPr lang="ru-RU" sz="2400" i="1" dirty="0">
                <a:solidFill>
                  <a:srgbClr val="FF0000"/>
                </a:solidFill>
                <a:latin typeface="Trebuchet MS" pitchFamily="34" charset="0"/>
              </a:rPr>
            </a:br>
            <a:r>
              <a:rPr lang="ru-RU" sz="2400" i="1" dirty="0">
                <a:solidFill>
                  <a:srgbClr val="FF0000"/>
                </a:solidFill>
                <a:latin typeface="Trebuchet MS" pitchFamily="34" charset="0"/>
              </a:rPr>
              <a:t>раздела образовательной программы</a:t>
            </a:r>
            <a:endParaRPr lang="ru-RU" sz="24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3059113" y="2060575"/>
            <a:ext cx="51847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 dirty="0">
                <a:solidFill>
                  <a:srgbClr val="2630F0"/>
                </a:solidFill>
                <a:latin typeface="Agency FB" pitchFamily="34" charset="0"/>
              </a:rPr>
              <a:t>«</a:t>
            </a:r>
            <a:r>
              <a:rPr lang="ru-RU" sz="3200" i="1" dirty="0">
                <a:solidFill>
                  <a:srgbClr val="2630F0"/>
                </a:solidFill>
                <a:latin typeface="Haettenschweiler" pitchFamily="34" charset="0"/>
              </a:rPr>
              <a:t>Программа по ремеслу </a:t>
            </a:r>
          </a:p>
          <a:p>
            <a:pPr algn="ctr"/>
            <a:r>
              <a:rPr lang="ru-RU" sz="3200" i="1" dirty="0">
                <a:solidFill>
                  <a:srgbClr val="2630F0"/>
                </a:solidFill>
                <a:latin typeface="Haettenschweiler" pitchFamily="34" charset="0"/>
              </a:rPr>
              <a:t>для учащихся </a:t>
            </a:r>
            <a:r>
              <a:rPr lang="en-US" sz="3200" i="1" dirty="0">
                <a:solidFill>
                  <a:srgbClr val="2630F0"/>
                </a:solidFill>
                <a:latin typeface="Haettenschweiler" pitchFamily="34" charset="0"/>
              </a:rPr>
              <a:t>V – </a:t>
            </a:r>
            <a:r>
              <a:rPr lang="ru-RU" sz="3200" i="1" dirty="0">
                <a:solidFill>
                  <a:srgbClr val="2630F0"/>
                </a:solidFill>
                <a:latin typeface="Haettenschweiler" pitchFamily="34" charset="0"/>
              </a:rPr>
              <a:t>Х  классов</a:t>
            </a:r>
          </a:p>
          <a:p>
            <a:pPr algn="ctr"/>
            <a:r>
              <a:rPr lang="ru-RU" sz="3200" i="1" dirty="0">
                <a:solidFill>
                  <a:srgbClr val="2630F0"/>
                </a:solidFill>
                <a:latin typeface="Haettenschweiler" pitchFamily="34" charset="0"/>
              </a:rPr>
              <a:t>с интеллектуальной недостаточностью»</a:t>
            </a:r>
            <a:endParaRPr lang="ru-RU" sz="3200" dirty="0">
              <a:solidFill>
                <a:srgbClr val="2630F0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130" y="1628800"/>
            <a:ext cx="3816350" cy="3887788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Предполагает знакомство с комнатными растениями, их строением, размножением. Предусматривает практическую деятельность по уходу за комнатными растениями. Соблюдение техники безопасности при работе.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4200" b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Умения: перевалка, пересадка комнатных растений и уход за ними. </a:t>
            </a: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Оценка качества работы. 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2999"/>
            <a:ext cx="8208912" cy="864096"/>
          </a:xfrm>
        </p:spPr>
        <p:txBody>
          <a:bodyPr>
            <a:normAutofit/>
          </a:bodyPr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u="sng" dirty="0"/>
              <a:t>Раздел </a:t>
            </a:r>
            <a:r>
              <a:rPr lang="ru-RU" sz="3200" u="sng" dirty="0" smtClean="0"/>
              <a:t>2. «Комнатные растения»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03745"/>
            <a:ext cx="4824610" cy="5326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842417"/>
            <a:ext cx="3816424" cy="5381879"/>
          </a:xfrm>
        </p:spPr>
        <p:txBody>
          <a:bodyPr rtlCol="0">
            <a:noAutofit/>
          </a:bodyPr>
          <a:lstStyle/>
          <a:p>
            <a:pPr indent="357188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Предполагает знакомство с правилами посева однолетних цветковых растений на рассаду.</a:t>
            </a:r>
          </a:p>
          <a:p>
            <a:pPr indent="357188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Раскрывает технику безопасности по работе с семенами, их подготовку к посеву, заготовку земляных смесей для посадки, посев семян.</a:t>
            </a:r>
          </a:p>
          <a:p>
            <a:pPr indent="357188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Умения: составление земельной смеси.</a:t>
            </a:r>
          </a:p>
          <a:p>
            <a:pPr indent="357188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Заполнение цветочного горшка земляной смесью.</a:t>
            </a:r>
          </a:p>
          <a:p>
            <a:pPr indent="357188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Посев семян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7188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Оценка качества работы. </a:t>
            </a:r>
          </a:p>
          <a:p>
            <a:pPr indent="357188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05843" cy="720080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u="sng" dirty="0"/>
              <a:t>Раздел </a:t>
            </a:r>
            <a:r>
              <a:rPr lang="ru-RU" sz="3200" u="sng" dirty="0" smtClean="0"/>
              <a:t>3. </a:t>
            </a:r>
            <a:r>
              <a:rPr lang="ru-RU" sz="3200" u="sng" dirty="0" smtClean="0"/>
              <a:t>«Выращивание </a:t>
            </a:r>
            <a:r>
              <a:rPr lang="ru-RU" sz="3200" u="sng" dirty="0" smtClean="0"/>
              <a:t>рассады»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67712"/>
            <a:ext cx="4752528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683568" y="260648"/>
            <a:ext cx="8064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latin typeface="Trebuchet MS" pitchFamily="34" charset="0"/>
              </a:rPr>
              <a:t>Раздел 4. </a:t>
            </a:r>
            <a:r>
              <a:rPr lang="ru-RU" sz="3200" b="1" u="sng" dirty="0" smtClean="0">
                <a:latin typeface="Trebuchet MS" pitchFamily="34" charset="0"/>
              </a:rPr>
              <a:t>«Весенние садовые работы»</a:t>
            </a:r>
            <a:endParaRPr lang="ru-RU" sz="3200" dirty="0">
              <a:latin typeface="Trebuchet MS" pitchFamily="34" charset="0"/>
            </a:endParaRPr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323528" y="980728"/>
            <a:ext cx="352839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1463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Предполагает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работу с садовыми цветковыми растениями, правилом подбора их для клумб. Проводятся практические работы на клумбах: посев семян в грунт, посадку рассады, уход за посадками.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271463"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27146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Умения: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Разбивка цветника,  выбор семян для посева. </a:t>
            </a:r>
          </a:p>
          <a:p>
            <a:pPr indent="27146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Выращивание однолетних цветковых растений. </a:t>
            </a:r>
          </a:p>
          <a:p>
            <a:pPr indent="271463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Уход за молодой посадкой.</a:t>
            </a:r>
          </a:p>
          <a:p>
            <a:pPr indent="271463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Рыхление,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полив.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27146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Оценка качества работы.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24744"/>
            <a:ext cx="4800533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971550" y="620713"/>
            <a:ext cx="756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rebuchet MS" pitchFamily="34" charset="0"/>
              </a:rPr>
              <a:t>Сравнительный анализ </a:t>
            </a:r>
            <a:r>
              <a:rPr lang="ru-RU" b="1" i="1" dirty="0" err="1">
                <a:latin typeface="Trebuchet MS" pitchFamily="34" charset="0"/>
              </a:rPr>
              <a:t>сформированности</a:t>
            </a:r>
            <a:r>
              <a:rPr lang="ru-RU" b="1" i="1" dirty="0">
                <a:latin typeface="Trebuchet MS" pitchFamily="34" charset="0"/>
              </a:rPr>
              <a:t> учебной деятельности по</a:t>
            </a:r>
            <a:r>
              <a:rPr lang="ru-RU" b="1" i="1" dirty="0"/>
              <a:t> ремеслу </a:t>
            </a:r>
            <a:r>
              <a:rPr lang="ru-RU" b="1" i="1" dirty="0" smtClean="0">
                <a:latin typeface="Trebuchet MS" pitchFamily="34" charset="0"/>
              </a:rPr>
              <a:t>201</a:t>
            </a:r>
            <a:r>
              <a:rPr lang="ru-RU" b="1" i="1" dirty="0" smtClean="0"/>
              <a:t>2</a:t>
            </a:r>
            <a:r>
              <a:rPr lang="en-US" b="1" i="1" dirty="0">
                <a:latin typeface="Trebuchet MS" pitchFamily="34" charset="0"/>
              </a:rPr>
              <a:t>/ 201</a:t>
            </a:r>
            <a:r>
              <a:rPr lang="ru-RU" b="1" i="1" dirty="0"/>
              <a:t>5</a:t>
            </a:r>
            <a:r>
              <a:rPr lang="en-US" b="1" i="1" dirty="0">
                <a:latin typeface="Trebuchet MS" pitchFamily="34" charset="0"/>
              </a:rPr>
              <a:t> </a:t>
            </a:r>
            <a:r>
              <a:rPr lang="ru-RU" b="1" i="1" dirty="0" err="1">
                <a:latin typeface="Trebuchet MS" pitchFamily="34" charset="0"/>
              </a:rPr>
              <a:t>уч.г</a:t>
            </a:r>
            <a:r>
              <a:rPr lang="ru-RU" b="1" i="1" dirty="0">
                <a:latin typeface="Trebuchet MS" pitchFamily="34" charset="0"/>
              </a:rPr>
              <a:t>.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971600" y="1628800"/>
          <a:ext cx="7560840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Worksheet" r:id="rId3" imgW="6896100" imgH="4200449" progId="Excel.Sheet.8">
                  <p:embed/>
                </p:oleObj>
              </mc:Choice>
              <mc:Fallback>
                <p:oleObj name="Worksheet" r:id="rId3" imgW="6896100" imgH="4200449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628800"/>
                        <a:ext cx="7560840" cy="4536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1187450" y="620713"/>
            <a:ext cx="6335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rebuchet MS" pitchFamily="34" charset="0"/>
              </a:rPr>
              <a:t>Сравнительный анализ уровней обученноси </a:t>
            </a:r>
          </a:p>
          <a:p>
            <a:r>
              <a:rPr lang="ru-RU" b="1" i="1">
                <a:latin typeface="Trebuchet MS" pitchFamily="34" charset="0"/>
              </a:rPr>
              <a:t>по </a:t>
            </a:r>
            <a:r>
              <a:rPr lang="ru-RU" b="1" i="1"/>
              <a:t>ремеслу и </a:t>
            </a:r>
            <a:r>
              <a:rPr lang="ru-RU" b="1" i="1">
                <a:latin typeface="Trebuchet MS" pitchFamily="34" charset="0"/>
              </a:rPr>
              <a:t>СБО   201</a:t>
            </a:r>
            <a:r>
              <a:rPr lang="ru-RU" b="1" i="1"/>
              <a:t>2</a:t>
            </a:r>
            <a:r>
              <a:rPr lang="ru-RU" b="1" i="1">
                <a:latin typeface="Trebuchet MS" pitchFamily="34" charset="0"/>
              </a:rPr>
              <a:t> </a:t>
            </a:r>
            <a:r>
              <a:rPr lang="en-US" b="1" i="1">
                <a:latin typeface="Trebuchet MS" pitchFamily="34" charset="0"/>
              </a:rPr>
              <a:t>/</a:t>
            </a:r>
            <a:r>
              <a:rPr lang="ru-RU" b="1" i="1">
                <a:latin typeface="Trebuchet MS" pitchFamily="34" charset="0"/>
              </a:rPr>
              <a:t> 201</a:t>
            </a:r>
            <a:r>
              <a:rPr lang="ru-RU" b="1" i="1"/>
              <a:t>5</a:t>
            </a:r>
            <a:r>
              <a:rPr lang="ru-RU" b="1" i="1">
                <a:latin typeface="Trebuchet MS" pitchFamily="34" charset="0"/>
              </a:rPr>
              <a:t> уч.г.</a:t>
            </a:r>
            <a:endParaRPr lang="ru-RU">
              <a:latin typeface="Trebuchet MS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1043608" y="1700808"/>
          <a:ext cx="7344816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Worksheet" r:id="rId3" imgW="6286579" imgH="3438521" progId="Excel.Sheet.8">
                  <p:embed/>
                </p:oleObj>
              </mc:Choice>
              <mc:Fallback>
                <p:oleObj name="Worksheet" r:id="rId3" imgW="6286579" imgH="3438521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50"/>
                      <a:stretch>
                        <a:fillRect/>
                      </a:stretch>
                    </p:blipFill>
                    <p:spPr bwMode="auto">
                      <a:xfrm>
                        <a:off x="1043608" y="1700808"/>
                        <a:ext cx="7344816" cy="44644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113" y="1389063"/>
            <a:ext cx="755967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Успешное формирование знаний, навыков, умений у учащихся со сложным дефектом возможно лишь при правильной организации учебного процесса и коррекционно-воспитательной работы.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Учащиеся со сложным дефектом, достигая под руководством взрослого успеха в овладении навыками  и умениями социальной ориентировки, становятся более уверенными в своих действиях. Данный результат создает мотивационную основу для коррекции имеющихся отклонений в развитии и обеспечивает последующую их социализацию.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2987675" y="862013"/>
            <a:ext cx="287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rebuchet MS" pitchFamily="34" charset="0"/>
              </a:rPr>
              <a:t>ВЫВОДЫ: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9913" y="2822063"/>
            <a:ext cx="6872005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СПАсибо за внимание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179512" y="548680"/>
            <a:ext cx="4968552" cy="482453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1800" b="1" u="sng" dirty="0" smtClean="0">
                <a:solidFill>
                  <a:srgbClr val="4A6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ВИЗИТНАЯ КАРТОЧКА ПЕДАГОГА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1800" b="1" u="sng" dirty="0" smtClean="0">
                <a:solidFill>
                  <a:srgbClr val="4A6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рождения:  3 июля 1948 г.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1800" b="1" u="sng" dirty="0" smtClean="0">
                <a:solidFill>
                  <a:srgbClr val="4A6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altLang="ru-RU" sz="1800" b="1" dirty="0" smtClean="0">
                <a:solidFill>
                  <a:srgbClr val="484A33"/>
                </a:solidFill>
                <a:latin typeface="Times New Roman" pitchFamily="18" charset="0"/>
                <a:cs typeface="Times New Roman" pitchFamily="18" charset="0"/>
              </a:rPr>
              <a:t>высшее</a:t>
            </a:r>
            <a:r>
              <a:rPr lang="ru-RU" sz="1800" dirty="0" smtClean="0"/>
              <a:t> </a:t>
            </a:r>
            <a:endParaRPr lang="ru-RU" altLang="ru-RU" sz="1800" b="1" dirty="0" smtClean="0">
              <a:solidFill>
                <a:srgbClr val="484A3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1800" b="1" dirty="0" smtClean="0">
                <a:solidFill>
                  <a:srgbClr val="484A33"/>
                </a:solidFill>
                <a:latin typeface="Times New Roman" pitchFamily="18" charset="0"/>
                <a:cs typeface="Times New Roman" pitchFamily="18" charset="0"/>
              </a:rPr>
              <a:t>В 1972 году окончила ГГПИ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биологический факультет 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1800" b="1" u="sng" dirty="0" smtClean="0">
                <a:solidFill>
                  <a:srgbClr val="4A6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Квалификация: </a:t>
            </a:r>
            <a:r>
              <a:rPr lang="ru-RU" altLang="ru-RU" sz="1800" b="1" dirty="0" smtClean="0">
                <a:solidFill>
                  <a:srgbClr val="484A33"/>
                </a:solidFill>
                <a:latin typeface="Times New Roman" pitchFamily="18" charset="0"/>
                <a:cs typeface="Times New Roman" pitchFamily="18" charset="0"/>
              </a:rPr>
              <a:t>учитель биологии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1800" b="1" u="sng" dirty="0" smtClean="0">
                <a:solidFill>
                  <a:srgbClr val="4A6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altLang="ru-RU" sz="1800" b="1" dirty="0" smtClean="0">
                <a:solidFill>
                  <a:srgbClr val="484A33"/>
                </a:solidFill>
                <a:latin typeface="Times New Roman" pitchFamily="18" charset="0"/>
                <a:cs typeface="Times New Roman" pitchFamily="18" charset="0"/>
              </a:rPr>
              <a:t>учитель биологии и ремесла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1800" b="1" u="sng" dirty="0" smtClean="0">
                <a:solidFill>
                  <a:srgbClr val="4A6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работы: </a:t>
            </a:r>
            <a:r>
              <a:rPr lang="ru-RU" altLang="ru-RU" sz="1800" b="1" dirty="0" smtClean="0">
                <a:solidFill>
                  <a:srgbClr val="484A33"/>
                </a:solidFill>
                <a:latin typeface="Times New Roman" pitchFamily="18" charset="0"/>
                <a:cs typeface="Times New Roman" pitchFamily="18" charset="0"/>
              </a:rPr>
              <a:t>МКОУ «Школа –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1800" b="1" dirty="0" smtClean="0">
                <a:solidFill>
                  <a:srgbClr val="484A33"/>
                </a:solidFill>
                <a:latin typeface="Times New Roman" pitchFamily="18" charset="0"/>
                <a:cs typeface="Times New Roman" pitchFamily="18" charset="0"/>
              </a:rPr>
              <a:t> интернат №86»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1800" b="1" u="sng" dirty="0" smtClean="0">
                <a:solidFill>
                  <a:srgbClr val="4A6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Общий стаж: </a:t>
            </a:r>
            <a:r>
              <a:rPr lang="ru-RU" altLang="ru-RU" sz="1800" b="1" dirty="0" smtClean="0">
                <a:solidFill>
                  <a:srgbClr val="484A33"/>
                </a:solidFill>
                <a:latin typeface="Times New Roman" pitchFamily="18" charset="0"/>
                <a:cs typeface="Times New Roman" pitchFamily="18" charset="0"/>
              </a:rPr>
              <a:t>42 года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1800" b="1" u="sng" dirty="0" smtClean="0">
                <a:solidFill>
                  <a:srgbClr val="4A6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Стаж педагогической деятельности: </a:t>
            </a:r>
            <a:r>
              <a:rPr lang="ru-RU" altLang="ru-RU" sz="1800" b="1" dirty="0" smtClean="0">
                <a:solidFill>
                  <a:srgbClr val="484A33"/>
                </a:solidFill>
                <a:latin typeface="Times New Roman" pitchFamily="18" charset="0"/>
                <a:cs typeface="Times New Roman" pitchFamily="18" charset="0"/>
              </a:rPr>
              <a:t>45 года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1800" b="1" u="sng" dirty="0" smtClean="0">
                <a:solidFill>
                  <a:srgbClr val="4A6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Категория: </a:t>
            </a:r>
            <a:r>
              <a:rPr lang="ru-RU" altLang="ru-RU" sz="1800" b="1" dirty="0" smtClean="0">
                <a:solidFill>
                  <a:srgbClr val="484A33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 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 typeface="Arial" charset="0"/>
              <a:buNone/>
              <a:defRPr/>
            </a:pPr>
            <a:endParaRPr lang="ru-RU" altLang="ru-RU" sz="1500" b="1" dirty="0" smtClean="0">
              <a:solidFill>
                <a:srgbClr val="002060"/>
              </a:solidFill>
              <a:latin typeface="Garamond" pitchFamily="18" charset="0"/>
              <a:cs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ru-RU" sz="1500" dirty="0" smtClean="0"/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835696" y="5229200"/>
            <a:ext cx="6184935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libri"/>
                <a:cs typeface="Times New Roman"/>
              </a:rPr>
              <a:t>«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Чтобы быть хорошим учителем, надо любить то, что ты преподаёшь, и любить тех, кому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ты это преподаёшь»</a:t>
            </a:r>
            <a:endParaRPr lang="ru-RU" altLang="ru-RU" sz="2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4339" name="Shape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764704"/>
            <a:ext cx="3887541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1619250" y="4652963"/>
            <a:ext cx="68405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i="1">
                <a:latin typeface="Trebuchet MS" pitchFamily="34" charset="0"/>
              </a:rPr>
              <a:t>«Через активную организацию жизни в школе ученик придет к умению войти в жизнь».</a:t>
            </a:r>
            <a:endParaRPr lang="ru-RU" sz="2400">
              <a:latin typeface="Trebuchet MS" pitchFamily="34" charset="0"/>
            </a:endParaRPr>
          </a:p>
          <a:p>
            <a:pPr algn="r"/>
            <a:r>
              <a:rPr lang="ru-RU" sz="2400">
                <a:latin typeface="Trebuchet MS" pitchFamily="34" charset="0"/>
              </a:rPr>
              <a:t>                            </a:t>
            </a:r>
            <a:r>
              <a:rPr lang="ru-RU" sz="2400" b="1" i="1">
                <a:latin typeface="Trebuchet MS" pitchFamily="34" charset="0"/>
              </a:rPr>
              <a:t>Л.С.Выготский</a:t>
            </a:r>
            <a:endParaRPr lang="ru-RU" sz="2400">
              <a:latin typeface="Trebuchet MS" pitchFamily="34" charset="0"/>
            </a:endParaRP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395537" y="404664"/>
            <a:ext cx="684075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Trebuchet MS" pitchFamily="34" charset="0"/>
              </a:rPr>
              <a:t>Целью данной программы является формирование необходимых знаний, навыков, умений, которые позволят учащимся с интеллектуальной недостаточностью успешно интегрироваться в социальную среду и обрести в ней доступный уровень самостоятельности.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024744" cy="1143000"/>
          </a:xfrm>
        </p:spPr>
        <p:txBody>
          <a:bodyPr>
            <a:normAutofit fontScale="9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Задачи программы: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187450" y="1844675"/>
            <a:ext cx="6840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ru-RU">
              <a:latin typeface="Trebuchet MS" pitchFamily="34" charset="0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755650" y="1196975"/>
            <a:ext cx="78486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/>
            <a:r>
              <a:rPr lang="ru-RU" sz="2400" i="1" dirty="0">
                <a:latin typeface="Trebuchet MS" pitchFamily="34" charset="0"/>
              </a:rPr>
              <a:t>1. Сообщение учащимся необходимых знаний и формирование практических умений и навыков, способствующих социальной адаптации;</a:t>
            </a:r>
          </a:p>
          <a:p>
            <a:pPr indent="361950"/>
            <a:r>
              <a:rPr lang="ru-RU" sz="2400" i="1" dirty="0">
                <a:latin typeface="Trebuchet MS" pitchFamily="34" charset="0"/>
              </a:rPr>
              <a:t>2. Повышение адаптивных возможностей детей благодаря улучшению их социальной ориентировки;</a:t>
            </a:r>
          </a:p>
          <a:p>
            <a:pPr indent="361950"/>
            <a:r>
              <a:rPr lang="ru-RU" sz="2400" i="1" dirty="0">
                <a:latin typeface="Trebuchet MS" pitchFamily="34" charset="0"/>
              </a:rPr>
              <a:t>3. Обогащение жизненного опыта детей, путём организации предметно-практической деятельности;</a:t>
            </a:r>
          </a:p>
          <a:p>
            <a:pPr indent="361950"/>
            <a:r>
              <a:rPr lang="ru-RU" sz="2400" i="1" dirty="0">
                <a:latin typeface="Trebuchet MS" pitchFamily="34" charset="0"/>
              </a:rPr>
              <a:t>4. Привитие навыков самостоятельности, изживать тенденцию к иждивенчеству в посильных для детей задачах по социальной ориентировке в быту.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постигает новое, лелея старое, тот может быть учителем.</a:t>
            </a:r>
            <a:b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Конфуций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988840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моей деятельности:</a:t>
            </a:r>
          </a:p>
          <a:p>
            <a:pPr indent="3619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научности и доступности заданий для каждого;</a:t>
            </a:r>
          </a:p>
          <a:p>
            <a:pPr indent="3619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дифференцированное обучение;</a:t>
            </a:r>
          </a:p>
          <a:p>
            <a:pPr indent="3619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теории с практикой;</a:t>
            </a:r>
          </a:p>
          <a:p>
            <a:pPr indent="3619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наглядности;</a:t>
            </a:r>
          </a:p>
          <a:p>
            <a:pPr indent="3619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разноуровневой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помощи;</a:t>
            </a:r>
          </a:p>
          <a:p>
            <a:pPr indent="3619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комфортности в классе;</a:t>
            </a:r>
          </a:p>
          <a:p>
            <a:pPr indent="3619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доброжелательности;</a:t>
            </a:r>
          </a:p>
          <a:p>
            <a:pPr indent="3619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рефлексии.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16632"/>
            <a:ext cx="4608511" cy="16561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современных образовательных технологий</a:t>
            </a:r>
            <a:endParaRPr lang="ru-RU" sz="3600" dirty="0"/>
          </a:p>
        </p:txBody>
      </p:sp>
      <p:graphicFrame>
        <p:nvGraphicFramePr>
          <p:cNvPr id="5" name="Объект 7"/>
          <p:cNvGraphicFramePr>
            <a:graphicFrameLocks/>
          </p:cNvGraphicFramePr>
          <p:nvPr/>
        </p:nvGraphicFramePr>
        <p:xfrm>
          <a:off x="1475656" y="1916832"/>
          <a:ext cx="7488832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632848" cy="114300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  <a:t>Условия социализации: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/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827584" y="1484784"/>
            <a:ext cx="576263" cy="936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3995936" y="3068960"/>
            <a:ext cx="576263" cy="936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 bwMode="auto">
          <a:xfrm>
            <a:off x="6948264" y="1484784"/>
            <a:ext cx="576263" cy="936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3059832" y="4725144"/>
          <a:ext cx="236717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79512" y="2708920"/>
            <a:ext cx="2301587" cy="1512167"/>
            <a:chOff x="2" y="0"/>
            <a:chExt cx="2301587" cy="151216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" y="0"/>
              <a:ext cx="2301587" cy="151216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" y="0"/>
              <a:ext cx="2301587" cy="15121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Умение принимать информацию</a:t>
              </a:r>
              <a:endParaRPr lang="ru-RU" sz="2400" kern="1200" dirty="0"/>
            </a:p>
          </p:txBody>
        </p:sp>
      </p:grpSp>
      <p:graphicFrame>
        <p:nvGraphicFramePr>
          <p:cNvPr id="11" name="Схема 10"/>
          <p:cNvGraphicFramePr/>
          <p:nvPr/>
        </p:nvGraphicFramePr>
        <p:xfrm>
          <a:off x="6084168" y="2708920"/>
          <a:ext cx="2412159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11"/>
          <p:cNvSpPr>
            <a:spLocks noChangeArrowheads="1"/>
          </p:cNvSpPr>
          <p:nvPr/>
        </p:nvSpPr>
        <p:spPr bwMode="auto">
          <a:xfrm>
            <a:off x="251520" y="188641"/>
            <a:ext cx="3456384" cy="1080119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Технология использования игровых методов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Прямоугольник 8"/>
          <p:cNvSpPr>
            <a:spLocks noChangeArrowheads="1"/>
          </p:cNvSpPr>
          <p:nvPr/>
        </p:nvSpPr>
        <p:spPr bwMode="auto">
          <a:xfrm>
            <a:off x="5364088" y="188640"/>
            <a:ext cx="3387526" cy="1008112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Разноуровневое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обучение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Овал 1"/>
          <p:cNvSpPr>
            <a:spLocks noChangeArrowheads="1"/>
          </p:cNvSpPr>
          <p:nvPr/>
        </p:nvSpPr>
        <p:spPr bwMode="auto">
          <a:xfrm>
            <a:off x="395536" y="2204864"/>
            <a:ext cx="3384376" cy="2088231"/>
          </a:xfrm>
          <a:prstGeom prst="ellipse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95D9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 своей педагогической деятельности использую современные  образовательные  технологии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Прямоугольник 12"/>
          <p:cNvSpPr>
            <a:spLocks noChangeArrowheads="1"/>
          </p:cNvSpPr>
          <p:nvPr/>
        </p:nvSpPr>
        <p:spPr bwMode="auto">
          <a:xfrm>
            <a:off x="6300192" y="2276872"/>
            <a:ext cx="2535039" cy="124936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Коллективная система обучения (КСО)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6" name="Прямоугольник 10"/>
          <p:cNvSpPr>
            <a:spLocks noChangeArrowheads="1"/>
          </p:cNvSpPr>
          <p:nvPr/>
        </p:nvSpPr>
        <p:spPr bwMode="auto">
          <a:xfrm>
            <a:off x="479424" y="5445224"/>
            <a:ext cx="3444503" cy="1224136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Информационно-коммуникационные технологии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7" name="Прямоугольник 9"/>
          <p:cNvSpPr>
            <a:spLocks noChangeArrowheads="1"/>
          </p:cNvSpPr>
          <p:nvPr/>
        </p:nvSpPr>
        <p:spPr bwMode="auto">
          <a:xfrm>
            <a:off x="5148064" y="4365104"/>
            <a:ext cx="3600400" cy="136815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8C36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Здоровьесберегающие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технологии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Стрелка вправо 4"/>
          <p:cNvSpPr>
            <a:spLocks noChangeArrowheads="1"/>
          </p:cNvSpPr>
          <p:nvPr/>
        </p:nvSpPr>
        <p:spPr bwMode="auto">
          <a:xfrm rot="-7599239">
            <a:off x="755054" y="1679565"/>
            <a:ext cx="819627" cy="307611"/>
          </a:xfrm>
          <a:prstGeom prst="rightArrow">
            <a:avLst>
              <a:gd name="adj1" fmla="val 50000"/>
              <a:gd name="adj2" fmla="val 50048"/>
            </a:avLst>
          </a:prstGeom>
          <a:solidFill>
            <a:srgbClr val="4BACC6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9" name="Стрелка вправо 3"/>
          <p:cNvSpPr>
            <a:spLocks noChangeArrowheads="1"/>
          </p:cNvSpPr>
          <p:nvPr/>
        </p:nvSpPr>
        <p:spPr bwMode="auto">
          <a:xfrm rot="19312735">
            <a:off x="3924686" y="1772337"/>
            <a:ext cx="1058862" cy="368300"/>
          </a:xfrm>
          <a:prstGeom prst="rightArrow">
            <a:avLst>
              <a:gd name="adj1" fmla="val 50000"/>
              <a:gd name="adj2" fmla="val 50033"/>
            </a:avLst>
          </a:prstGeom>
          <a:solidFill>
            <a:srgbClr val="C0504D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0" name="Стрелка вправо 14"/>
          <p:cNvSpPr>
            <a:spLocks noChangeArrowheads="1"/>
          </p:cNvSpPr>
          <p:nvPr/>
        </p:nvSpPr>
        <p:spPr bwMode="auto">
          <a:xfrm>
            <a:off x="4716016" y="2852936"/>
            <a:ext cx="1008112" cy="312738"/>
          </a:xfrm>
          <a:prstGeom prst="rightArrow">
            <a:avLst>
              <a:gd name="adj1" fmla="val 50000"/>
              <a:gd name="adj2" fmla="val 49978"/>
            </a:avLst>
          </a:prstGeom>
          <a:solidFill>
            <a:srgbClr val="000000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1" name="Стрелка вправо 6"/>
          <p:cNvSpPr>
            <a:spLocks noChangeArrowheads="1"/>
          </p:cNvSpPr>
          <p:nvPr/>
        </p:nvSpPr>
        <p:spPr bwMode="auto">
          <a:xfrm rot="1644925">
            <a:off x="3960499" y="4229259"/>
            <a:ext cx="1076636" cy="421459"/>
          </a:xfrm>
          <a:prstGeom prst="rightArrow">
            <a:avLst>
              <a:gd name="adj1" fmla="val 50000"/>
              <a:gd name="adj2" fmla="val 50069"/>
            </a:avLst>
          </a:prstGeom>
          <a:solidFill>
            <a:srgbClr val="F79646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2" name="Стрелка вправо 7"/>
          <p:cNvSpPr>
            <a:spLocks noChangeArrowheads="1"/>
          </p:cNvSpPr>
          <p:nvPr/>
        </p:nvSpPr>
        <p:spPr bwMode="auto">
          <a:xfrm rot="7759373">
            <a:off x="644427" y="4676119"/>
            <a:ext cx="974725" cy="360363"/>
          </a:xfrm>
          <a:prstGeom prst="rightArrow">
            <a:avLst>
              <a:gd name="adj1" fmla="val 50000"/>
              <a:gd name="adj2" fmla="val 50015"/>
            </a:avLst>
          </a:prstGeom>
          <a:solidFill>
            <a:srgbClr val="9BBB59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92697"/>
            <a:ext cx="4181504" cy="6165303"/>
          </a:xfrm>
        </p:spPr>
        <p:txBody>
          <a:bodyPr>
            <a:noAutofit/>
          </a:bodyPr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Предполагает  знакомство и закрепление знаний учащихся с  правилами личной гигиены, чистотой одежды, охраной труда и правилами безопасной работы.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Знакомство с садовыми растениями, осенними работами по сборке и хранению семян.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Заготовка земельных смесей .</a:t>
            </a:r>
          </a:p>
          <a:p>
            <a:pPr eaLnBrk="1" hangingPunct="1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Умения: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Распознавание созревших семян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разборка, очистка, хранение, распознавание вида зимующего многолетнего цветкового растения, осенний уход за цветником,  кустарником, распознавание видов почв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Оценка качества работы. </a:t>
            </a:r>
          </a:p>
          <a:p>
            <a:pPr eaLnBrk="1" hangingPunct="1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3" y="1"/>
            <a:ext cx="8938228" cy="692696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/>
              <a:t>Раздел 1. </a:t>
            </a:r>
            <a:r>
              <a:rPr lang="ru-RU" sz="3600" dirty="0" smtClean="0"/>
              <a:t>«Осенние садовые работы»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" y="980728"/>
            <a:ext cx="4603472" cy="4496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485</TotalTime>
  <Words>673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Batang</vt:lpstr>
      <vt:lpstr>Agency FB</vt:lpstr>
      <vt:lpstr>Arial</vt:lpstr>
      <vt:lpstr>Calibri</vt:lpstr>
      <vt:lpstr>Cambria</vt:lpstr>
      <vt:lpstr>Comic Sans MS</vt:lpstr>
      <vt:lpstr>Garamond</vt:lpstr>
      <vt:lpstr>Georgia</vt:lpstr>
      <vt:lpstr>Haettenschweiler</vt:lpstr>
      <vt:lpstr>Times New Roman</vt:lpstr>
      <vt:lpstr>Trebuchet MS</vt:lpstr>
      <vt:lpstr>Wingdings</vt:lpstr>
      <vt:lpstr>Wingdings 2</vt:lpstr>
      <vt:lpstr>Воздушный поток</vt:lpstr>
      <vt:lpstr>Worksheet</vt:lpstr>
      <vt:lpstr>Презентация PowerPoint</vt:lpstr>
      <vt:lpstr>Презентация PowerPoint</vt:lpstr>
      <vt:lpstr>Презентация PowerPoint</vt:lpstr>
      <vt:lpstr>Задачи программы: </vt:lpstr>
      <vt:lpstr>Презентация PowerPoint</vt:lpstr>
      <vt:lpstr>Элементы современных образовательных технологий</vt:lpstr>
      <vt:lpstr>Условия социализации: </vt:lpstr>
      <vt:lpstr>Презентация PowerPoint</vt:lpstr>
      <vt:lpstr>Раздел 1. «Осенние садовые работы»</vt:lpstr>
      <vt:lpstr>Раздел 2. «Комнатные растения»</vt:lpstr>
      <vt:lpstr>Раздел 3. «Выращивание рассады»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Раздел образовательной программы  по «Социально-бытовому ориентированию» </dc:title>
  <dc:creator>Никита</dc:creator>
  <cp:lastModifiedBy>User</cp:lastModifiedBy>
  <cp:revision>53</cp:revision>
  <dcterms:created xsi:type="dcterms:W3CDTF">2013-11-06T11:57:10Z</dcterms:created>
  <dcterms:modified xsi:type="dcterms:W3CDTF">2015-11-30T12:49:36Z</dcterms:modified>
</cp:coreProperties>
</file>