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CA298B1-AB4B-4D61-A577-A981AA5933EB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542948C-C796-4E7D-B35F-826AE5DFB5C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800199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ru-RU" sz="36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Внеклассное мероприятие</a:t>
            </a:r>
            <a:endParaRPr lang="ru-RU" sz="3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3645024"/>
            <a:ext cx="6172200" cy="2088232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  <a:tabLst>
                <a:tab pos="1143000" algn="l"/>
              </a:tabLst>
            </a:pP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«Занимательная математика»</a:t>
            </a:r>
            <a:endParaRPr lang="ru-RU" sz="48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05527" y="404664"/>
            <a:ext cx="2162051" cy="1711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990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7467600" cy="20882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 в изучении математики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0450" y="3417887"/>
            <a:ext cx="1181100" cy="1238250"/>
          </a:xfrm>
          <a:prstGeom prst="rect">
            <a:avLst/>
          </a:prstGeom>
          <a:solidFill>
            <a:sysClr val="window" lastClr="FFFFFF"/>
          </a:solidFill>
        </p:spPr>
      </p:pic>
    </p:spTree>
    <p:extLst>
      <p:ext uri="{BB962C8B-B14F-4D97-AF65-F5344CB8AC3E}">
        <p14:creationId xmlns:p14="http://schemas.microsoft.com/office/powerpoint/2010/main" val="176445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692696"/>
            <a:ext cx="7467600" cy="706090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4400" b="1" dirty="0" smtClean="0">
                <a:solidFill>
                  <a:schemeClr val="accent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Разминка</a:t>
            </a:r>
            <a:endParaRPr lang="ru-RU" sz="4400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400" b="1" dirty="0" smtClean="0">
                <a:latin typeface="Times New Roman"/>
                <a:cs typeface="Times New Roman"/>
              </a:rPr>
              <a:t>    </a:t>
            </a:r>
          </a:p>
          <a:p>
            <a:pPr marL="0" indent="0" algn="ctr">
              <a:buNone/>
            </a:pPr>
            <a:endParaRPr lang="ru-RU" sz="3400" b="1" dirty="0"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ru-RU" sz="3600" b="1" dirty="0" smtClean="0">
                <a:latin typeface="Times New Roman"/>
                <a:cs typeface="Times New Roman"/>
              </a:rPr>
              <a:t>Слушайте внимательно</a:t>
            </a:r>
            <a:endParaRPr lang="ru-RU" sz="36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60232" y="1628800"/>
            <a:ext cx="1803648" cy="263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360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effectLst/>
                <a:latin typeface="Times New Roman"/>
                <a:ea typeface="Calibri"/>
              </a:rPr>
              <a:t>                  </a:t>
            </a:r>
            <a:r>
              <a:rPr lang="ru-RU" sz="44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Смекалка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>
            <a:normAutofit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Какой знак лишний?  Какое общее название имеют остальные знаки?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                         </a:t>
            </a:r>
            <a:r>
              <a:rPr lang="ru-RU" sz="32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+      -     </a:t>
            </a:r>
            <a:r>
              <a:rPr lang="ru-RU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</a:t>
            </a:r>
            <a:r>
              <a:rPr lang="ru-RU" sz="32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!</a:t>
            </a:r>
            <a:endParaRPr lang="ru-RU" sz="32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/>
            <a:endParaRPr lang="ru-RU" dirty="0" smtClean="0"/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лишнее?  Какое общее название имеют остальные слова</a:t>
            </a:r>
            <a:r>
              <a:rPr lang="ru-RU" dirty="0"/>
              <a:t>? </a:t>
            </a:r>
            <a:endParaRPr lang="ru-RU" dirty="0" smtClean="0"/>
          </a:p>
          <a:p>
            <a:pPr lvl="0"/>
            <a:endParaRPr lang="ru-RU" dirty="0"/>
          </a:p>
          <a:p>
            <a:pPr marL="0" lv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Миллиметр                     Сантиметр 		</a:t>
            </a:r>
          </a:p>
          <a:p>
            <a:pPr marL="0" lvl="0" indent="0" algn="ctr">
              <a:buNone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Тонна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Километр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736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мекалка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09728" lvl="0" indent="0">
              <a:buClr>
                <a:srgbClr val="2DA2BF"/>
              </a:buClr>
              <a:buNone/>
            </a:pPr>
            <a:r>
              <a:rPr lang="ru-RU" dirty="0" smtClean="0">
                <a:solidFill>
                  <a:prstClr val="black"/>
                </a:solidFill>
              </a:rPr>
              <a:t>                </a:t>
            </a:r>
          </a:p>
          <a:p>
            <a:pPr marL="109728" lvl="0" indent="0" algn="ctr">
              <a:buClr>
                <a:srgbClr val="2DA2BF"/>
              </a:buClr>
              <a:buNone/>
            </a:pPr>
            <a:r>
              <a:rPr lang="ru-RU" dirty="0" smtClean="0">
                <a:solidFill>
                  <a:prstClr val="black"/>
                </a:solidFill>
              </a:rPr>
              <a:t>            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 не достаёт?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2DA2BF"/>
              </a:buClr>
            </a:pPr>
            <a:endParaRPr lang="ru-RU" b="1" dirty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</a:pP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284984"/>
            <a:ext cx="6840760" cy="2592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17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                  Рисунок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200" dirty="0" smtClean="0"/>
              <a:t>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Сколько и какие цифры вы здесь видите?</a:t>
            </a:r>
            <a:endParaRPr lang="ru-RU" sz="3600" dirty="0">
              <a:latin typeface="Calibri"/>
              <a:ea typeface="Calibri"/>
              <a:cs typeface="Times New Roman"/>
            </a:endParaRPr>
          </a:p>
          <a:p>
            <a:pPr marL="109728" indent="0" algn="ctr">
              <a:buNone/>
            </a:pPr>
            <a:r>
              <a:rPr lang="ru-RU" dirty="0" smtClean="0"/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420951"/>
            <a:ext cx="3384376" cy="224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351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chemeClr val="accent3"/>
                </a:solidFill>
                <a:effectLst/>
                <a:latin typeface="Calibri"/>
                <a:ea typeface="Calibri"/>
                <a:cs typeface="Times New Roman"/>
              </a:rPr>
              <a:t>                          </a:t>
            </a:r>
            <a:r>
              <a:rPr lang="ru-RU" sz="4400" b="1" dirty="0" smtClean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Шутка</a:t>
            </a:r>
            <a:endParaRPr lang="ru-RU" sz="4400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630746" y="1124744"/>
            <a:ext cx="7467600" cy="5421216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/>
                <a:ea typeface="Times New Roman"/>
              </a:rPr>
              <a:t>1. Горело 5 свечей, одна свеча потухла. Сколько свечей осталось?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ru-RU" sz="2800" dirty="0">
                <a:latin typeface="Times New Roman"/>
                <a:ea typeface="Times New Roman"/>
              </a:rPr>
              <a:t>2. Что легче килограмм пуха или килограмм железа?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ru-RU" sz="2800" dirty="0">
                <a:latin typeface="Times New Roman"/>
                <a:ea typeface="Times New Roman"/>
              </a:rPr>
              <a:t>3. У животного две </a:t>
            </a:r>
            <a:r>
              <a:rPr lang="ru-RU" sz="2800" dirty="0" smtClean="0">
                <a:latin typeface="Times New Roman"/>
                <a:ea typeface="Times New Roman"/>
              </a:rPr>
              <a:t>правые ноги, </a:t>
            </a:r>
            <a:r>
              <a:rPr lang="ru-RU" sz="2800" dirty="0">
                <a:latin typeface="Times New Roman"/>
                <a:ea typeface="Times New Roman"/>
              </a:rPr>
              <a:t>две левые </a:t>
            </a:r>
            <a:r>
              <a:rPr lang="ru-RU" sz="2800" dirty="0" smtClean="0">
                <a:latin typeface="Times New Roman"/>
                <a:ea typeface="Times New Roman"/>
              </a:rPr>
              <a:t>ноги, </a:t>
            </a:r>
            <a:r>
              <a:rPr lang="ru-RU" sz="2800" dirty="0">
                <a:latin typeface="Times New Roman"/>
                <a:ea typeface="Times New Roman"/>
              </a:rPr>
              <a:t>две </a:t>
            </a:r>
            <a:r>
              <a:rPr lang="ru-RU" sz="2800" dirty="0" smtClean="0">
                <a:latin typeface="Times New Roman"/>
                <a:ea typeface="Times New Roman"/>
              </a:rPr>
              <a:t>ноги </a:t>
            </a:r>
            <a:r>
              <a:rPr lang="ru-RU" sz="2800" dirty="0">
                <a:latin typeface="Times New Roman"/>
                <a:ea typeface="Times New Roman"/>
              </a:rPr>
              <a:t>спереди, две </a:t>
            </a:r>
            <a:r>
              <a:rPr lang="ru-RU" sz="2800" dirty="0" smtClean="0">
                <a:latin typeface="Times New Roman"/>
                <a:ea typeface="Times New Roman"/>
              </a:rPr>
              <a:t>ноги </a:t>
            </a:r>
            <a:r>
              <a:rPr lang="ru-RU" sz="2800" dirty="0">
                <a:latin typeface="Times New Roman"/>
                <a:ea typeface="Times New Roman"/>
              </a:rPr>
              <a:t>сзади. Сколько </a:t>
            </a:r>
            <a:r>
              <a:rPr lang="ru-RU" sz="2800" dirty="0" smtClean="0">
                <a:latin typeface="Times New Roman"/>
                <a:ea typeface="Times New Roman"/>
              </a:rPr>
              <a:t>ног </a:t>
            </a:r>
            <a:r>
              <a:rPr lang="ru-RU" sz="2800" dirty="0">
                <a:latin typeface="Times New Roman"/>
                <a:ea typeface="Times New Roman"/>
              </a:rPr>
              <a:t>у животного? Почему?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ru-RU" sz="2800" dirty="0">
                <a:latin typeface="Times New Roman"/>
                <a:ea typeface="Times New Roman"/>
              </a:rPr>
              <a:t>4. Каждое колесо двухколесного велосипеда проехало 5 км. Сколько километров проехал велосипед?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6296" y="764704"/>
            <a:ext cx="1152128" cy="121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 descr="F:\untitled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422605"/>
            <a:ext cx="1304538" cy="1039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379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Геометрия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/>
              <a:t>    </a:t>
            </a:r>
            <a:r>
              <a:rPr lang="ru-RU" sz="3600" dirty="0">
                <a:latin typeface="Times New Roman"/>
                <a:ea typeface="Times New Roman"/>
              </a:rPr>
              <a:t>Кто больше найдет треугольников</a:t>
            </a:r>
            <a:r>
              <a:rPr lang="ru-RU" sz="3600" dirty="0" smtClean="0">
                <a:latin typeface="Times New Roman"/>
                <a:ea typeface="Times New Roman"/>
              </a:rPr>
              <a:t>.</a:t>
            </a:r>
          </a:p>
          <a:p>
            <a:pPr marL="109728" indent="0">
              <a:buNone/>
            </a:pPr>
            <a:endParaRPr lang="ru-RU" sz="2800" dirty="0">
              <a:effectLst/>
              <a:latin typeface="Times New Roman"/>
              <a:ea typeface="Times New Roman"/>
            </a:endParaRPr>
          </a:p>
          <a:p>
            <a:pPr marL="109728" indent="0">
              <a:buNone/>
            </a:pPr>
            <a:endParaRPr lang="ru-RU" sz="24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068960"/>
            <a:ext cx="3240360" cy="2598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097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              Головоломка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15000"/>
              </a:lnSpc>
              <a:buNone/>
            </a:pPr>
            <a:r>
              <a:rPr lang="ru-RU" sz="2800" dirty="0">
                <a:latin typeface="Times New Roman"/>
                <a:ea typeface="Times New Roman"/>
              </a:rPr>
              <a:t>Вставить нужный арифметический знак, чтобы равенство было </a:t>
            </a:r>
            <a:r>
              <a:rPr lang="ru-RU" sz="2800" dirty="0" smtClean="0">
                <a:latin typeface="Times New Roman"/>
                <a:ea typeface="Times New Roman"/>
              </a:rPr>
              <a:t>верным.</a:t>
            </a:r>
            <a:endParaRPr lang="ru-RU" sz="2800" dirty="0" smtClean="0">
              <a:latin typeface="Times New Roman"/>
              <a:ea typeface="Times New Roman"/>
              <a:cs typeface="Times New Roman"/>
            </a:endParaRPr>
          </a:p>
          <a:p>
            <a:pPr marL="109728" indent="0" algn="just">
              <a:lnSpc>
                <a:spcPct val="115000"/>
              </a:lnSpc>
              <a:buNone/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I.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  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60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? 5=65                                    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  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II.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  70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? 5 = 75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109728" indent="0" algn="just">
              <a:lnSpc>
                <a:spcPct val="115000"/>
              </a:lnSpc>
              <a:buNone/>
            </a:pP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  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     60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? 5=12                                            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70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? 5 = 14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109728" indent="0" algn="just">
              <a:lnSpc>
                <a:spcPct val="115000"/>
              </a:lnSpc>
              <a:buNone/>
            </a:pP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  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     60 ? 5=55                                             70 ? 5 = 65</a:t>
            </a:r>
            <a:endParaRPr lang="ru-RU" sz="2400" dirty="0" smtClean="0">
              <a:latin typeface="Calibri"/>
              <a:ea typeface="Calibri"/>
              <a:cs typeface="Times New Roman"/>
            </a:endParaRPr>
          </a:p>
          <a:p>
            <a:pPr marL="109728" indent="0" algn="just">
              <a:lnSpc>
                <a:spcPct val="115000"/>
              </a:lnSpc>
              <a:buNone/>
            </a:pP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 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     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60 ? 5=300                                           70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? 5 = 350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0" lvl="0" indent="0" algn="just">
              <a:buNone/>
            </a:pPr>
            <a:r>
              <a:rPr lang="ru-RU" sz="2800" b="1" dirty="0" smtClean="0">
                <a:latin typeface="Times New Roman"/>
                <a:ea typeface="Times New Roman"/>
              </a:rPr>
              <a:t>                   </a:t>
            </a:r>
            <a:r>
              <a:rPr lang="ru-RU" sz="2800" dirty="0" smtClean="0">
                <a:latin typeface="Times New Roman"/>
                <a:ea typeface="Times New Roman"/>
              </a:rPr>
              <a:t>Найти </a:t>
            </a:r>
            <a:r>
              <a:rPr lang="ru-RU" sz="2800" dirty="0">
                <a:latin typeface="Times New Roman"/>
                <a:ea typeface="Times New Roman"/>
              </a:rPr>
              <a:t>пропущенные </a:t>
            </a:r>
            <a:r>
              <a:rPr lang="ru-RU" sz="2800" dirty="0" smtClean="0">
                <a:latin typeface="Times New Roman"/>
                <a:ea typeface="Times New Roman"/>
              </a:rPr>
              <a:t>цифры. </a:t>
            </a:r>
          </a:p>
          <a:p>
            <a:pPr marL="0" lvl="0" indent="0" algn="just">
              <a:buNone/>
            </a:pPr>
            <a:endParaRPr lang="ru-RU" sz="2800" dirty="0" smtClean="0">
              <a:latin typeface="Times New Roman"/>
              <a:ea typeface="Times New Roman"/>
            </a:endParaRPr>
          </a:p>
          <a:p>
            <a:pPr marL="0" lvl="0" indent="0" algn="just"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2000" dirty="0"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885807"/>
              </p:ext>
            </p:extLst>
          </p:nvPr>
        </p:nvGraphicFramePr>
        <p:xfrm>
          <a:off x="1691680" y="4797152"/>
          <a:ext cx="5400600" cy="1440160"/>
        </p:xfrm>
        <a:graphic>
          <a:graphicData uri="http://schemas.openxmlformats.org/drawingml/2006/table">
            <a:tbl>
              <a:tblPr firstRow="1" firstCol="1" bandRow="1"/>
              <a:tblGrid>
                <a:gridCol w="2682191"/>
                <a:gridCol w="2718409"/>
              </a:tblGrid>
              <a:tr h="1440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а)       1 7 * 3 4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   +  2 * 5 2 *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       3 9 7 5 5     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б) 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_6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* 4 8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* * 2 *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    3 4 5 8 *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20" name="Прямая соединительная линия 19"/>
          <p:cNvCxnSpPr>
            <a:cxnSpLocks noChangeShapeType="1"/>
          </p:cNvCxnSpPr>
          <p:nvPr/>
        </p:nvCxnSpPr>
        <p:spPr bwMode="auto">
          <a:xfrm>
            <a:off x="4048125" y="6934200"/>
            <a:ext cx="7397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Прямая соединительная линия 20"/>
          <p:cNvCxnSpPr>
            <a:cxnSpLocks noChangeShapeType="1"/>
          </p:cNvCxnSpPr>
          <p:nvPr/>
        </p:nvCxnSpPr>
        <p:spPr bwMode="auto">
          <a:xfrm>
            <a:off x="5583238" y="6934200"/>
            <a:ext cx="6635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Прямая соединительная линия 16"/>
          <p:cNvCxnSpPr/>
          <p:nvPr/>
        </p:nvCxnSpPr>
        <p:spPr>
          <a:xfrm>
            <a:off x="2411760" y="5661248"/>
            <a:ext cx="16363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787900" y="5661248"/>
            <a:ext cx="18723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20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6613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/>
                <a:ea typeface="Calibri"/>
              </a:rPr>
              <a:t>«А ну-ка, сообрази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  <a:ea typeface="Calibri"/>
              </a:rPr>
              <a:t>»</a:t>
            </a:r>
            <a:endParaRPr lang="ru-RU" sz="4400" dirty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284984"/>
            <a:ext cx="3456384" cy="2698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5616" y="1556793"/>
            <a:ext cx="698477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2969895" algn="ctr"/>
              </a:tabLs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Из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спичек построен дом. Переложите две спички так, чтобы  дом повернулся другой стороной.</a:t>
            </a:r>
            <a:endParaRPr lang="ru-RU" sz="28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7053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161</TotalTime>
  <Words>265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Внеклассное мероприятие</vt:lpstr>
      <vt:lpstr>              Разминка</vt:lpstr>
      <vt:lpstr>                  Смекалка</vt:lpstr>
      <vt:lpstr>Смекалка</vt:lpstr>
      <vt:lpstr>                  Рисунок</vt:lpstr>
      <vt:lpstr>                          Шутка</vt:lpstr>
      <vt:lpstr>                  Геометрия</vt:lpstr>
      <vt:lpstr>              Головоломка</vt:lpstr>
      <vt:lpstr>«А ну-ка, сообрази»</vt:lpstr>
      <vt:lpstr>Успехов в изучении математики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Внеклассное мероприятие</dc:title>
  <dc:creator>1</dc:creator>
  <cp:lastModifiedBy>1</cp:lastModifiedBy>
  <cp:revision>32</cp:revision>
  <dcterms:created xsi:type="dcterms:W3CDTF">2013-11-19T07:33:00Z</dcterms:created>
  <dcterms:modified xsi:type="dcterms:W3CDTF">2015-12-03T14:31:40Z</dcterms:modified>
</cp:coreProperties>
</file>