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8"/>
  </p:handoutMasterIdLst>
  <p:sldIdLst>
    <p:sldId id="271" r:id="rId2"/>
    <p:sldId id="268" r:id="rId3"/>
    <p:sldId id="272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75" r:id="rId12"/>
    <p:sldId id="276" r:id="rId13"/>
    <p:sldId id="267" r:id="rId14"/>
    <p:sldId id="277" r:id="rId15"/>
    <p:sldId id="265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00"/>
    <a:srgbClr val="0066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60"/>
  </p:normalViewPr>
  <p:slideViewPr>
    <p:cSldViewPr>
      <p:cViewPr varScale="1">
        <p:scale>
          <a:sx n="66" d="100"/>
          <a:sy n="66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377D7-42B0-4FD5-8FB9-7EEA02B16AB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EDE0F8-268F-4665-A86F-1A5C8A7CD1C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BB254-1BED-4958-893F-41FF33463BF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D97A4-3447-442F-94E2-D51A280A2DA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C0AB96-12CB-46A1-953E-F5219070B9E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1ADE-4B1D-4E92-98C0-DD567A24268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0082-AD02-42FA-92A6-479A7D91C4F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28BC9-42F3-4E07-8DAD-405F06A6CB2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0C6E5-1EAE-479A-8FBD-1D405CE85D6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184B7-2D91-472E-8D99-25E3E2F35C5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BF006-6B64-4DEA-A709-1B4BE65A34D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911E-FAD4-4592-8872-5D5011F5876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7031-6F08-4842-ADF2-9421D9DF88F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1BE1B6E2-06CB-41C4-B056-1138C3B5F3D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857324" y="285728"/>
            <a:ext cx="728667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Выполните цепочку действий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57250" y="1785938"/>
            <a:ext cx="7643813" cy="714375"/>
            <a:chOff x="2354" y="13164"/>
            <a:chExt cx="6884" cy="561"/>
          </a:xfrm>
        </p:grpSpPr>
        <p:cxnSp>
          <p:nvCxnSpPr>
            <p:cNvPr id="11309" name="AutoShape 3"/>
            <p:cNvCxnSpPr>
              <a:cxnSpLocks noChangeShapeType="1"/>
            </p:cNvCxnSpPr>
            <p:nvPr/>
          </p:nvCxnSpPr>
          <p:spPr bwMode="auto">
            <a:xfrm>
              <a:off x="3032" y="13490"/>
              <a:ext cx="620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310" name="Rectangle 4"/>
            <p:cNvSpPr>
              <a:spLocks noChangeArrowheads="1"/>
            </p:cNvSpPr>
            <p:nvPr/>
          </p:nvSpPr>
          <p:spPr bwMode="auto">
            <a:xfrm>
              <a:off x="3732" y="13164"/>
              <a:ext cx="629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11" name="Rectangle 5"/>
            <p:cNvSpPr>
              <a:spLocks noChangeArrowheads="1"/>
            </p:cNvSpPr>
            <p:nvPr/>
          </p:nvSpPr>
          <p:spPr bwMode="auto">
            <a:xfrm>
              <a:off x="5013" y="13164"/>
              <a:ext cx="584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12" name="Rectangle 6"/>
            <p:cNvSpPr>
              <a:spLocks noChangeArrowheads="1"/>
            </p:cNvSpPr>
            <p:nvPr/>
          </p:nvSpPr>
          <p:spPr bwMode="auto">
            <a:xfrm>
              <a:off x="6181" y="13164"/>
              <a:ext cx="612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13" name="Rectangle 7"/>
            <p:cNvSpPr>
              <a:spLocks noChangeArrowheads="1"/>
            </p:cNvSpPr>
            <p:nvPr/>
          </p:nvSpPr>
          <p:spPr bwMode="auto">
            <a:xfrm>
              <a:off x="7336" y="13164"/>
              <a:ext cx="620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14" name="Text Box 8"/>
            <p:cNvSpPr txBox="1">
              <a:spLocks noChangeArrowheads="1"/>
            </p:cNvSpPr>
            <p:nvPr/>
          </p:nvSpPr>
          <p:spPr bwMode="auto">
            <a:xfrm>
              <a:off x="2354" y="13164"/>
              <a:ext cx="678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800">
                  <a:latin typeface="Calibri" pitchFamily="34" charset="0"/>
                </a:rPr>
                <a:t> 9</a:t>
              </a:r>
              <a:r>
                <a:rPr lang="ru-RU" sz="2800">
                  <a:latin typeface="Times New Roman" pitchFamily="18" charset="0"/>
                </a:rPr>
                <a:t>0</a:t>
              </a:r>
              <a:endParaRPr lang="ru-RU" sz="3200"/>
            </a:p>
          </p:txBody>
        </p:sp>
        <p:sp>
          <p:nvSpPr>
            <p:cNvPr id="11315" name="Rectangle 9"/>
            <p:cNvSpPr>
              <a:spLocks noChangeArrowheads="1"/>
            </p:cNvSpPr>
            <p:nvPr/>
          </p:nvSpPr>
          <p:spPr bwMode="auto">
            <a:xfrm>
              <a:off x="8618" y="13164"/>
              <a:ext cx="620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1285875" y="1500188"/>
            <a:ext cx="6429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000" b="1">
                <a:solidFill>
                  <a:srgbClr val="92D050"/>
                </a:solidFill>
                <a:cs typeface="Times New Roman" pitchFamily="18" charset="0"/>
              </a:rPr>
              <a:t>-32                -2                +42           :14             ∙12</a:t>
            </a:r>
            <a:endParaRPr lang="ru-RU" sz="2800">
              <a:solidFill>
                <a:srgbClr val="92D050"/>
              </a:solidFill>
            </a:endParaRPr>
          </a:p>
        </p:txBody>
      </p:sp>
      <p:sp>
        <p:nvSpPr>
          <p:cNvPr id="1126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85813" y="3071813"/>
            <a:ext cx="7715250" cy="714375"/>
            <a:chOff x="2419" y="13164"/>
            <a:chExt cx="6819" cy="561"/>
          </a:xfrm>
        </p:grpSpPr>
        <p:cxnSp>
          <p:nvCxnSpPr>
            <p:cNvPr id="11302" name="AutoShape 3"/>
            <p:cNvCxnSpPr>
              <a:cxnSpLocks noChangeShapeType="1"/>
            </p:cNvCxnSpPr>
            <p:nvPr/>
          </p:nvCxnSpPr>
          <p:spPr bwMode="auto">
            <a:xfrm>
              <a:off x="3032" y="13490"/>
              <a:ext cx="620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303" name="Rectangle 4"/>
            <p:cNvSpPr>
              <a:spLocks noChangeArrowheads="1"/>
            </p:cNvSpPr>
            <p:nvPr/>
          </p:nvSpPr>
          <p:spPr bwMode="auto">
            <a:xfrm>
              <a:off x="3732" y="13164"/>
              <a:ext cx="629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04" name="Rectangle 5"/>
            <p:cNvSpPr>
              <a:spLocks noChangeArrowheads="1"/>
            </p:cNvSpPr>
            <p:nvPr/>
          </p:nvSpPr>
          <p:spPr bwMode="auto">
            <a:xfrm>
              <a:off x="5013" y="13164"/>
              <a:ext cx="584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05" name="Rectangle 6"/>
            <p:cNvSpPr>
              <a:spLocks noChangeArrowheads="1"/>
            </p:cNvSpPr>
            <p:nvPr/>
          </p:nvSpPr>
          <p:spPr bwMode="auto">
            <a:xfrm>
              <a:off x="6181" y="13164"/>
              <a:ext cx="612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06" name="Rectangle 7"/>
            <p:cNvSpPr>
              <a:spLocks noChangeArrowheads="1"/>
            </p:cNvSpPr>
            <p:nvPr/>
          </p:nvSpPr>
          <p:spPr bwMode="auto">
            <a:xfrm>
              <a:off x="7336" y="13164"/>
              <a:ext cx="620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07" name="Text Box 8"/>
            <p:cNvSpPr txBox="1">
              <a:spLocks noChangeArrowheads="1"/>
            </p:cNvSpPr>
            <p:nvPr/>
          </p:nvSpPr>
          <p:spPr bwMode="auto">
            <a:xfrm>
              <a:off x="2419" y="13164"/>
              <a:ext cx="678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800">
                  <a:latin typeface="Calibri" pitchFamily="34" charset="0"/>
                </a:rPr>
                <a:t>18</a:t>
              </a:r>
              <a:endParaRPr lang="ru-RU" sz="3200"/>
            </a:p>
          </p:txBody>
        </p:sp>
        <p:sp>
          <p:nvSpPr>
            <p:cNvPr id="11308" name="Rectangle 9"/>
            <p:cNvSpPr>
              <a:spLocks noChangeArrowheads="1"/>
            </p:cNvSpPr>
            <p:nvPr/>
          </p:nvSpPr>
          <p:spPr bwMode="auto">
            <a:xfrm>
              <a:off x="8618" y="13164"/>
              <a:ext cx="620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1271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80" name="Rectangle 51"/>
          <p:cNvSpPr>
            <a:spLocks noChangeArrowheads="1"/>
          </p:cNvSpPr>
          <p:nvPr/>
        </p:nvSpPr>
        <p:spPr bwMode="auto">
          <a:xfrm>
            <a:off x="1428750" y="2786063"/>
            <a:ext cx="7072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2000" b="1">
                <a:solidFill>
                  <a:srgbClr val="92D050"/>
                </a:solidFill>
                <a:cs typeface="Times New Roman" pitchFamily="18" charset="0"/>
              </a:rPr>
              <a:t>∙ 5               -6                  : 6           +76              : 5</a:t>
            </a:r>
            <a:endParaRPr lang="ru-RU" sz="2800">
              <a:solidFill>
                <a:srgbClr val="92D050"/>
              </a:solidFill>
            </a:endParaRPr>
          </a:p>
        </p:txBody>
      </p:sp>
      <p:cxnSp>
        <p:nvCxnSpPr>
          <p:cNvPr id="11273" name="AutoShape 60"/>
          <p:cNvCxnSpPr>
            <a:cxnSpLocks noChangeShapeType="1"/>
          </p:cNvCxnSpPr>
          <p:nvPr/>
        </p:nvCxnSpPr>
        <p:spPr bwMode="auto">
          <a:xfrm>
            <a:off x="1000125" y="4714875"/>
            <a:ext cx="7072313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928688" y="4286250"/>
            <a:ext cx="7546975" cy="714375"/>
            <a:chOff x="2354" y="15324"/>
            <a:chExt cx="7090" cy="602"/>
          </a:xfrm>
        </p:grpSpPr>
        <p:sp>
          <p:nvSpPr>
            <p:cNvPr id="11296" name="Rectangle 67"/>
            <p:cNvSpPr>
              <a:spLocks noChangeArrowheads="1"/>
            </p:cNvSpPr>
            <p:nvPr/>
          </p:nvSpPr>
          <p:spPr bwMode="auto">
            <a:xfrm>
              <a:off x="3732" y="15365"/>
              <a:ext cx="629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7" name="Rectangle 66"/>
            <p:cNvSpPr>
              <a:spLocks noChangeArrowheads="1"/>
            </p:cNvSpPr>
            <p:nvPr/>
          </p:nvSpPr>
          <p:spPr bwMode="auto">
            <a:xfrm>
              <a:off x="5013" y="15365"/>
              <a:ext cx="584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8" name="Rectangle 65"/>
            <p:cNvSpPr>
              <a:spLocks noChangeArrowheads="1"/>
            </p:cNvSpPr>
            <p:nvPr/>
          </p:nvSpPr>
          <p:spPr bwMode="auto">
            <a:xfrm>
              <a:off x="6181" y="15365"/>
              <a:ext cx="612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9" name="Rectangle 64"/>
            <p:cNvSpPr>
              <a:spLocks noChangeArrowheads="1"/>
            </p:cNvSpPr>
            <p:nvPr/>
          </p:nvSpPr>
          <p:spPr bwMode="auto">
            <a:xfrm>
              <a:off x="7336" y="15365"/>
              <a:ext cx="620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300" name="Text Box 63"/>
            <p:cNvSpPr txBox="1">
              <a:spLocks noChangeArrowheads="1"/>
            </p:cNvSpPr>
            <p:nvPr/>
          </p:nvSpPr>
          <p:spPr bwMode="auto">
            <a:xfrm>
              <a:off x="2354" y="15365"/>
              <a:ext cx="678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Text Box 62"/>
            <p:cNvSpPr txBox="1">
              <a:spLocks noChangeArrowheads="1"/>
            </p:cNvSpPr>
            <p:nvPr/>
          </p:nvSpPr>
          <p:spPr bwMode="auto">
            <a:xfrm>
              <a:off x="8662" y="15324"/>
              <a:ext cx="782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indent="142875"/>
              <a:r>
                <a:rPr lang="ru-RU" sz="2800">
                  <a:latin typeface="Calibri" pitchFamily="34" charset="0"/>
                  <a:cs typeface="Times New Roman" pitchFamily="18" charset="0"/>
                </a:rPr>
                <a:t>95</a:t>
              </a:r>
              <a:endParaRPr lang="ru-RU" sz="3200"/>
            </a:p>
          </p:txBody>
        </p:sp>
      </p:grpSp>
      <p:sp>
        <p:nvSpPr>
          <p:cNvPr id="11275" name="Rectangle 6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84" name="Rectangle 71"/>
          <p:cNvSpPr>
            <a:spLocks noChangeArrowheads="1"/>
          </p:cNvSpPr>
          <p:nvPr/>
        </p:nvSpPr>
        <p:spPr bwMode="auto">
          <a:xfrm>
            <a:off x="1714500" y="3714750"/>
            <a:ext cx="58721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00" b="1" dirty="0">
              <a:solidFill>
                <a:srgbClr val="92D050"/>
              </a:solidFill>
            </a:endParaRPr>
          </a:p>
          <a:p>
            <a:pPr eaLnBrk="0" hangingPunct="0"/>
            <a:r>
              <a:rPr lang="ru-RU" sz="1600" b="1" dirty="0">
                <a:solidFill>
                  <a:srgbClr val="92D050"/>
                </a:solidFill>
              </a:rPr>
              <a:t>   </a:t>
            </a:r>
            <a:r>
              <a:rPr lang="ru-RU" sz="2000" b="1" dirty="0">
                <a:solidFill>
                  <a:srgbClr val="92D050"/>
                </a:solidFill>
              </a:rPr>
              <a:t>-45               ∙2            +44           :16             ∙19</a:t>
            </a:r>
            <a:endParaRPr lang="ru-RU" sz="2800" dirty="0">
              <a:solidFill>
                <a:srgbClr val="92D050"/>
              </a:solidFill>
            </a:endParaRPr>
          </a:p>
        </p:txBody>
      </p:sp>
      <p:cxnSp>
        <p:nvCxnSpPr>
          <p:cNvPr id="11277" name="AutoShape 34"/>
          <p:cNvCxnSpPr>
            <a:cxnSpLocks noChangeShapeType="1"/>
          </p:cNvCxnSpPr>
          <p:nvPr/>
        </p:nvCxnSpPr>
        <p:spPr bwMode="auto">
          <a:xfrm flipV="1">
            <a:off x="1357313" y="6143625"/>
            <a:ext cx="6643687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85813" y="5715000"/>
            <a:ext cx="7715250" cy="774700"/>
            <a:chOff x="2354" y="15269"/>
            <a:chExt cx="6979" cy="657"/>
          </a:xfrm>
        </p:grpSpPr>
        <p:sp>
          <p:nvSpPr>
            <p:cNvPr id="11290" name="Rectangle 41"/>
            <p:cNvSpPr>
              <a:spLocks noChangeArrowheads="1"/>
            </p:cNvSpPr>
            <p:nvPr/>
          </p:nvSpPr>
          <p:spPr bwMode="auto">
            <a:xfrm>
              <a:off x="3732" y="15365"/>
              <a:ext cx="629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Rectangle 40"/>
            <p:cNvSpPr>
              <a:spLocks noChangeArrowheads="1"/>
            </p:cNvSpPr>
            <p:nvPr/>
          </p:nvSpPr>
          <p:spPr bwMode="auto">
            <a:xfrm>
              <a:off x="5013" y="15365"/>
              <a:ext cx="584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Rectangle 39"/>
            <p:cNvSpPr>
              <a:spLocks noChangeArrowheads="1"/>
            </p:cNvSpPr>
            <p:nvPr/>
          </p:nvSpPr>
          <p:spPr bwMode="auto">
            <a:xfrm>
              <a:off x="6181" y="15365"/>
              <a:ext cx="612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Rectangle 38"/>
            <p:cNvSpPr>
              <a:spLocks noChangeArrowheads="1"/>
            </p:cNvSpPr>
            <p:nvPr/>
          </p:nvSpPr>
          <p:spPr bwMode="auto">
            <a:xfrm>
              <a:off x="7336" y="15365"/>
              <a:ext cx="620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Text Box 37"/>
            <p:cNvSpPr txBox="1">
              <a:spLocks noChangeArrowheads="1"/>
            </p:cNvSpPr>
            <p:nvPr/>
          </p:nvSpPr>
          <p:spPr bwMode="auto">
            <a:xfrm>
              <a:off x="2354" y="15365"/>
              <a:ext cx="678" cy="5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1295" name="Text Box 36"/>
            <p:cNvSpPr txBox="1">
              <a:spLocks noChangeArrowheads="1"/>
            </p:cNvSpPr>
            <p:nvPr/>
          </p:nvSpPr>
          <p:spPr bwMode="auto">
            <a:xfrm>
              <a:off x="8618" y="15269"/>
              <a:ext cx="715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ru-RU" sz="4000"/>
            </a:p>
          </p:txBody>
        </p:sp>
      </p:grpSp>
      <p:sp>
        <p:nvSpPr>
          <p:cNvPr id="11279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571500" y="5072063"/>
            <a:ext cx="7386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ru-RU" sz="2000" b="1">
              <a:solidFill>
                <a:srgbClr val="92D05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sz="2400" b="1">
                <a:solidFill>
                  <a:srgbClr val="92D050"/>
                </a:solidFill>
                <a:cs typeface="Times New Roman" pitchFamily="18" charset="0"/>
              </a:rPr>
              <a:t>             +42              :6             -2           ∙5          +35</a:t>
            </a:r>
            <a:endParaRPr lang="ru-RU" sz="3200">
              <a:solidFill>
                <a:srgbClr val="92D050"/>
              </a:solidFill>
            </a:endParaRPr>
          </a:p>
        </p:txBody>
      </p:sp>
      <p:sp>
        <p:nvSpPr>
          <p:cNvPr id="3089" name="TextBox 43"/>
          <p:cNvSpPr txBox="1">
            <a:spLocks noChangeArrowheads="1"/>
          </p:cNvSpPr>
          <p:nvPr/>
        </p:nvSpPr>
        <p:spPr bwMode="auto">
          <a:xfrm>
            <a:off x="2500313" y="200025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58</a:t>
            </a:r>
          </a:p>
        </p:txBody>
      </p:sp>
      <p:sp>
        <p:nvSpPr>
          <p:cNvPr id="3090" name="TextBox 44"/>
          <p:cNvSpPr txBox="1">
            <a:spLocks noChangeArrowheads="1"/>
          </p:cNvSpPr>
          <p:nvPr/>
        </p:nvSpPr>
        <p:spPr bwMode="auto">
          <a:xfrm>
            <a:off x="3857625" y="20002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56</a:t>
            </a:r>
          </a:p>
        </p:txBody>
      </p:sp>
      <p:sp>
        <p:nvSpPr>
          <p:cNvPr id="3091" name="TextBox 45"/>
          <p:cNvSpPr txBox="1">
            <a:spLocks noChangeArrowheads="1"/>
          </p:cNvSpPr>
          <p:nvPr/>
        </p:nvSpPr>
        <p:spPr bwMode="auto">
          <a:xfrm>
            <a:off x="5143500" y="20002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96</a:t>
            </a:r>
          </a:p>
        </p:txBody>
      </p:sp>
      <p:sp>
        <p:nvSpPr>
          <p:cNvPr id="3092" name="TextBox 46"/>
          <p:cNvSpPr txBox="1">
            <a:spLocks noChangeArrowheads="1"/>
          </p:cNvSpPr>
          <p:nvPr/>
        </p:nvSpPr>
        <p:spPr bwMode="auto">
          <a:xfrm>
            <a:off x="6429375" y="20002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7</a:t>
            </a:r>
          </a:p>
        </p:txBody>
      </p:sp>
      <p:sp>
        <p:nvSpPr>
          <p:cNvPr id="3093" name="TextBox 47"/>
          <p:cNvSpPr txBox="1">
            <a:spLocks noChangeArrowheads="1"/>
          </p:cNvSpPr>
          <p:nvPr/>
        </p:nvSpPr>
        <p:spPr bwMode="auto">
          <a:xfrm>
            <a:off x="7858125" y="20002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84</a:t>
            </a:r>
          </a:p>
        </p:txBody>
      </p:sp>
      <p:sp>
        <p:nvSpPr>
          <p:cNvPr id="3094" name="TextBox 48"/>
          <p:cNvSpPr txBox="1">
            <a:spLocks noChangeArrowheads="1"/>
          </p:cNvSpPr>
          <p:nvPr/>
        </p:nvSpPr>
        <p:spPr bwMode="auto">
          <a:xfrm>
            <a:off x="7786688" y="3214688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18</a:t>
            </a:r>
          </a:p>
        </p:txBody>
      </p:sp>
      <p:sp>
        <p:nvSpPr>
          <p:cNvPr id="3095" name="TextBox 49"/>
          <p:cNvSpPr txBox="1">
            <a:spLocks noChangeArrowheads="1"/>
          </p:cNvSpPr>
          <p:nvPr/>
        </p:nvSpPr>
        <p:spPr bwMode="auto">
          <a:xfrm>
            <a:off x="928688" y="44291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63</a:t>
            </a:r>
          </a:p>
        </p:txBody>
      </p:sp>
      <p:sp>
        <p:nvSpPr>
          <p:cNvPr id="3096" name="TextBox 50"/>
          <p:cNvSpPr txBox="1">
            <a:spLocks noChangeArrowheads="1"/>
          </p:cNvSpPr>
          <p:nvPr/>
        </p:nvSpPr>
        <p:spPr bwMode="auto">
          <a:xfrm>
            <a:off x="857250" y="59293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48</a:t>
            </a:r>
          </a:p>
        </p:txBody>
      </p:sp>
      <p:pic>
        <p:nvPicPr>
          <p:cNvPr id="11289" name="Picture 51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4" grpId="0"/>
      <p:bldP spid="3117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/>
          <p:cNvGraphicFramePr>
            <a:graphicFrameLocks noGrp="1"/>
          </p:cNvGraphicFramePr>
          <p:nvPr/>
        </p:nvGraphicFramePr>
        <p:xfrm>
          <a:off x="468313" y="549275"/>
          <a:ext cx="8281987" cy="5400676"/>
        </p:xfrm>
        <a:graphic>
          <a:graphicData uri="http://schemas.openxmlformats.org/drawingml/2006/table">
            <a:tbl>
              <a:tblPr/>
              <a:tblGrid>
                <a:gridCol w="2070100"/>
                <a:gridCol w="2071687"/>
                <a:gridCol w="2070100"/>
                <a:gridCol w="2070100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Делимое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Делитель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Неполное частное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Остаток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647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2111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11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Тест по теме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«Деление с остатком</a:t>
            </a:r>
            <a:r>
              <a:rPr lang="ru-RU" dirty="0" smtClean="0">
                <a:solidFill>
                  <a:schemeClr val="bg2"/>
                </a:solidFill>
              </a:rPr>
              <a:t>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1571625"/>
          <a:ext cx="5715040" cy="4816209"/>
        </p:xfrm>
        <a:graphic>
          <a:graphicData uri="http://schemas.openxmlformats.org/drawingml/2006/table">
            <a:tbl>
              <a:tblPr/>
              <a:tblGrid>
                <a:gridCol w="667992"/>
                <a:gridCol w="2618156"/>
                <a:gridCol w="2428892"/>
              </a:tblGrid>
              <a:tr h="701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Какое из чисел может быть в остатке при делении на 78?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1) 77        2) 78                          3) 79         4) 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Найдите остаток от деления 255 на 16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1) 11        2) 15                          3) 16         4) 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 выполняя вычислений, найдите пример, который решен верно.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1)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17 = 36 (ост. 18)        2) 798 : 29 = 27 (ост. 15)          3) 939 : 34 = 53 (ост. 14)          4) 23129 : 43 = 35 (ост. 14)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7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Группа туристов, состоящая из 85 человек, разместилась в четырёхместных купе. Сколько купе занято полностью?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1) 23        2) 24                          3) 20         4)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 делении числа 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 12 получили в частном 7 и в остатке 5. Чему будет равны частное и остаток при делении числа а на 7?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1) 11 и 6        2) 13 и 7                          3) 12 и 5        4) 14 и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15125" y="1714500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1)77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86563" y="235743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2) 15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86563" y="4214813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4) 21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86563" y="5643563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/>
              <a:t>5</a:t>
            </a:r>
            <a:r>
              <a:rPr lang="ru-RU" sz="2000" dirty="0" smtClean="0"/>
              <a:t>) </a:t>
            </a:r>
            <a:r>
              <a:rPr lang="ru-RU" sz="2000" dirty="0"/>
              <a:t>12 и 5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553200" y="3143250"/>
            <a:ext cx="2590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798 : 29 = 27 (ост. 15)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ru-RU" dirty="0" smtClean="0"/>
              <a:t> </a:t>
            </a:r>
            <a:r>
              <a:rPr lang="ru-RU" i="1" dirty="0" smtClean="0"/>
              <a:t>правильных ответов – оценка</a:t>
            </a:r>
            <a:r>
              <a:rPr lang="ru-RU" dirty="0" smtClean="0"/>
              <a:t> 3</a:t>
            </a:r>
          </a:p>
          <a:p>
            <a:r>
              <a:rPr lang="en-US" dirty="0" smtClean="0"/>
              <a:t>4</a:t>
            </a:r>
            <a:r>
              <a:rPr lang="ru-RU" dirty="0" smtClean="0"/>
              <a:t> </a:t>
            </a:r>
            <a:r>
              <a:rPr lang="ru-RU" i="1" dirty="0" smtClean="0"/>
              <a:t>правильных ответов – оценка </a:t>
            </a:r>
            <a:r>
              <a:rPr lang="ru-RU" dirty="0" smtClean="0"/>
              <a:t>4</a:t>
            </a:r>
          </a:p>
          <a:p>
            <a:r>
              <a:rPr lang="en-US" dirty="0" smtClean="0"/>
              <a:t>5</a:t>
            </a:r>
            <a:r>
              <a:rPr lang="ru-RU" dirty="0" smtClean="0"/>
              <a:t> </a:t>
            </a:r>
            <a:r>
              <a:rPr lang="ru-RU" i="1" dirty="0" smtClean="0"/>
              <a:t>правильных ответов – оценка</a:t>
            </a:r>
            <a:r>
              <a:rPr lang="ru-RU" dirty="0" smtClean="0"/>
              <a:t> 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Графический диктант</a:t>
            </a:r>
            <a:endParaRPr lang="ru-RU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ru-RU" sz="26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sz="7200" b="1" dirty="0" smtClean="0"/>
              <a:t>_ ^ ^ ^ _ ^ _ ^</a:t>
            </a:r>
            <a:endParaRPr lang="ru-RU" sz="7200" b="1" dirty="0" smtClean="0"/>
          </a:p>
          <a:p>
            <a:pPr>
              <a:lnSpc>
                <a:spcPct val="90000"/>
              </a:lnSpc>
              <a:buNone/>
            </a:pPr>
            <a:endParaRPr lang="ru-RU" sz="2600" dirty="0" smtClean="0"/>
          </a:p>
          <a:p>
            <a:r>
              <a:rPr lang="ru-RU" sz="2800" b="1" dirty="0" smtClean="0"/>
              <a:t>4-5 </a:t>
            </a:r>
            <a:r>
              <a:rPr lang="ru-RU" sz="2800" b="1" i="1" dirty="0" smtClean="0"/>
              <a:t>правильных ответов – оценка</a:t>
            </a:r>
            <a:r>
              <a:rPr lang="ru-RU" sz="2800" b="1" dirty="0" smtClean="0"/>
              <a:t> 3</a:t>
            </a:r>
          </a:p>
          <a:p>
            <a:r>
              <a:rPr lang="ru-RU" sz="2800" b="1" dirty="0" smtClean="0"/>
              <a:t>6-7 </a:t>
            </a:r>
            <a:r>
              <a:rPr lang="ru-RU" sz="2800" b="1" i="1" dirty="0" smtClean="0"/>
              <a:t>правильных ответов – оценка </a:t>
            </a:r>
            <a:r>
              <a:rPr lang="ru-RU" sz="2800" b="1" dirty="0" smtClean="0"/>
              <a:t>4</a:t>
            </a:r>
          </a:p>
          <a:p>
            <a:r>
              <a:rPr lang="ru-RU" sz="2800" b="1" dirty="0" smtClean="0"/>
              <a:t>8 </a:t>
            </a:r>
            <a:r>
              <a:rPr lang="ru-RU" sz="2800" b="1" i="1" dirty="0" smtClean="0"/>
              <a:t>правильных ответов – оценка</a:t>
            </a:r>
            <a:r>
              <a:rPr lang="ru-RU" sz="2800" b="1" dirty="0" smtClean="0"/>
              <a:t> 5</a:t>
            </a:r>
          </a:p>
          <a:p>
            <a:pPr>
              <a:lnSpc>
                <a:spcPct val="90000"/>
              </a:lnSpc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Успешный урок – красный.</a:t>
            </a:r>
          </a:p>
          <a:p>
            <a:r>
              <a:rPr lang="ru-RU" sz="3600" b="1" dirty="0" smtClean="0"/>
              <a:t>Еще нужно поработать – желтый.</a:t>
            </a:r>
          </a:p>
          <a:p>
            <a:r>
              <a:rPr lang="ru-RU" sz="3600" b="1" dirty="0" smtClean="0"/>
              <a:t>Урок бесполезный – белый.</a:t>
            </a:r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п.13 стр.81</a:t>
            </a:r>
          </a:p>
          <a:p>
            <a:pPr>
              <a:buNone/>
            </a:pPr>
            <a:r>
              <a:rPr lang="ru-RU" b="1" dirty="0" smtClean="0"/>
              <a:t>№ 550(</a:t>
            </a:r>
            <a:r>
              <a:rPr lang="ru-RU" b="1" dirty="0" err="1" smtClean="0"/>
              <a:t>а,б</a:t>
            </a:r>
            <a:r>
              <a:rPr lang="ru-RU" b="1" dirty="0" smtClean="0"/>
              <a:t>),  № 552, № 555 (</a:t>
            </a:r>
            <a:r>
              <a:rPr lang="ru-RU" b="1" dirty="0" err="1" smtClean="0"/>
              <a:t>а,б</a:t>
            </a:r>
            <a:r>
              <a:rPr lang="ru-RU" b="1" dirty="0" smtClean="0"/>
              <a:t>), № 556 (а).</a:t>
            </a:r>
          </a:p>
          <a:p>
            <a:pPr>
              <a:buFont typeface="Wingdings" pitchFamily="2" charset="2"/>
              <a:buNone/>
            </a:pPr>
            <a:endParaRPr lang="ru-RU" b="1" dirty="0"/>
          </a:p>
        </p:txBody>
      </p:sp>
      <p:pic>
        <p:nvPicPr>
          <p:cNvPr id="17413" name="Picture 5" descr="j0292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000372"/>
            <a:ext cx="1817687" cy="1801812"/>
          </a:xfrm>
          <a:prstGeom prst="rect">
            <a:avLst/>
          </a:prstGeom>
          <a:noFill/>
        </p:spPr>
      </p:pic>
      <p:pic>
        <p:nvPicPr>
          <p:cNvPr id="17414" name="Picture 6" descr="j0292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14620"/>
            <a:ext cx="2341563" cy="2974975"/>
          </a:xfrm>
          <a:prstGeom prst="rect">
            <a:avLst/>
          </a:prstGeom>
          <a:noFill/>
        </p:spPr>
      </p:pic>
      <p:pic>
        <p:nvPicPr>
          <p:cNvPr id="17415" name="Picture 7" descr="j02921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14554"/>
            <a:ext cx="2879725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3072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Если вы хотите участвовать в большой жизни,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то наполняйте свою голову математикой,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пока есть к тому возможность.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Она окажет вам потом огромную помощь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во всей вашей работе.</a:t>
            </a:r>
            <a:endParaRPr lang="en-US" b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(</a:t>
            </a:r>
            <a:r>
              <a:rPr lang="ru-RU" b="1" i="1" dirty="0" smtClean="0"/>
              <a:t>М.И. Калинин</a:t>
            </a:r>
            <a:r>
              <a:rPr lang="ru-RU" b="1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dirty="0" smtClean="0"/>
              <a:t>Выполните деление:</a:t>
            </a:r>
            <a:endParaRPr lang="ru-RU" sz="38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4430712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/>
              <a:t> 30:5          50 : 10      </a:t>
            </a:r>
          </a:p>
          <a:p>
            <a:pPr algn="ctr">
              <a:buNone/>
            </a:pPr>
            <a:r>
              <a:rPr lang="ru-RU" sz="6000" dirty="0" smtClean="0"/>
              <a:t>56: 7           48:6           </a:t>
            </a:r>
          </a:p>
          <a:p>
            <a:pPr algn="ctr">
              <a:buNone/>
            </a:pPr>
            <a:r>
              <a:rPr lang="ru-RU" sz="6000" dirty="0" smtClean="0"/>
              <a:t>42 : 6           34:5</a:t>
            </a:r>
          </a:p>
          <a:p>
            <a:endParaRPr lang="ru-RU" sz="6000" dirty="0" smtClean="0"/>
          </a:p>
          <a:p>
            <a:pPr>
              <a:buNone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5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/>
              <a:t>Тема </a:t>
            </a:r>
            <a:r>
              <a:rPr lang="ru-RU" b="1" dirty="0" smtClean="0"/>
              <a:t> </a:t>
            </a:r>
            <a:r>
              <a:rPr lang="ru-RU" b="1" dirty="0"/>
              <a:t>урока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«Деление с остатком»</a:t>
            </a:r>
          </a:p>
        </p:txBody>
      </p:sp>
      <p:pic>
        <p:nvPicPr>
          <p:cNvPr id="2052" name="Picture 4" descr="j02054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365625"/>
            <a:ext cx="2808287" cy="2087563"/>
          </a:xfrm>
          <a:prstGeom prst="rect">
            <a:avLst/>
          </a:prstGeom>
          <a:noFill/>
        </p:spPr>
      </p:pic>
      <p:pic>
        <p:nvPicPr>
          <p:cNvPr id="2053" name="Picture 5" descr="j02921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1506538" cy="2305050"/>
          </a:xfrm>
          <a:prstGeom prst="rect">
            <a:avLst/>
          </a:prstGeom>
          <a:noFill/>
        </p:spPr>
      </p:pic>
      <p:pic>
        <p:nvPicPr>
          <p:cNvPr id="2054" name="Picture 6" descr="j00889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365625"/>
            <a:ext cx="2952750" cy="183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 « Сегодня на уроке я хочу узнать…»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« Мне хотелось бы научиться…»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« Мне хочется и дальше учиться…»</a:t>
            </a:r>
          </a:p>
          <a:p>
            <a:pPr>
              <a:buFontTx/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Решим задачу.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149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 b="1" i="1"/>
              <a:t>Задача.</a:t>
            </a:r>
          </a:p>
          <a:p>
            <a:pPr>
              <a:buFont typeface="Wingdings" pitchFamily="2" charset="2"/>
              <a:buNone/>
            </a:pPr>
            <a:r>
              <a:rPr lang="ru-RU"/>
              <a:t>   В гости к бабушке пришли 4 внука. Бабушка решила угостить внуков конфетами. В вазочке было 23 конфеты. Сколько конфет достанется каждому внуку, если бабушка предложит поделить конфеты поровну?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435975" cy="579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ru-RU"/>
              <a:t>Решение:</a:t>
            </a:r>
          </a:p>
          <a:p>
            <a:pPr>
              <a:buFont typeface="Wingdings" pitchFamily="2" charset="2"/>
              <a:buNone/>
            </a:pPr>
            <a:r>
              <a:rPr lang="ru-RU"/>
              <a:t>			23 : 4 = 5 (3 остаток)</a:t>
            </a:r>
          </a:p>
          <a:p>
            <a:pPr algn="ctr">
              <a:buFont typeface="Wingdings" pitchFamily="2" charset="2"/>
              <a:buNone/>
            </a:pPr>
            <a:r>
              <a:rPr lang="ru-RU"/>
              <a:t>	</a:t>
            </a:r>
            <a:endParaRPr lang="ru-RU" sz="2400" i="1"/>
          </a:p>
          <a:p>
            <a:pPr>
              <a:buFont typeface="Wingdings" pitchFamily="2" charset="2"/>
              <a:buNone/>
            </a:pPr>
            <a:r>
              <a:rPr lang="ru-RU" sz="2400"/>
              <a:t>   Такая запись указывает, что в делимом  23 содержится  4 раза по 5 да еще 3 единицы, то есть: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3600"/>
              <a:t>      23      =     4         5     +   3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779838" y="39338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11188" y="4724400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делимое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484438" y="465296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делитель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140200" y="4581525"/>
            <a:ext cx="1295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неполное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 частное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651500" y="4724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остаток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Правило</a:t>
            </a:r>
            <a:r>
              <a:rPr lang="ru-RU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 i="1"/>
              <a:t>     Делимое  равно произведению  делителя и неполного частного, сложенному с остатком.</a:t>
            </a:r>
          </a:p>
          <a:p>
            <a:pPr>
              <a:buFont typeface="Wingdings" pitchFamily="2" charset="2"/>
              <a:buNone/>
            </a:pPr>
            <a:r>
              <a:rPr lang="ru-RU" sz="3200" b="1" i="1"/>
              <a:t>     </a:t>
            </a:r>
          </a:p>
          <a:p>
            <a:pPr>
              <a:buFont typeface="Wingdings" pitchFamily="2" charset="2"/>
              <a:buNone/>
            </a:pPr>
            <a:r>
              <a:rPr lang="ru-RU" sz="3200" b="1" i="1"/>
              <a:t>      </a:t>
            </a:r>
            <a:r>
              <a:rPr lang="en-US" sz="3200" b="1" i="1"/>
              <a:t>     a    =     b      c    + d</a:t>
            </a:r>
          </a:p>
          <a:p>
            <a:pPr>
              <a:buFont typeface="Wingdings" pitchFamily="2" charset="2"/>
              <a:buNone/>
            </a:pPr>
            <a:r>
              <a:rPr lang="en-US" sz="3200" b="1" i="1"/>
              <a:t> a</a:t>
            </a:r>
            <a:r>
              <a:rPr lang="ru-RU" sz="3200" b="1" i="1"/>
              <a:t>   -  делимое</a:t>
            </a:r>
            <a:endParaRPr lang="en-US" sz="3200" b="1" i="1"/>
          </a:p>
          <a:p>
            <a:pPr>
              <a:buFont typeface="Wingdings" pitchFamily="2" charset="2"/>
              <a:buNone/>
            </a:pPr>
            <a:r>
              <a:rPr lang="en-US" sz="3200" b="1" i="1"/>
              <a:t>b</a:t>
            </a:r>
            <a:r>
              <a:rPr lang="ru-RU" sz="3200" b="1" i="1"/>
              <a:t>    - делитель</a:t>
            </a:r>
            <a:endParaRPr lang="en-US" sz="3200" b="1" i="1"/>
          </a:p>
          <a:p>
            <a:pPr>
              <a:buFont typeface="Wingdings" pitchFamily="2" charset="2"/>
              <a:buNone/>
            </a:pPr>
            <a:r>
              <a:rPr lang="ru-RU" sz="3200" b="1" i="1"/>
              <a:t>с</a:t>
            </a:r>
            <a:r>
              <a:rPr lang="en-US" sz="3200" b="1" i="1"/>
              <a:t>   -  </a:t>
            </a:r>
            <a:r>
              <a:rPr lang="ru-RU" sz="3200" b="1" i="1"/>
              <a:t>неполное частное</a:t>
            </a:r>
            <a:endParaRPr lang="en-US" sz="3200" b="1" i="1"/>
          </a:p>
          <a:p>
            <a:pPr>
              <a:buFont typeface="Wingdings" pitchFamily="2" charset="2"/>
              <a:buNone/>
            </a:pPr>
            <a:r>
              <a:rPr lang="en-US" sz="3200" b="1" i="1"/>
              <a:t>d</a:t>
            </a:r>
            <a:r>
              <a:rPr lang="ru-RU" sz="3200" b="1" i="1"/>
              <a:t>  -  остаток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851275" y="35004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b="1"/>
              <a:t>Устно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Найти делимое, если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Неполное частное равно 7, остаток равен 3, а делитель – 6;    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           45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Неполное частное равно 11, остаток равен 1, а делитель – 9;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           100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Неполное частное равно 20, остаток равен 13, а делитель – 15.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            313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Работа с учебником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dirty="0"/>
              <a:t>№ </a:t>
            </a:r>
            <a:r>
              <a:rPr lang="en-US" dirty="0" smtClean="0"/>
              <a:t>532</a:t>
            </a:r>
            <a:endParaRPr lang="ru-RU" dirty="0"/>
          </a:p>
        </p:txBody>
      </p:sp>
      <p:graphicFrame>
        <p:nvGraphicFramePr>
          <p:cNvPr id="15394" name="Group 34"/>
          <p:cNvGraphicFramePr>
            <a:graphicFrameLocks noGrp="1"/>
          </p:cNvGraphicFramePr>
          <p:nvPr/>
        </p:nvGraphicFramePr>
        <p:xfrm>
          <a:off x="611188" y="2924175"/>
          <a:ext cx="8281987" cy="2785746"/>
        </p:xfrm>
        <a:graphic>
          <a:graphicData uri="http://schemas.openxmlformats.org/drawingml/2006/table">
            <a:tbl>
              <a:tblPr/>
              <a:tblGrid>
                <a:gridCol w="2070100"/>
                <a:gridCol w="2071687"/>
                <a:gridCol w="2070100"/>
                <a:gridCol w="20701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Делимое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Неполное частное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pic>
        <p:nvPicPr>
          <p:cNvPr id="15395" name="Picture 35" descr="j0089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535112" cy="180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345</TotalTime>
  <Words>519</Words>
  <Application>Microsoft Office PowerPoint</Application>
  <PresentationFormat>Экран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Край</vt:lpstr>
      <vt:lpstr>Выполните цепочку действий</vt:lpstr>
      <vt:lpstr>Выполните деление:</vt:lpstr>
      <vt:lpstr>Тема  урока:  «Деление с остатком»</vt:lpstr>
      <vt:lpstr>Слайд 4</vt:lpstr>
      <vt:lpstr>Решим задачу.</vt:lpstr>
      <vt:lpstr>Слайд 6</vt:lpstr>
      <vt:lpstr>Правило </vt:lpstr>
      <vt:lpstr>Устно</vt:lpstr>
      <vt:lpstr>Работа с учебником</vt:lpstr>
      <vt:lpstr>Слайд 10</vt:lpstr>
      <vt:lpstr>Тест по теме  «Деление с остатком»</vt:lpstr>
      <vt:lpstr>Слайд 12</vt:lpstr>
      <vt:lpstr>Графический диктант</vt:lpstr>
      <vt:lpstr>Слайд 14</vt:lpstr>
      <vt:lpstr>Домашнее задание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Светлана</dc:creator>
  <cp:lastModifiedBy>Пользователь</cp:lastModifiedBy>
  <cp:revision>22</cp:revision>
  <dcterms:created xsi:type="dcterms:W3CDTF">2007-10-29T18:27:41Z</dcterms:created>
  <dcterms:modified xsi:type="dcterms:W3CDTF">2014-11-17T13:38:39Z</dcterms:modified>
</cp:coreProperties>
</file>