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C6E681-2ADC-4855-B342-E9B29D63D2E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973861-14B8-4E18-B986-63FDF012E4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328" y="1844823"/>
            <a:ext cx="5389190" cy="47065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805264"/>
            <a:ext cx="5637010" cy="882119"/>
          </a:xfrm>
        </p:spPr>
        <p:txBody>
          <a:bodyPr>
            <a:noAutofit/>
          </a:bodyPr>
          <a:lstStyle/>
          <a:p>
            <a:pPr algn="r"/>
            <a:endParaRPr lang="ru-RU" sz="28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Кривцова </a:t>
            </a:r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Антонина Владимировна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4623"/>
            <a:ext cx="8136904" cy="36004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Определение уровня </a:t>
            </a:r>
            <a:r>
              <a:rPr lang="ru-RU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воспитанности учащихся</a:t>
            </a:r>
            <a:endParaRPr lang="ru-RU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3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12968" cy="4017600"/>
          </a:xfrm>
        </p:spPr>
        <p:txBody>
          <a:bodyPr>
            <a:no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dirty="0">
                <a:latin typeface="Monotype Corsiva" panose="03010101010201010101" pitchFamily="66" charset="0"/>
                <a:ea typeface="Times New Roman"/>
              </a:rPr>
              <a:t>Оценка результатов: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  <a:tabLst>
                <a:tab pos="4038600" algn="l"/>
              </a:tabLst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 – </a:t>
            </a:r>
            <a:r>
              <a:rPr lang="ru-RU" sz="2400" dirty="0" smtClean="0">
                <a:latin typeface="Monotype Corsiva" panose="03010101010201010101" pitchFamily="66" charset="0"/>
                <a:ea typeface="Times New Roman"/>
              </a:rPr>
              <a:t>всегда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  <a:tabLst>
                <a:tab pos="4038600" algn="l"/>
              </a:tabLst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 – </a:t>
            </a:r>
            <a:r>
              <a:rPr lang="ru-RU" sz="2400" dirty="0" smtClean="0">
                <a:latin typeface="Monotype Corsiva" panose="03010101010201010101" pitchFamily="66" charset="0"/>
                <a:ea typeface="Times New Roman"/>
              </a:rPr>
              <a:t>часто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 – редко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 – никогда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 – у меня другая позиция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b="1" dirty="0">
                <a:latin typeface="Monotype Corsiva" panose="03010101010201010101" pitchFamily="66" charset="0"/>
                <a:ea typeface="Times New Roman"/>
              </a:rPr>
              <a:t> 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b="1" dirty="0">
                <a:latin typeface="Monotype Corsiva" panose="03010101010201010101" pitchFamily="66" charset="0"/>
                <a:ea typeface="Times New Roman"/>
              </a:rPr>
              <a:t>Затем 5 оценок складываются и делятся на 5. Средний балл и является условным определением уровня воспитанности.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b="1" dirty="0">
                <a:latin typeface="Monotype Corsiva" panose="03010101010201010101" pitchFamily="66" charset="0"/>
                <a:ea typeface="Times New Roman"/>
              </a:rPr>
              <a:t>Средний балл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5 - 4,5 – высокий уровень (в)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4,4 – 4 – хороший уровень (х)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3,9 – 2,9 – средний уровень (с)</a:t>
            </a: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2,8 – 2 – низкий уровень (н)</a:t>
            </a:r>
          </a:p>
          <a:p>
            <a:pPr marL="45720" indent="0">
              <a:buNone/>
            </a:pP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2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67730070"/>
              </p:ext>
            </p:extLst>
          </p:nvPr>
        </p:nvGraphicFramePr>
        <p:xfrm>
          <a:off x="179512" y="260648"/>
          <a:ext cx="8784975" cy="35403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870"/>
                <a:gridCol w="708258"/>
                <a:gridCol w="530402"/>
                <a:gridCol w="549718"/>
                <a:gridCol w="520876"/>
                <a:gridCol w="559244"/>
                <a:gridCol w="511350"/>
                <a:gridCol w="568770"/>
                <a:gridCol w="501824"/>
                <a:gridCol w="578296"/>
                <a:gridCol w="492298"/>
                <a:gridCol w="587822"/>
                <a:gridCol w="482772"/>
                <a:gridCol w="597348"/>
                <a:gridCol w="473246"/>
                <a:gridCol w="678881"/>
              </a:tblGrid>
              <a:tr h="2671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Фамилия, имя ученика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Любознательность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Прилежание 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Отношение к природе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Я и школа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Прекрасное  в моей жизни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Уровень воспитанности</a:t>
                      </a:r>
                    </a:p>
                  </a:txBody>
                  <a:tcPr marL="52497" marR="524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5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сам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2497" marR="52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80" y="3789621"/>
            <a:ext cx="913632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Сводный лист данных изучения уровня воспитанности учащихся класса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В классе ________ учащихся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______ имеют высокий уровень воспитанности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______ имеют хороший уровень воспитанности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______ имеют средний уровень воспитанности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Times New Roman" pitchFamily="18" charset="0"/>
                <a:cs typeface="Arial" pitchFamily="34" charset="0"/>
              </a:rPr>
              <a:t>______ имеют низкий уровень воспитанности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anose="03010101010201010101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0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76875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600" b="1" dirty="0" smtClean="0">
                <a:latin typeface="Monotype Corsiva" panose="03010101010201010101" pitchFamily="66" charset="0"/>
                <a:ea typeface="Times New Roman"/>
              </a:rPr>
              <a:t>(5 – 11 класс) Расчет </a:t>
            </a:r>
            <a:r>
              <a:rPr lang="ru-RU" sz="2600" b="1" dirty="0">
                <a:latin typeface="Monotype Corsiva" panose="03010101010201010101" pitchFamily="66" charset="0"/>
                <a:ea typeface="Times New Roman"/>
              </a:rPr>
              <a:t>делать по каждому пункту. </a:t>
            </a:r>
            <a:endParaRPr lang="ru-RU" sz="2600" dirty="0">
              <a:latin typeface="Monotype Corsiva" panose="03010101010201010101" pitchFamily="66" charset="0"/>
              <a:ea typeface="Times New Roman"/>
            </a:endParaRPr>
          </a:p>
          <a:p>
            <a:pPr marL="45720" indent="0"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Детям сказать: “Прочитайте вопросы анкеты и постарайтесь долго не задумываться. Ответьте на них, оценивая себя по 5-балльной шкале. (расшифровка дана на доске)” 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“0” - всегда нет или никогда.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“1” - очень редко, чаще случайно.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“2”- чаще нет, чем да, иногда вспоминаю. 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“3”- чаще да, чем нет, иногда забываю.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“4”- всегда да, постоянно.</a:t>
            </a:r>
          </a:p>
          <a:p>
            <a:pPr marL="45720" indent="0" algn="r">
              <a:buNone/>
            </a:pPr>
            <a:r>
              <a:rPr lang="ru-RU" sz="2600" b="1" i="1" dirty="0">
                <a:latin typeface="Monotype Corsiva" panose="03010101010201010101" pitchFamily="66" charset="0"/>
                <a:ea typeface="Times New Roman"/>
              </a:rPr>
              <a:t>Результаты одного пункта складываются и делятся на 16 ( максимальное кол-во баллов) ( 3+4+3+4)/16</a:t>
            </a:r>
          </a:p>
          <a:p>
            <a:pPr marL="45720" indent="0" algn="r"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Затем складываются показатели по всем пунктам и делятся на 9. ( 1+0,9+0,7+0,6+0,5+1+1+1+0,2)/9 </a:t>
            </a:r>
          </a:p>
          <a:p>
            <a:pPr marL="0" lvl="0" indent="0" algn="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До 0,5 – низкий уровень воспитанности</a:t>
            </a:r>
          </a:p>
          <a:p>
            <a:pPr marL="0" lvl="0" indent="0" algn="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0,6- уровень воспитанности ниже среднего</a:t>
            </a:r>
          </a:p>
          <a:p>
            <a:pPr marL="0" lvl="0" indent="0" algn="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0,7 -0,8 средний уровень воспитанности</a:t>
            </a:r>
          </a:p>
          <a:p>
            <a:pPr marL="0" lvl="0" indent="0" algn="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До 0,9 уровень воспитанности выше среднего </a:t>
            </a:r>
          </a:p>
          <a:p>
            <a:pPr marL="0" lvl="0" indent="0" algn="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1- высокий уровень воспитанности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566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84976" cy="6525344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Затем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складываются показатели каждого ученика и делятся на количество учащихся, получаем уровень воспитанности класса. (от учеников).</a:t>
            </a:r>
          </a:p>
          <a:p>
            <a:pPr marL="45720" indent="0" algn="just">
              <a:buNone/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Учителя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предметники оценивают учеников класса без вспомогательных вопросов по 9 пунктам по 5-балльной шкале.</a:t>
            </a:r>
          </a:p>
          <a:p>
            <a:pPr marL="45720" indent="0" algn="just">
              <a:buNone/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Так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же оценивают родители.</a:t>
            </a:r>
          </a:p>
          <a:p>
            <a:pPr marL="45720" indent="0" algn="just">
              <a:buNone/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Затем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показатели сравниваются и делаются выводы.</a:t>
            </a:r>
          </a:p>
          <a:p>
            <a:pPr marL="0" lvl="0" indent="0"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Низкий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уровень: слабое, неустойчивое положительное поведение, которое регулируется в основном требованиями взрослых и другими внешними стимулами и побудителями, самоорганизации и </a:t>
            </a:r>
            <a:r>
              <a:rPr lang="ru-RU" sz="2600" dirty="0" err="1">
                <a:latin typeface="Monotype Corsiva" panose="03010101010201010101" pitchFamily="66" charset="0"/>
                <a:ea typeface="Times New Roman"/>
              </a:rPr>
              <a:t>саморегуляции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sz="2600" dirty="0" err="1">
                <a:latin typeface="Monotype Corsiva" panose="03010101010201010101" pitchFamily="66" charset="0"/>
                <a:ea typeface="Times New Roman"/>
              </a:rPr>
              <a:t>ситуативны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.</a:t>
            </a:r>
          </a:p>
          <a:p>
            <a:pPr marL="0" lvl="0" indent="0"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Средний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уровень: свойственна самостоятельность, проявление самоорганизации и </a:t>
            </a:r>
            <a:r>
              <a:rPr lang="ru-RU" sz="2600" dirty="0" err="1">
                <a:latin typeface="Monotype Corsiva" panose="03010101010201010101" pitchFamily="66" charset="0"/>
                <a:ea typeface="Times New Roman"/>
              </a:rPr>
              <a:t>саморегуляции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, отсутствует общественная позиция.</a:t>
            </a:r>
          </a:p>
          <a:p>
            <a:pPr marL="0" lvl="0" indent="0"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Хороший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уровень: положительная самостоятельность в деятельности и поведении, общественная позиция </a:t>
            </a:r>
            <a:r>
              <a:rPr lang="ru-RU" sz="2600" dirty="0" err="1">
                <a:latin typeface="Monotype Corsiva" panose="03010101010201010101" pitchFamily="66" charset="0"/>
                <a:ea typeface="Times New Roman"/>
              </a:rPr>
              <a:t>ситуативна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.</a:t>
            </a:r>
          </a:p>
          <a:p>
            <a:pPr marL="0" lvl="0" indent="0"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 smtClean="0">
                <a:latin typeface="Monotype Corsiva" panose="03010101010201010101" pitchFamily="66" charset="0"/>
                <a:ea typeface="Times New Roman"/>
              </a:rPr>
              <a:t>	Высокий 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уровень : устойчивая и положительная самостоятельность в деятельности и поведении, проявляется активная общественная и гражданская позиция.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83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89031" cy="2297192"/>
          </a:xfrm>
        </p:spPr>
        <p:txBody>
          <a:bodyPr/>
          <a:lstStyle/>
          <a:p>
            <a:pPr marL="228600" lvl="0" indent="-182880" algn="ctr">
              <a:spcBef>
                <a:spcPct val="20000"/>
              </a:spcBef>
            </a:pPr>
            <a:r>
              <a:rPr lang="ru-RU" sz="3600" i="1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  <a:t>Схема экспертной оценки уровня воспитанности </a:t>
            </a:r>
            <a:r>
              <a:rPr lang="ru-RU" sz="3600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</a:br>
            <a:r>
              <a:rPr lang="ru-RU" sz="3600" i="1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  <a:t>Методика Н.П. Капустиной</a:t>
            </a:r>
            <a:r>
              <a:rPr lang="ru-RU" sz="3600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/>
                <a:cs typeface="+mn-cs"/>
              </a:rPr>
            </a:br>
            <a:endParaRPr lang="ru-RU" sz="3600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84976" cy="52565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 </a:t>
            </a:r>
            <a:r>
              <a:rPr lang="ru-RU" sz="3000" dirty="0">
                <a:latin typeface="Monotype Corsiva" panose="03010101010201010101" pitchFamily="66" charset="0"/>
                <a:ea typeface="Times New Roman"/>
              </a:rPr>
              <a:t>Схема предназначена для использования классными руководителями и включает для оценки 6 качеств личности: </a:t>
            </a: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1. Любознательность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2. Трудолюбие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3. Бережное отношение к природе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4. Отношение к школе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5. Красивое в жизни школьника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i="1" dirty="0">
                <a:latin typeface="Monotype Corsiva" panose="03010101010201010101" pitchFamily="66" charset="0"/>
                <a:ea typeface="Times New Roman"/>
              </a:rPr>
              <a:t>6. Отношение к себе </a:t>
            </a:r>
            <a:endParaRPr lang="ru-RU" sz="3000" dirty="0">
              <a:latin typeface="Monotype Corsiva" panose="03010101010201010101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000" dirty="0">
                <a:latin typeface="Monotype Corsiva" panose="03010101010201010101" pitchFamily="66" charset="0"/>
                <a:ea typeface="Times New Roman"/>
              </a:rPr>
              <a:t>   По каждому качеству ребенку ставится оценка. В результате каждый ученик имеет 6 оценок, которые затем складываются и делятся на 6. Средний бал и является условным определением уровня воспитанности.           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71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9248"/>
            <a:ext cx="8712968" cy="6768752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2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Нормы оценок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: </a:t>
            </a: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5-4.5 – высокий уровень </a:t>
            </a:r>
            <a:endParaRPr lang="ru-RU" sz="2600" dirty="0">
              <a:solidFill>
                <a:prstClr val="black">
                  <a:lumMod val="75000"/>
                  <a:lumOff val="25000"/>
                </a:prstClr>
              </a:solidFill>
              <a:latin typeface="Monotype Corsiva" panose="03010101010201010101" pitchFamily="66" charset="0"/>
              <a:ea typeface="Times New Roman"/>
            </a:endParaRPr>
          </a:p>
          <a:p>
            <a:pPr marL="45720" lvl="0" indent="0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                         </a:t>
            </a:r>
            <a:r>
              <a:rPr lang="ru-RU" sz="2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 </a:t>
            </a: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4.4-4 – хороший уровень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 </a:t>
            </a:r>
          </a:p>
          <a:p>
            <a:pPr marL="45720" lvl="0" indent="0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          </a:t>
            </a:r>
            <a:r>
              <a:rPr lang="ru-RU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               </a:t>
            </a:r>
            <a:r>
              <a:rPr lang="ru-RU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sz="2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3.9-2.9 </a:t>
            </a: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– средний уровень </a:t>
            </a:r>
            <a:endParaRPr lang="ru-RU" sz="2600" dirty="0">
              <a:solidFill>
                <a:prstClr val="black">
                  <a:lumMod val="75000"/>
                  <a:lumOff val="25000"/>
                </a:prstClr>
              </a:solidFill>
              <a:latin typeface="Monotype Corsiva" panose="03010101010201010101" pitchFamily="66" charset="0"/>
              <a:ea typeface="Times New Roman"/>
            </a:endParaRPr>
          </a:p>
          <a:p>
            <a:pPr marL="45720" lvl="0" indent="0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                         </a:t>
            </a:r>
            <a:r>
              <a:rPr lang="ru-RU" sz="2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  </a:t>
            </a:r>
            <a:r>
              <a:rPr lang="ru-RU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Monotype Corsiva" panose="03010101010201010101" pitchFamily="66" charset="0"/>
                <a:ea typeface="Times New Roman"/>
              </a:rPr>
              <a:t>2.8-2 – низкий уровень </a:t>
            </a:r>
            <a:endParaRPr lang="ru-RU" sz="2600" b="1" dirty="0" smtClean="0">
              <a:solidFill>
                <a:prstClr val="black">
                  <a:lumMod val="75000"/>
                  <a:lumOff val="25000"/>
                </a:prstClr>
              </a:solidFill>
              <a:latin typeface="Monotype Corsiva" panose="03010101010201010101" pitchFamily="66" charset="0"/>
              <a:ea typeface="Times New Roman"/>
            </a:endParaRPr>
          </a:p>
          <a:p>
            <a:pPr marL="45720" lvl="0" indent="0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endParaRPr lang="ru-RU" sz="2100" dirty="0">
              <a:solidFill>
                <a:prstClr val="black">
                  <a:lumMod val="75000"/>
                  <a:lumOff val="25000"/>
                </a:prstClr>
              </a:solidFill>
              <a:latin typeface="Monotype Corsiva" panose="03010101010201010101" pitchFamily="66" charset="0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ru-RU" sz="2600" b="1" u="sng" dirty="0">
                <a:latin typeface="Monotype Corsiva" panose="03010101010201010101" pitchFamily="66" charset="0"/>
                <a:ea typeface="Times New Roman"/>
              </a:rPr>
              <a:t>1 шкала. Любознательность</a:t>
            </a: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5б. Учится с интересом. Мечтательный. С интересом находит ответы на непонятные вопросы. Всегда выполняет домашнее задание. Большое стремление получать хорошие отметки.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4б. На уроке работает, положительные и отрицательные ответы чередуются. Домашнее задание не всегда выполняется в полном объеме.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3б. Интерес к учебе проявляет редко. Редко старается находить ответы на непонятные вопросы. Часто приходит с невыполненным домашнем заданием.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2б. Интереса к учебе не проявляет. Не пытается найти ответы на непонятные вопросы. Редко выполняет домашнее задание. К оценкам проявляет безразличие.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600" dirty="0">
                <a:latin typeface="Monotype Corsiva" panose="03010101010201010101" pitchFamily="66" charset="0"/>
                <a:ea typeface="Times New Roman"/>
              </a:rPr>
              <a:t>1б. Учиться не хочет. Оценками не интересуется.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67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640960" cy="6264696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u="sng" dirty="0">
                <a:latin typeface="Monotype Corsiva" panose="03010101010201010101" pitchFamily="66" charset="0"/>
                <a:ea typeface="Times New Roman"/>
              </a:rPr>
              <a:t>2 шкала. Трудолюбие</a:t>
            </a:r>
            <a:r>
              <a:rPr lang="ru-RU" sz="2400" u="sng" dirty="0">
                <a:latin typeface="Monotype Corsiva" panose="03010101010201010101" pitchFamily="66" charset="0"/>
                <a:ea typeface="Times New Roman"/>
              </a:rPr>
              <a:t> 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5б. Старателен в учебе, внимателен. Помогает другим в делах и сам обращается за помощью. Ответственно относится к дежурству по школе.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4б. Старается быть внимателен, часто помогает другим в делах. Иногда обращается за помощью. Чаще ответственно относится к дежурству по школе.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3б. Редко проявляет старание к учебе. На уроках бывает не внимателен. На призыв о помощи откликается с трудом, сам за помощью обращается лишь в экстренных случаях. Часто проявляет безответственное отношение к дежурству по школе.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2б. Учиться не старается, внимание на уроках рассеянное. От общих дел отстраняется. Дежурства по школе избегает.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1б. Учиться не хочет. В общих делах не участвует. Дежурит по школе только под присмотром учителя. </a:t>
            </a:r>
          </a:p>
          <a:p>
            <a:pPr marL="45720" indent="0" algn="just">
              <a:buNone/>
            </a:pP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1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92451"/>
            <a:ext cx="3151237" cy="31512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u="sng" dirty="0">
                <a:latin typeface="Monotype Corsiva" panose="03010101010201010101" pitchFamily="66" charset="0"/>
                <a:ea typeface="Times New Roman"/>
              </a:rPr>
              <a:t>3 шкала. Бережное отношение к учебе </a:t>
            </a: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/>
            </a:r>
            <a:br>
              <a:rPr lang="ru-RU" sz="2400" dirty="0">
                <a:latin typeface="Monotype Corsiva" panose="03010101010201010101" pitchFamily="66" charset="0"/>
                <a:ea typeface="Times New Roman"/>
              </a:rPr>
            </a:br>
            <a:endParaRPr lang="ru-RU" sz="2400" dirty="0" smtClean="0">
              <a:latin typeface="Monotype Corsiva" panose="03010101010201010101" pitchFamily="66" charset="0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Monotype Corsiva" panose="03010101010201010101" pitchFamily="66" charset="0"/>
                <a:ea typeface="Times New Roman"/>
              </a:rPr>
              <a:t>5б</a:t>
            </a: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. С удовольствием ухаживает за комнатными растениями, интересуется природой, любит животных. Активен в походах на природу.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4б. Любит ухаживать за комнатными растениями и животными. Участвует в походах на природу.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3б. К растениям и животным подходит только по необходимости. В походы ходит редко. Природу не любит.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2б. За растениями и животными не ухаживает. В походы не ходит. Проявляет варварское отношение к природе.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1б. Проявляет негативное отношение ко всему живому. </a:t>
            </a:r>
          </a:p>
          <a:p>
            <a:endParaRPr lang="ru-RU" dirty="0"/>
          </a:p>
        </p:txBody>
      </p:sp>
      <p:sp>
        <p:nvSpPr>
          <p:cNvPr id="4" name="AutoShape 2" descr="Картинки по запросу воспитанные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0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192688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u="sng" dirty="0">
                <a:latin typeface="Monotype Corsiva" panose="03010101010201010101" pitchFamily="66" charset="0"/>
                <a:ea typeface="Times New Roman"/>
              </a:rPr>
              <a:t>4 шкала. Отношение к школе 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5б. Полностью выполняет правила для учащихся. В отношении с людьми добр. Активно участвует в делах класса и школы.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4б. Правила для учащихся выполняет не всегда. В общении с людьми избирателен. Активность в делах класса и школы выражена в малой степени.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3б. Требования учителя выполняет частично. В отношениях с детьми не постоянен, переходит от одной группы детей к другой. В делах класса и школы участвует по настоянию учителя.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2б. Пассивен, часто нарушает правила для учащихся. С трудом устанавливает контакт с людьми, чаще избегает других. В делах класса и школы не участвует.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1б. Часто нарушает нормы поведения: мешает другим детям играть, не меняет своего поведения, когда делают замечания. В общественных делах отказывается принимать участие.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07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12" y="3789040"/>
            <a:ext cx="3978961" cy="29141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192688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u="sng" dirty="0">
                <a:latin typeface="Monotype Corsiva" panose="03010101010201010101" pitchFamily="66" charset="0"/>
                <a:ea typeface="Times New Roman"/>
              </a:rPr>
              <a:t>5 шкала. Красивое в жизни школы 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5б. Аккуратен в делах и опрятен в одежде. Ценит красивое вокруг себя. В отношениях с людьми вежлив.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4б. Чаще аккуратен в делах и опрятен в одежде. Может допустить небрежность вокруг себя. В отношениях с людьми бывает замкнут.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3б. Чаще небрежен в делах, небрежен в одежде. Красивое вокруг себя не замечает. В отношениях с людьми старается быть не заметным, но держится рядом.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2б. Нет стремления к аккуратности и опрятности. Нарушает чистоту и порядок вокруг себя, не поддерживает уют. </a:t>
            </a:r>
            <a:r>
              <a:rPr lang="ru-RU" sz="2400" dirty="0" smtClean="0">
                <a:latin typeface="Monotype Corsiva" panose="03010101010201010101" pitchFamily="66" charset="0"/>
                <a:ea typeface="Times New Roman"/>
              </a:rPr>
              <a:t>Замкнут</a:t>
            </a: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, не стремится к установлению контактов.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1б. Неряшлив в одежде, порядка на рабочем месте нет, работы грязные, небрежные, вокруг себя создает обстановку хауса. Проявляет негативизм по отношению к детям и взрослым.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71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336704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400" b="1" u="sng" dirty="0">
                <a:latin typeface="Monotype Corsiva" panose="03010101010201010101" pitchFamily="66" charset="0"/>
                <a:ea typeface="Times New Roman"/>
              </a:rPr>
              <a:t>6 шкала. Отношение к себе </a:t>
            </a:r>
            <a:endParaRPr lang="ru-RU" sz="2400" dirty="0">
              <a:latin typeface="Monotype Corsiva" panose="03010101010201010101" pitchFamily="66" charset="0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5б. Хорошо управляет собой. Соблюдает санитарно-гигиенические правила ухода за собой. Нет вредных привычек.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4б. Умеет управлять собой. Редко забывает о соблюдении правил ухода за собой (умыт, причесан). Нет вредных привычек.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3б. Часто не следит за собой, не контролирует свои действия. Бывает не умыт, не причесан. Возможно отсутствие привычки мыть руки.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2б. Редко управляет собой, </a:t>
            </a:r>
            <a:r>
              <a:rPr lang="ru-RU" sz="2400" dirty="0" err="1">
                <a:latin typeface="Monotype Corsiva" panose="03010101010201010101" pitchFamily="66" charset="0"/>
                <a:ea typeface="Times New Roman"/>
              </a:rPr>
              <a:t>несдержан</a:t>
            </a: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. Часто приходит в школу не умытый и не причесанный. Необходим постоянный контроль за мытьем рук.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Monotype Corsiva" panose="03010101010201010101" pitchFamily="66" charset="0"/>
                <a:ea typeface="Times New Roman"/>
              </a:rPr>
              <a:t>1б. Не управляет собой. Не реагирует на требования соблюдения санитарно-гигиенических правил ухода за собой. Возможна привычка грызть ногти.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7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9447786"/>
              </p:ext>
            </p:extLst>
          </p:nvPr>
        </p:nvGraphicFramePr>
        <p:xfrm>
          <a:off x="251520" y="188640"/>
          <a:ext cx="8568952" cy="64155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6464"/>
                <a:gridCol w="1414857"/>
                <a:gridCol w="1564734"/>
                <a:gridCol w="1412897"/>
              </a:tblGrid>
              <a:tr h="408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Я оцениваю себя 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Меня оценивает учитель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Итоговые оценки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Любознательность: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мне интересно учиться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люблю читать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мне интересно находить ответы на непонятные вопросы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всегда выполняю домашнее задание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стремлюсь получать хорошие отметки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Прилежание: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старателен в учебе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внимателен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самостоятелен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помогаю другим в делах и сам обращаюсь за помощью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мне нравится самообслуживание в школе и дома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05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Отношение к природе: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берегу землю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берегу растения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берегу животных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берегу природу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Я и школа: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выполняю правила для учащихся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выполняю правила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внутришкольной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жизни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добр в отношениях с людьми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участвую в делах класса и школы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справедлив в отношениях с людьми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Прекрасное в моей жизни: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аккуратен и опрятен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соблюдаю культуру поведения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забочусь о здоровье</a:t>
                      </a:r>
                    </a:p>
                    <a:p>
                      <a:pPr marL="22860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я умею правильно распределять время учебы и отдыха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у меня нет вредных привычек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157863"/>
            <a:ext cx="417646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воспитанности учащихся  (методика Н.П. Капустина) (1 - 4 классы)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0436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983</Words>
  <Application>Microsoft Office PowerPoint</Application>
  <PresentationFormat>Экран (4:3)</PresentationFormat>
  <Paragraphs>185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Определение уровня воспитанности учащихся</vt:lpstr>
      <vt:lpstr>Схема экспертной оценки уровня воспитанности  Методика Н.П. Капустиной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Методики уровня воспитанности учащихся</dc:title>
  <dc:creator>Кривцова Антон</dc:creator>
  <cp:lastModifiedBy>DNs</cp:lastModifiedBy>
  <cp:revision>5</cp:revision>
  <dcterms:created xsi:type="dcterms:W3CDTF">2015-05-21T04:32:18Z</dcterms:created>
  <dcterms:modified xsi:type="dcterms:W3CDTF">2015-12-04T21:28:50Z</dcterms:modified>
</cp:coreProperties>
</file>