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94" r:id="rId5"/>
    <p:sldId id="259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7" r:id="rId14"/>
    <p:sldId id="291" r:id="rId15"/>
    <p:sldId id="292" r:id="rId16"/>
    <p:sldId id="293" r:id="rId17"/>
    <p:sldId id="295" r:id="rId18"/>
    <p:sldId id="296" r:id="rId19"/>
    <p:sldId id="297" r:id="rId20"/>
    <p:sldId id="298" r:id="rId21"/>
    <p:sldId id="299" r:id="rId22"/>
    <p:sldId id="301" r:id="rId23"/>
    <p:sldId id="300" r:id="rId24"/>
    <p:sldId id="302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00"/>
    <a:srgbClr val="EB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8" autoAdjust="0"/>
  </p:normalViewPr>
  <p:slideViewPr>
    <p:cSldViewPr>
      <p:cViewPr>
        <p:scale>
          <a:sx n="70" d="100"/>
          <a:sy n="70" d="100"/>
        </p:scale>
        <p:origin x="-137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2;&#1083;&#1072;&#1076;&#1077;&#1083;&#1077;&#1094;\Desktop\&#1054;&#1090;&#1085;&#1086;&#1096;&#1077;&#1085;&#1080;&#1077;%20&#1082;%20&#1078;&#1080;&#1079;%20&#1094;&#1077;&#1085;%20&#1044;&#1048;&#1040;&#1043;&#1056;&#1040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Лист1!$B$2:$E$2</c:f>
              <c:numCache>
                <c:formatCode>0.0%</c:formatCode>
                <c:ptCount val="4"/>
                <c:pt idx="0">
                  <c:v>0.18500000000000005</c:v>
                </c:pt>
                <c:pt idx="1">
                  <c:v>0.4</c:v>
                </c:pt>
                <c:pt idx="2">
                  <c:v>0.65000000000000024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Лист1!$B$3:$E$3</c:f>
              <c:numCache>
                <c:formatCode>0.0%</c:formatCode>
                <c:ptCount val="4"/>
                <c:pt idx="0">
                  <c:v>0.81499999999999995</c:v>
                </c:pt>
                <c:pt idx="1">
                  <c:v>0.56000000000000005</c:v>
                </c:pt>
                <c:pt idx="2">
                  <c:v>0.35000000000000009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Ниже среднего уровень</c:v>
                </c:pt>
              </c:strCache>
            </c:strRef>
          </c:tx>
          <c:invertIfNegative val="0"/>
          <c:cat>
            <c:strRef>
              <c:f>Лист1!$B$1:$E$1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Лист1!$B$4:$E$4</c:f>
              <c:numCache>
                <c:formatCode>0.0%</c:formatCode>
                <c:ptCount val="4"/>
                <c:pt idx="0">
                  <c:v>0</c:v>
                </c:pt>
                <c:pt idx="1">
                  <c:v>4.0000000000000015E-2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16032"/>
        <c:axId val="88717568"/>
      </c:barChart>
      <c:catAx>
        <c:axId val="88716032"/>
        <c:scaling>
          <c:orientation val="minMax"/>
        </c:scaling>
        <c:delete val="0"/>
        <c:axPos val="b"/>
        <c:majorTickMark val="out"/>
        <c:minorTickMark val="none"/>
        <c:tickLblPos val="nextTo"/>
        <c:crossAx val="88717568"/>
        <c:crossesAt val="0"/>
        <c:auto val="1"/>
        <c:lblAlgn val="ctr"/>
        <c:lblOffset val="100"/>
        <c:noMultiLvlLbl val="0"/>
      </c:catAx>
      <c:valAx>
        <c:axId val="88717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8716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 b="1" i="0" baseline="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1 класс</c:v>
                </c:pt>
              </c:strCache>
            </c:strRef>
          </c:tx>
          <c:invertIfNegative val="0"/>
          <c:cat>
            <c:numRef>
              <c:f>Лист2!$A$2:$A$11</c:f>
              <c:numCache>
                <c:formatCode>@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Лист2!$B$2:$B$11</c:f>
              <c:numCache>
                <c:formatCode>0.0%</c:formatCode>
                <c:ptCount val="10"/>
                <c:pt idx="0">
                  <c:v>0.22</c:v>
                </c:pt>
                <c:pt idx="1">
                  <c:v>0.40700000000000008</c:v>
                </c:pt>
                <c:pt idx="2">
                  <c:v>0.59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0.96000000000000019</c:v>
                </c:pt>
                <c:pt idx="8">
                  <c:v>0.77000000000000024</c:v>
                </c:pt>
                <c:pt idx="9">
                  <c:v>4.0000000000000015E-2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numRef>
              <c:f>Лист2!$A$2:$A$11</c:f>
              <c:numCache>
                <c:formatCode>@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Лист2!$C$2:$C$11</c:f>
              <c:numCache>
                <c:formatCode>0.0%</c:formatCode>
                <c:ptCount val="10"/>
                <c:pt idx="0">
                  <c:v>0.56000000000000005</c:v>
                </c:pt>
                <c:pt idx="1">
                  <c:v>0.48000000000000009</c:v>
                </c:pt>
                <c:pt idx="2">
                  <c:v>0.2</c:v>
                </c:pt>
                <c:pt idx="3">
                  <c:v>0.96000000000000019</c:v>
                </c:pt>
                <c:pt idx="4">
                  <c:v>0.96000000000000019</c:v>
                </c:pt>
                <c:pt idx="5">
                  <c:v>0</c:v>
                </c:pt>
                <c:pt idx="6">
                  <c:v>0</c:v>
                </c:pt>
                <c:pt idx="7">
                  <c:v>0.84000000000000019</c:v>
                </c:pt>
                <c:pt idx="8">
                  <c:v>0.76000000000000023</c:v>
                </c:pt>
                <c:pt idx="9">
                  <c:v>0.24000000000000005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3  класс</c:v>
                </c:pt>
              </c:strCache>
            </c:strRef>
          </c:tx>
          <c:invertIfNegative val="0"/>
          <c:cat>
            <c:numRef>
              <c:f>Лист2!$A$2:$A$11</c:f>
              <c:numCache>
                <c:formatCode>@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Лист2!$D$2:$D$11</c:f>
              <c:numCache>
                <c:formatCode>0.0%</c:formatCode>
                <c:ptCount val="10"/>
                <c:pt idx="0">
                  <c:v>0.7300000000000002</c:v>
                </c:pt>
                <c:pt idx="1">
                  <c:v>0.28000000000000008</c:v>
                </c:pt>
                <c:pt idx="2">
                  <c:v>0.15000000000000005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0.88</c:v>
                </c:pt>
                <c:pt idx="8">
                  <c:v>0.88</c:v>
                </c:pt>
                <c:pt idx="9">
                  <c:v>7.0000000000000021E-2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4 класс</c:v>
                </c:pt>
              </c:strCache>
            </c:strRef>
          </c:tx>
          <c:invertIfNegative val="0"/>
          <c:cat>
            <c:numRef>
              <c:f>Лист2!$A$2:$A$11</c:f>
              <c:numCache>
                <c:formatCode>@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Лист2!$E$2:$E$11</c:f>
              <c:numCache>
                <c:formatCode>0.0%</c:formatCode>
                <c:ptCount val="10"/>
                <c:pt idx="0">
                  <c:v>0.87500000000000022</c:v>
                </c:pt>
                <c:pt idx="1">
                  <c:v>0.46</c:v>
                </c:pt>
                <c:pt idx="2">
                  <c:v>0.125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0.83000000000000018</c:v>
                </c:pt>
                <c:pt idx="8">
                  <c:v>0.71000000000000019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89856"/>
        <c:axId val="89291392"/>
      </c:barChart>
      <c:catAx>
        <c:axId val="892898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89291392"/>
        <c:crosses val="autoZero"/>
        <c:auto val="1"/>
        <c:lblAlgn val="ctr"/>
        <c:lblOffset val="100"/>
        <c:noMultiLvlLbl val="0"/>
      </c:catAx>
      <c:valAx>
        <c:axId val="8929139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9289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="1" i="0" baseline="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AAC80-9882-4E94-826C-373A1DA03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6372-F0CF-44D2-95C5-533468BDA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280B-62A6-4126-9F29-DCC4C9A68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1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B5623-EABE-4881-95FE-566EC3909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4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D4CF-EC23-40B7-BF57-C1CF50FFF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3450-4FCC-4FC1-8A97-A0712056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1750-C7CE-43FC-861E-744B0635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9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5B74-D6D0-4EF0-9365-682876C0B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DCC3-DEF1-457D-9611-6D590CF7F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9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01328-A3B0-4E55-BC0E-341571304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1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A911-3150-4E3F-8D3D-704C09997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5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758DF25-EB20-4642-8E92-8ABE18084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91;&#1093;&#1086;&#1074;&#1085;&#1086;%20-%20&#1085;&#1088;&#1072;&#1074;&#1089;&#1090;&#1074;&#1077;&#1085;&#1085;&#1086;&#1077;%20&#1074;&#1086;&#1089;&#1087;&#1080;&#1090;&#1072;&#1085;&#1080;&#1077;%20&#1096;&#1082;&#1086;&#1083;&#1100;&#1085;&#1080;&#1082;&#1086;&#1074;\&#1053;&#1077;&#1080;&#1079;&#1074;&#1077;&#1089;&#1090;&#1077;&#1085;-27.&#1047;&#1072;&#1089;&#1090;&#1072;&#1074;&#1082;&#1072;.mp3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57313"/>
            <a:ext cx="9144000" cy="82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620713"/>
            <a:ext cx="6840537" cy="45370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mtClean="0">
                <a:solidFill>
                  <a:schemeClr val="accent2"/>
                </a:solidFill>
                <a:latin typeface="Monotype Corsiva" pitchFamily="66" charset="0"/>
              </a:rPr>
              <a:t>«Духовно – нравственное воспитание в свете требований ФГОС  НОО»</a:t>
            </a:r>
            <a:br>
              <a:rPr lang="ru-RU" altLang="ru-RU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altLang="ru-RU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  <a:ea typeface="DaunPenh" pitchFamily="2" charset="0"/>
                <a:cs typeface="DaunPenh" pitchFamily="2" charset="0"/>
              </a:rPr>
              <a:t>Тест «Размышляем о жизненном опыте»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79388" y="1844675"/>
            <a:ext cx="8713787" cy="43100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000" i="1" smtClean="0"/>
              <a:t>Составлен доктором педагогических наук Н.Е. Щурковой.</a:t>
            </a:r>
          </a:p>
          <a:p>
            <a:pPr marL="0" indent="0">
              <a:buFontTx/>
              <a:buNone/>
            </a:pPr>
            <a:endParaRPr lang="ru-RU" altLang="ru-RU" sz="2800" b="1" smtClean="0"/>
          </a:p>
          <a:p>
            <a:pPr marL="0" indent="0">
              <a:buFontTx/>
              <a:buNone/>
            </a:pPr>
            <a:r>
              <a:rPr lang="ru-RU" altLang="ru-RU" sz="2800" b="1" smtClean="0"/>
              <a:t>Цель: </a:t>
            </a:r>
            <a:r>
              <a:rPr lang="ru-RU" altLang="ru-RU" sz="2800" smtClean="0"/>
              <a:t>Выявить нравственные представления учеников 4-го класса.</a:t>
            </a:r>
          </a:p>
          <a:p>
            <a:pPr marL="0" indent="0">
              <a:buFontTx/>
              <a:buNone/>
            </a:pPr>
            <a:endParaRPr lang="ru-RU" altLang="ru-RU" sz="2800" smtClean="0"/>
          </a:p>
          <a:p>
            <a:pPr marL="0" indent="0">
              <a:buFontTx/>
              <a:buNone/>
            </a:pPr>
            <a:r>
              <a:rPr lang="ru-RU" altLang="ru-RU" sz="2800" b="1" smtClean="0"/>
              <a:t>Итог: </a:t>
            </a:r>
            <a:r>
              <a:rPr lang="ru-RU" altLang="ru-RU" sz="2800" smtClean="0"/>
              <a:t>Из 19-ти тестируемых четвероклассников, 18 показали достаточную нравственную воспитанность.</a:t>
            </a:r>
            <a:endParaRPr lang="ru-RU" altLang="ru-RU" sz="2800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Ты дежурный. Подметая пол, ты нашел деньги. Что сделаешь?</a:t>
            </a:r>
          </a:p>
          <a:p>
            <a:pPr marL="0" indent="0">
              <a:buFontTx/>
              <a:buNone/>
              <a:defRPr/>
            </a:pPr>
            <a:r>
              <a:rPr lang="ru-RU" sz="2400" i="1" dirty="0" smtClean="0"/>
              <a:t>0 чел</a:t>
            </a:r>
            <a:r>
              <a:rPr lang="ru-RU" sz="2400" dirty="0" smtClean="0"/>
              <a:t>		А) они мои, раз я их нашел;</a:t>
            </a:r>
          </a:p>
          <a:p>
            <a:pPr marL="0" indent="0">
              <a:buFontTx/>
              <a:buNone/>
              <a:defRPr/>
            </a:pPr>
            <a:r>
              <a:rPr lang="ru-RU" sz="2400" i="1" dirty="0" smtClean="0"/>
              <a:t>18 чел</a:t>
            </a:r>
            <a:r>
              <a:rPr lang="ru-RU" sz="2400" dirty="0" smtClean="0"/>
              <a:t>	Б) завтра спрошу, кто их потерял;</a:t>
            </a:r>
          </a:p>
          <a:p>
            <a:pPr marL="0" indent="0">
              <a:buFontTx/>
              <a:buNone/>
              <a:defRPr/>
            </a:pPr>
            <a:r>
              <a:rPr lang="ru-RU" sz="2400" i="1" dirty="0" smtClean="0"/>
              <a:t>1 чел</a:t>
            </a:r>
            <a:r>
              <a:rPr lang="ru-RU" sz="2400" dirty="0" smtClean="0"/>
              <a:t>		В) может быть, возьму себе.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>
              <a:defRPr/>
            </a:pPr>
            <a:r>
              <a:rPr lang="ru-RU" sz="2800" b="1" dirty="0" smtClean="0"/>
              <a:t>Уроки закончились, ты собрался идти домой. И вот говорят: «Есть важное дело. Надо.» Как ты поступишь?</a:t>
            </a:r>
          </a:p>
          <a:p>
            <a:pPr marL="0" indent="0">
              <a:buFontTx/>
              <a:buNone/>
              <a:defRPr/>
            </a:pPr>
            <a:r>
              <a:rPr lang="ru-RU" sz="2400" i="1" dirty="0" smtClean="0"/>
              <a:t>2 чел</a:t>
            </a:r>
            <a:r>
              <a:rPr lang="ru-RU" sz="2400" dirty="0" smtClean="0"/>
              <a:t>		А) напомню о праве на отдых;</a:t>
            </a:r>
          </a:p>
          <a:p>
            <a:pPr marL="0" indent="0">
              <a:buFontTx/>
              <a:buNone/>
              <a:defRPr/>
            </a:pPr>
            <a:r>
              <a:rPr lang="ru-RU" sz="2400" i="1" dirty="0" smtClean="0"/>
              <a:t>13 чел</a:t>
            </a:r>
            <a:r>
              <a:rPr lang="ru-RU" sz="2400" dirty="0" smtClean="0"/>
              <a:t>	Б) делаю, раз надо;</a:t>
            </a:r>
          </a:p>
          <a:p>
            <a:pPr marL="0" indent="0">
              <a:buFontTx/>
              <a:buNone/>
              <a:defRPr/>
            </a:pPr>
            <a:r>
              <a:rPr lang="ru-RU" sz="2400" i="1" dirty="0" smtClean="0"/>
              <a:t>4 чел</a:t>
            </a:r>
            <a:r>
              <a:rPr lang="ru-RU" sz="2400" dirty="0" smtClean="0"/>
              <a:t>		В) посмотрю, что скажут остальные.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</a:rPr>
              <a:t>Ты узнал, что школу закрыли по каким-то причинам. Как ты реагируешь?</a:t>
            </a:r>
            <a:endParaRPr lang="ru-RU" sz="2800" b="1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i="1" dirty="0" smtClean="0">
                <a:solidFill>
                  <a:srgbClr val="000000"/>
                </a:solidFill>
              </a:rPr>
              <a:t>6 </a:t>
            </a:r>
            <a:r>
              <a:rPr lang="ru-RU" sz="2400" i="1" dirty="0">
                <a:solidFill>
                  <a:srgbClr val="000000"/>
                </a:solidFill>
              </a:rPr>
              <a:t>чел</a:t>
            </a:r>
            <a:r>
              <a:rPr lang="ru-RU" sz="2400" dirty="0">
                <a:solidFill>
                  <a:srgbClr val="000000"/>
                </a:solidFill>
              </a:rPr>
              <a:t>		А) </a:t>
            </a:r>
            <a:r>
              <a:rPr lang="ru-RU" sz="2400" dirty="0" smtClean="0">
                <a:solidFill>
                  <a:srgbClr val="000000"/>
                </a:solidFill>
              </a:rPr>
              <a:t>бесконечно рад, гуляю, наслаждаюсь 		жизнью;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i="1" dirty="0" smtClean="0">
                <a:solidFill>
                  <a:srgbClr val="000000"/>
                </a:solidFill>
              </a:rPr>
              <a:t>5 </a:t>
            </a:r>
            <a:r>
              <a:rPr lang="ru-RU" sz="2400" i="1" dirty="0">
                <a:solidFill>
                  <a:srgbClr val="000000"/>
                </a:solidFill>
              </a:rPr>
              <a:t>чел</a:t>
            </a:r>
            <a:r>
              <a:rPr lang="ru-RU" sz="2400" dirty="0">
                <a:solidFill>
                  <a:srgbClr val="000000"/>
                </a:solidFill>
              </a:rPr>
              <a:t>	</a:t>
            </a:r>
            <a:r>
              <a:rPr lang="ru-RU" sz="2400" dirty="0" smtClean="0">
                <a:solidFill>
                  <a:srgbClr val="000000"/>
                </a:solidFill>
              </a:rPr>
              <a:t>	Б</a:t>
            </a:r>
            <a:r>
              <a:rPr lang="ru-RU" sz="2400" dirty="0">
                <a:solidFill>
                  <a:srgbClr val="000000"/>
                </a:solidFill>
              </a:rPr>
              <a:t>) </a:t>
            </a:r>
            <a:r>
              <a:rPr lang="ru-RU" sz="2400" dirty="0" smtClean="0">
                <a:solidFill>
                  <a:srgbClr val="000000"/>
                </a:solidFill>
              </a:rPr>
              <a:t>обеспокоен, думаю, как дальше учиться;</a:t>
            </a:r>
            <a:endParaRPr lang="ru-RU" sz="240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ru-RU" sz="2400" i="1" dirty="0" smtClean="0">
                <a:solidFill>
                  <a:srgbClr val="000000"/>
                </a:solidFill>
              </a:rPr>
              <a:t>8 </a:t>
            </a:r>
            <a:r>
              <a:rPr lang="ru-RU" sz="2400" i="1" dirty="0">
                <a:solidFill>
                  <a:srgbClr val="000000"/>
                </a:solidFill>
              </a:rPr>
              <a:t>чел</a:t>
            </a:r>
            <a:r>
              <a:rPr lang="ru-RU" sz="2400" dirty="0">
                <a:solidFill>
                  <a:srgbClr val="000000"/>
                </a:solidFill>
              </a:rPr>
              <a:t>		В) </a:t>
            </a:r>
            <a:r>
              <a:rPr lang="ru-RU" sz="2400" dirty="0" smtClean="0">
                <a:solidFill>
                  <a:srgbClr val="000000"/>
                </a:solidFill>
              </a:rPr>
              <a:t>буду ждать новых сообщений.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66936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latin typeface="Monotype Corsiva" pitchFamily="66" charset="0"/>
              </a:rPr>
              <a:t>Духовно – нравственное воспитание обучающихся на ступени начального общего образования в свете ФГОС содержит следующие направления:</a:t>
            </a:r>
            <a:br>
              <a:rPr lang="ru-RU" altLang="ru-RU" sz="32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/>
            </a:r>
            <a:br>
              <a:rPr lang="ru-RU" altLang="ru-RU" sz="28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>-патриотическое воспитание нравственных чувств и этического сознания; </a:t>
            </a:r>
            <a:br>
              <a:rPr lang="ru-RU" altLang="ru-RU" sz="28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/>
            </a:r>
            <a:br>
              <a:rPr lang="ru-RU" altLang="ru-RU" sz="28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>-воспитание </a:t>
            </a:r>
            <a:r>
              <a:rPr lang="ru-RU" altLang="ru-RU" sz="2800" b="1" dirty="0">
                <a:latin typeface="Monotype Corsiva" pitchFamily="66" charset="0"/>
              </a:rPr>
              <a:t>трудолюбия, творческого отношения к учению, труду, </a:t>
            </a:r>
            <a:r>
              <a:rPr lang="ru-RU" altLang="ru-RU" sz="2800" b="1" dirty="0" smtClean="0">
                <a:latin typeface="Monotype Corsiva" pitchFamily="66" charset="0"/>
              </a:rPr>
              <a:t>жизни;</a:t>
            </a:r>
            <a:br>
              <a:rPr lang="ru-RU" altLang="ru-RU" sz="28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/>
            </a:r>
            <a:br>
              <a:rPr lang="ru-RU" altLang="ru-RU" sz="2800" b="1" dirty="0" smtClean="0">
                <a:latin typeface="Monotype Corsiva" pitchFamily="66" charset="0"/>
              </a:rPr>
            </a:br>
            <a:r>
              <a:rPr lang="ru-RU" altLang="ru-RU" sz="2800" b="1" dirty="0" smtClean="0">
                <a:latin typeface="Monotype Corsiva" pitchFamily="66" charset="0"/>
              </a:rPr>
              <a:t>-воспитание </a:t>
            </a:r>
            <a:r>
              <a:rPr lang="ru-RU" altLang="ru-RU" sz="2800" b="1" dirty="0">
                <a:latin typeface="Monotype Corsiva" pitchFamily="66" charset="0"/>
              </a:rPr>
              <a:t>ценностного отношения к прекрасному, формирование представлений об эстетических идеалах и ценностях .</a:t>
            </a:r>
            <a:br>
              <a:rPr lang="ru-RU" altLang="ru-RU" sz="2800" b="1" dirty="0">
                <a:latin typeface="Monotype Corsiva" pitchFamily="66" charset="0"/>
              </a:rPr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6034088" cy="3671888"/>
          </a:xfrm>
        </p:spPr>
      </p:pic>
      <p:pic>
        <p:nvPicPr>
          <p:cNvPr id="13315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8" y="3357563"/>
            <a:ext cx="4859337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6157913" cy="4105275"/>
          </a:xfrm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368675"/>
            <a:ext cx="511175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2924175"/>
            <a:ext cx="4849813" cy="3638550"/>
          </a:xfrm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53276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рамках ФГОС.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77701"/>
              </p:ext>
            </p:extLst>
          </p:nvPr>
        </p:nvGraphicFramePr>
        <p:xfrm>
          <a:off x="611560" y="1628800"/>
          <a:ext cx="7776864" cy="4536500"/>
        </p:xfrm>
        <a:graphic>
          <a:graphicData uri="http://schemas.openxmlformats.org/drawingml/2006/table">
            <a:tbl>
              <a:tblPr/>
              <a:tblGrid>
                <a:gridCol w="3489058"/>
                <a:gridCol w="4287806"/>
              </a:tblGrid>
              <a:tr h="56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Форма реализации внеурочной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Духовно-нравственное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гражданин России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Люби и знай свой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школу с улыбкой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Четыре путешествия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Общеинтеллектуальное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Инфознай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Умники и умницы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исследователь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Риторика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Общекультурное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Волшебное лукошко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Театр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Спортивно-оздоровительное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Мир игры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Ритмика и спортивные танцы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6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439" y="620688"/>
            <a:ext cx="8229600" cy="171906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Духовно-нравственное направление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903556"/>
            <a:ext cx="1897046" cy="26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939560"/>
            <a:ext cx="1835238" cy="26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03556"/>
            <a:ext cx="1848670" cy="26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рамках ФГОС.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37547"/>
              </p:ext>
            </p:extLst>
          </p:nvPr>
        </p:nvGraphicFramePr>
        <p:xfrm>
          <a:off x="611560" y="1628800"/>
          <a:ext cx="7776864" cy="4536500"/>
        </p:xfrm>
        <a:graphic>
          <a:graphicData uri="http://schemas.openxmlformats.org/drawingml/2006/table">
            <a:tbl>
              <a:tblPr/>
              <a:tblGrid>
                <a:gridCol w="3489058"/>
                <a:gridCol w="4287806"/>
              </a:tblGrid>
              <a:tr h="56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Форма реализации внеурочной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Духовно-нравственное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гражданин России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Люби и знай свой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школу с улыбкой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Четыре путешествия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Общеинтеллектуальное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Инфознай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Умники и умницы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исследователь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Риторика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Общекультурное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Волшебное лукошко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Театр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Спортивно-оздоровительное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Мир игры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Ритмика и спортивные танцы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0"/>
            <a:ext cx="7416800" cy="6858000"/>
          </a:xfrm>
          <a:ln w="76200" cmpd="tri">
            <a:solidFill>
              <a:srgbClr val="FFCC66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 smtClean="0"/>
          </a:p>
          <a:p>
            <a:pPr>
              <a:buFontTx/>
              <a:buNone/>
              <a:defRPr/>
            </a:pPr>
            <a:r>
              <a:rPr lang="ru-RU" sz="2800" i="1" dirty="0" smtClean="0"/>
              <a:t>	"</a:t>
            </a:r>
            <a:r>
              <a:rPr lang="ru-RU" sz="2800" i="1" dirty="0" smtClean="0">
                <a:latin typeface="Monotype Corsiva" pitchFamily="66" charset="0"/>
              </a:rPr>
              <a:t>В воспитании человека важно добиваться,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чтобы нравственные и моральные истины были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не просто понятны, но и стали бы целью жизни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каждого человека, предметом собственных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стремлений и личного счастья".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(</a:t>
            </a:r>
            <a:r>
              <a:rPr lang="ru-RU" sz="2800" dirty="0" err="1" smtClean="0">
                <a:latin typeface="Monotype Corsiva" pitchFamily="66" charset="0"/>
              </a:rPr>
              <a:t>Свадковский</a:t>
            </a:r>
            <a:r>
              <a:rPr lang="ru-RU" sz="2800" dirty="0" smtClean="0">
                <a:latin typeface="Monotype Corsiva" pitchFamily="66" charset="0"/>
              </a:rPr>
              <a:t> И.Ф.)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" name="Picture 6" descr="Копия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IMG_47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4608512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рамках ФГОС.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233543"/>
              </p:ext>
            </p:extLst>
          </p:nvPr>
        </p:nvGraphicFramePr>
        <p:xfrm>
          <a:off x="611560" y="1628800"/>
          <a:ext cx="7776864" cy="4536500"/>
        </p:xfrm>
        <a:graphic>
          <a:graphicData uri="http://schemas.openxmlformats.org/drawingml/2006/table">
            <a:tbl>
              <a:tblPr/>
              <a:tblGrid>
                <a:gridCol w="3489058"/>
                <a:gridCol w="4287806"/>
              </a:tblGrid>
              <a:tr h="56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Форма реализации внеурочной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Духовно-нравственное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гражданин России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Люби и знай свой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школу с улыбкой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Четыре путешествия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Общеинтеллектуальное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Инфознай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Умники и умницы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исследователь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Риторика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Общекультурное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Волшебное лукошко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Театр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Спортивно-оздоровительное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Мир игры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Ритмика и спортивные танцы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Общеинтеллектуальное направление.</a:t>
            </a:r>
            <a:endParaRPr lang="ru-RU" dirty="0"/>
          </a:p>
        </p:txBody>
      </p:sp>
      <p:pic>
        <p:nvPicPr>
          <p:cNvPr id="2050" name="Picture 2" descr="F:\Духовно - нравственное воспитание школьников\Наш педсовет\умники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363" y="2006665"/>
            <a:ext cx="2499526" cy="32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уховно - нравственное воспитание школьников\Наш педсовет\комплекс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006665"/>
            <a:ext cx="2509167" cy="32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уховно - нравственное воспитание школьников\Наш педсовет\проект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040230"/>
            <a:ext cx="2491154" cy="32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рамках ФГОС.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862582"/>
              </p:ext>
            </p:extLst>
          </p:nvPr>
        </p:nvGraphicFramePr>
        <p:xfrm>
          <a:off x="611560" y="1628800"/>
          <a:ext cx="7776864" cy="4536500"/>
        </p:xfrm>
        <a:graphic>
          <a:graphicData uri="http://schemas.openxmlformats.org/drawingml/2006/table">
            <a:tbl>
              <a:tblPr/>
              <a:tblGrid>
                <a:gridCol w="3489058"/>
                <a:gridCol w="4287806"/>
              </a:tblGrid>
              <a:tr h="56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Форма реализации внеурочной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Духовно-нравственное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гражданин России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Люби и знай свой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школу с улыбкой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Четыре путешествия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Общеинтеллектуальное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Инфознай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Умники и умницы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исследователь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Риторика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Общекультурное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Волшебное лукошко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Театр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Спортивно-оздоровительное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Мир игры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Ритмика и спортивные танцы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3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latin typeface="Calibri"/>
              </a:rPr>
              <a:t>Спортивно-оздоровительное направление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591" y="1631852"/>
            <a:ext cx="6114818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рамках ФГОС.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475850"/>
              </p:ext>
            </p:extLst>
          </p:nvPr>
        </p:nvGraphicFramePr>
        <p:xfrm>
          <a:off x="611560" y="1628800"/>
          <a:ext cx="7776864" cy="4536500"/>
        </p:xfrm>
        <a:graphic>
          <a:graphicData uri="http://schemas.openxmlformats.org/drawingml/2006/table">
            <a:tbl>
              <a:tblPr/>
              <a:tblGrid>
                <a:gridCol w="3489058"/>
                <a:gridCol w="4287806"/>
              </a:tblGrid>
              <a:tr h="561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Форма реализации внеурочной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Духовно-нравственное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гражданин России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Люби и знай свой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школу с улыбкой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Четыре путешествия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Общеинтеллектуальное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Инфознай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Умники и умницы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 - исследователь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Риторика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Общекультурное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Волшебное лукошко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Театр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Спортивно-оздоровительное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Мир игры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Ритмика и спортивные танцы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1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6788"/>
          </a:xfrm>
        </p:spPr>
      </p:pic>
      <p:pic>
        <p:nvPicPr>
          <p:cNvPr id="3" name="Неизвестен-27.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580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IMG_504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53276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IMG_48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223963"/>
            <a:ext cx="5400675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5036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55086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imageIJK927WA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1052513"/>
            <a:ext cx="61182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mage5SLG0M3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6143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mageVVFEJCYP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6264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11" descr="IMG_4647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62642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imageB8Z0AWCC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64087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imageJK8DWK4U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640873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IMG_5043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6423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7" descr="Athanasius Nikolsk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0" y="0"/>
            <a:ext cx="3643313" cy="6572250"/>
          </a:xfrm>
        </p:spPr>
        <p:txBody>
          <a:bodyPr/>
          <a:lstStyle/>
          <a:p>
            <a:pPr eaLnBrk="1" hangingPunct="1"/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400" b="1" dirty="0" smtClean="0">
                <a:latin typeface="Monotype Corsiva" pitchFamily="66" charset="0"/>
              </a:rPr>
              <a:t>Современный воспитательный идеал – это высоконравственный, компетентный гражданин России, принимающий судьбу Отечества,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Федерации.</a:t>
            </a:r>
            <a:r>
              <a:rPr lang="ru-RU" altLang="ru-RU" sz="4000" dirty="0" smtClean="0"/>
              <a:t> </a:t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b="1" dirty="0" smtClean="0"/>
          </a:p>
        </p:txBody>
      </p:sp>
      <p:pic>
        <p:nvPicPr>
          <p:cNvPr id="4099" name="Picture 4" descr="Копия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Содержимое 5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500063"/>
            <a:ext cx="3924300" cy="5483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pPr algn="l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/>
          <a:lstStyle/>
          <a:p>
            <a:r>
              <a:rPr lang="ru-RU" sz="3000" dirty="0" smtClean="0">
                <a:latin typeface="Monotype Corsiva" panose="03010101010201010101" pitchFamily="66" charset="0"/>
              </a:rPr>
              <a:t>Формирование доступных знаний о духовных ценностях, представленных в культуре народов России (языке, общественных явлениях, особенностях труда, народных традиций, фольклора, искусства).</a:t>
            </a:r>
          </a:p>
          <a:p>
            <a:r>
              <a:rPr lang="ru-RU" sz="3000" dirty="0" smtClean="0">
                <a:latin typeface="Monotype Corsiva" panose="03010101010201010101" pitchFamily="66" charset="0"/>
              </a:rPr>
              <a:t>Осознание принадлежности к родному народу, стране, государству. Интерес и чувства сопричастности современным событиям и истории России.</a:t>
            </a:r>
          </a:p>
          <a:p>
            <a:r>
              <a:rPr lang="ru-RU" sz="3000" dirty="0" smtClean="0">
                <a:latin typeface="Monotype Corsiva" panose="03010101010201010101" pitchFamily="66" charset="0"/>
              </a:rPr>
              <a:t>Развитие толерантных чувств, уважительного отношения к другой национальности, вере, религии.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9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74638"/>
            <a:ext cx="7472362" cy="1785937"/>
          </a:xfrm>
        </p:spPr>
        <p:txBody>
          <a:bodyPr/>
          <a:lstStyle/>
          <a:p>
            <a:pPr eaLnBrk="1" hangingPunct="1"/>
            <a:r>
              <a:rPr lang="ru-RU" altLang="ru-RU" sz="4800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Диагностика отношения </a:t>
            </a:r>
            <a:br>
              <a:rPr lang="ru-RU" altLang="ru-RU" sz="4800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</a:br>
            <a:r>
              <a:rPr lang="ru-RU" altLang="ru-RU" sz="4800" dirty="0" smtClean="0">
                <a:latin typeface="Monotype Corsiva" pitchFamily="66" charset="0"/>
                <a:ea typeface="Mongolian Baiti" pitchFamily="66" charset="0"/>
                <a:cs typeface="Mongolian Baiti" pitchFamily="66" charset="0"/>
              </a:rPr>
              <a:t>к  жизненным ценностям</a:t>
            </a:r>
            <a:endParaRPr lang="ru-RU" altLang="ru-RU" sz="4800" dirty="0" smtClean="0">
              <a:solidFill>
                <a:schemeClr val="accent2"/>
              </a:solidFill>
              <a:latin typeface="Monotype Corsiva" pitchFamily="66" charset="0"/>
              <a:ea typeface="Mongolian Baiti" pitchFamily="66" charset="0"/>
              <a:cs typeface="Mongolian Baiti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132856"/>
            <a:ext cx="7345363" cy="3600400"/>
          </a:xfrm>
          <a:ln w="76200" cmpd="tri">
            <a:solidFill>
              <a:srgbClr val="FFCC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3600" b="1" dirty="0" smtClean="0">
              <a:latin typeface="Monotype Corsiva" panose="03010101010201010101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latin typeface="Monotype Corsiva" panose="03010101010201010101" pitchFamily="66" charset="0"/>
              </a:rPr>
              <a:t>Инструкция: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dirty="0">
                <a:latin typeface="Monotype Corsiva" panose="03010101010201010101" pitchFamily="66" charset="0"/>
              </a:rPr>
              <a:t>	</a:t>
            </a:r>
            <a:r>
              <a:rPr lang="ru-RU" altLang="ru-RU" sz="3600" dirty="0" smtClean="0">
                <a:latin typeface="Monotype Corsiva" panose="03010101010201010101" pitchFamily="66" charset="0"/>
              </a:rPr>
              <a:t>«Представьте, что у нас есть волшебная палочка и список с 10-тью желаниями, выбрать из которых можно только 5»</a:t>
            </a:r>
          </a:p>
        </p:txBody>
      </p:sp>
      <p:pic>
        <p:nvPicPr>
          <p:cNvPr id="5124" name="Picture 4" descr="Копия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atin typeface="Monotype Corsiva" panose="03010101010201010101" pitchFamily="66" charset="0"/>
              </a:rPr>
              <a:t>Список желаний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Быть человеком, которого любят.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много денег.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самый современный компьютер.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верного друга.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Мне важно здоровье родителей.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возможность многими командовать.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много слуг и ими распоряжаться.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доброе сердце.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Уметь сочувствовать и помогать другим людям.</a:t>
            </a:r>
          </a:p>
          <a:p>
            <a:pPr marL="514350" indent="-514350">
              <a:buFontTx/>
              <a:buAutoNum type="arabicPeriod"/>
            </a:pPr>
            <a:r>
              <a:rPr lang="ru-RU" altLang="ru-RU" sz="2400" dirty="0" smtClean="0">
                <a:latin typeface="Monotype Corsiva" panose="03010101010201010101" pitchFamily="66" charset="0"/>
              </a:rPr>
              <a:t>Иметь то,  чего у других никогда не будет.</a:t>
            </a:r>
          </a:p>
          <a:p>
            <a:pPr marL="514350" indent="-514350">
              <a:buFontTx/>
              <a:buAutoNum type="arabicPeriod"/>
            </a:pPr>
            <a:endParaRPr lang="ru-RU" altLang="ru-RU" sz="2400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Интерпретация.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z="2800" i="1" dirty="0" smtClean="0">
                <a:latin typeface="Monotype Corsiva" panose="03010101010201010101" pitchFamily="66" charset="0"/>
              </a:rPr>
              <a:t>Пять отрицательных ответов:</a:t>
            </a:r>
          </a:p>
          <a:p>
            <a:pPr marL="0" indent="0">
              <a:buFontTx/>
              <a:buNone/>
            </a:pPr>
            <a:r>
              <a:rPr lang="ru-RU" altLang="ru-RU" sz="2800" i="1" dirty="0" smtClean="0">
                <a:latin typeface="Monotype Corsiva" panose="03010101010201010101" pitchFamily="66" charset="0"/>
              </a:rPr>
              <a:t>	№ 2, 3, 6, 7, 10</a:t>
            </a:r>
          </a:p>
          <a:p>
            <a:pPr marL="0" indent="0">
              <a:buFontTx/>
              <a:buNone/>
            </a:pPr>
            <a:r>
              <a:rPr lang="ru-RU" altLang="ru-RU" sz="2800" i="1" dirty="0" smtClean="0">
                <a:latin typeface="Monotype Corsiva" panose="03010101010201010101" pitchFamily="66" charset="0"/>
              </a:rPr>
              <a:t>Пять положительных ответов:</a:t>
            </a:r>
          </a:p>
          <a:p>
            <a:pPr marL="0" indent="0">
              <a:buFontTx/>
              <a:buNone/>
            </a:pPr>
            <a:r>
              <a:rPr lang="ru-RU" altLang="ru-RU" sz="2800" i="1" dirty="0" smtClean="0">
                <a:latin typeface="Monotype Corsiva" panose="03010101010201010101" pitchFamily="66" charset="0"/>
              </a:rPr>
              <a:t>	№ 1, 4, 5, 8, 9 </a:t>
            </a:r>
          </a:p>
          <a:p>
            <a:pPr marL="0" indent="0">
              <a:buFontTx/>
              <a:buNone/>
            </a:pPr>
            <a:r>
              <a:rPr lang="ru-RU" altLang="ru-RU" sz="2800" dirty="0" smtClean="0">
                <a:latin typeface="Monotype Corsiva" panose="03010101010201010101" pitchFamily="66" charset="0"/>
              </a:rPr>
              <a:t>5 положительных ответов – высокий уровень.</a:t>
            </a:r>
          </a:p>
          <a:p>
            <a:pPr marL="0" indent="0">
              <a:buFontTx/>
              <a:buNone/>
            </a:pPr>
            <a:r>
              <a:rPr lang="ru-RU" altLang="ru-RU" sz="2800" dirty="0" smtClean="0">
                <a:latin typeface="Monotype Corsiva" panose="03010101010201010101" pitchFamily="66" charset="0"/>
              </a:rPr>
              <a:t>4-3 положительных ответа – средний уровень.</a:t>
            </a:r>
          </a:p>
          <a:p>
            <a:pPr marL="0" indent="0">
              <a:buFontTx/>
              <a:buNone/>
            </a:pPr>
            <a:r>
              <a:rPr lang="ru-RU" altLang="ru-RU" sz="2800" dirty="0" smtClean="0">
                <a:latin typeface="Monotype Corsiva" panose="03010101010201010101" pitchFamily="66" charset="0"/>
              </a:rPr>
              <a:t>2 – ниже среднего уровня.</a:t>
            </a:r>
          </a:p>
          <a:p>
            <a:pPr marL="0" indent="0">
              <a:buFontTx/>
              <a:buNone/>
            </a:pPr>
            <a:r>
              <a:rPr lang="ru-RU" altLang="ru-RU" sz="2800" dirty="0" smtClean="0">
                <a:latin typeface="Monotype Corsiva" panose="03010101010201010101" pitchFamily="66" charset="0"/>
              </a:rPr>
              <a:t>0-1 – низкий уровень</a:t>
            </a:r>
          </a:p>
          <a:p>
            <a:pPr marL="0" indent="0">
              <a:buFontTx/>
              <a:buNone/>
            </a:pPr>
            <a:endParaRPr lang="ru-RU" altLang="ru-RU" sz="2800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Отношение к жизненным ценностям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1835150" y="115888"/>
            <a:ext cx="538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Отношение к жизненным ценностям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482</Words>
  <Application>Microsoft Office PowerPoint</Application>
  <PresentationFormat>Экран (4:3)</PresentationFormat>
  <Paragraphs>158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 «Духовно – нравственное воспитание в свете требований ФГОС  НОО» </vt:lpstr>
      <vt:lpstr>Презентация PowerPoint</vt:lpstr>
      <vt:lpstr>   Современный воспитательный идеал – это высоконравственный, компетентный гражданин России, принимающий судьбу Отечества,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Федерации.   </vt:lpstr>
      <vt:lpstr>Цель:</vt:lpstr>
      <vt:lpstr>Диагностика отношения  к  жизненным ценностям</vt:lpstr>
      <vt:lpstr>Список желаний</vt:lpstr>
      <vt:lpstr>Интерпретация.</vt:lpstr>
      <vt:lpstr>Отношение к жизненным ценностям</vt:lpstr>
      <vt:lpstr>Презентация PowerPoint</vt:lpstr>
      <vt:lpstr>Тест «Размышляем о жизненном опыте»</vt:lpstr>
      <vt:lpstr>Презентация PowerPoint</vt:lpstr>
      <vt:lpstr>Презентация PowerPoint</vt:lpstr>
      <vt:lpstr>Духовно – нравственное воспитание обучающихся на ступени начального общего образования в свете ФГОС содержит следующие направления:  -патриотическое воспитание нравственных чувств и этического сознания;   -воспитание трудолюбия, творческого отношения к учению, труду, жизни;  -воспитание ценностного отношения к прекрасному, формирование представлений об эстетических идеалах и ценностях .  </vt:lpstr>
      <vt:lpstr>Презентация PowerPoint</vt:lpstr>
      <vt:lpstr>Презентация PowerPoint</vt:lpstr>
      <vt:lpstr>Презентация PowerPoint</vt:lpstr>
      <vt:lpstr>Внеурочная деятельность в рамках ФГОС.</vt:lpstr>
      <vt:lpstr>Духовно-нравственное направление</vt:lpstr>
      <vt:lpstr>Внеурочная деятельность в рамках ФГОС.</vt:lpstr>
      <vt:lpstr>Внеурочная деятельность в рамках ФГОС.</vt:lpstr>
      <vt:lpstr>Общеинтеллектуальное направление.</vt:lpstr>
      <vt:lpstr>Внеурочная деятельность в рамках ФГОС.</vt:lpstr>
      <vt:lpstr>Спортивно-оздоровительное направление</vt:lpstr>
      <vt:lpstr>Внеурочная деятельность в рамках ФГОС.</vt:lpstr>
      <vt:lpstr>Презентация PowerPoint</vt:lpstr>
      <vt:lpstr>Спасибо за внимание!</vt:lpstr>
    </vt:vector>
  </TitlesOfParts>
  <Company>МОУ "Первомайская СОШ"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школьников</dc:title>
  <dc:creator>ПК0</dc:creator>
  <cp:lastModifiedBy>Мулцибер</cp:lastModifiedBy>
  <cp:revision>118</cp:revision>
  <dcterms:created xsi:type="dcterms:W3CDTF">2008-08-22T04:29:54Z</dcterms:created>
  <dcterms:modified xsi:type="dcterms:W3CDTF">2015-11-22T05:10:44Z</dcterms:modified>
</cp:coreProperties>
</file>