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0099"/>
    <a:srgbClr val="80008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232247"/>
          </a:xfrm>
        </p:spPr>
        <p:txBody>
          <a:bodyPr>
            <a:normAutofit/>
          </a:bodyPr>
          <a:lstStyle/>
          <a:p>
            <a:r>
              <a:rPr lang="ru-RU" alt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проект</a:t>
            </a:r>
            <a:br>
              <a:rPr lang="ru-RU" altLang="ru-RU" sz="5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alt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«Щедрая осень»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Составили:</a:t>
            </a:r>
          </a:p>
          <a:p>
            <a:pPr algn="r"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Воспитатели ГБДОУ № 11</a:t>
            </a:r>
          </a:p>
          <a:p>
            <a:pPr algn="r">
              <a:lnSpc>
                <a:spcPct val="80000"/>
              </a:lnSpc>
              <a:defRPr/>
            </a:pP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Носкова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Н. И. </a:t>
            </a:r>
          </a:p>
          <a:p>
            <a:pPr algn="r">
              <a:lnSpc>
                <a:spcPct val="80000"/>
              </a:lnSpc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Еремина О. Г.</a:t>
            </a:r>
          </a:p>
          <a:p>
            <a:endParaRPr lang="ru-RU" dirty="0"/>
          </a:p>
        </p:txBody>
      </p:sp>
      <p:pic>
        <p:nvPicPr>
          <p:cNvPr id="5" name="Picture 8" descr="MC900436335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653136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20689"/>
            <a:ext cx="7772400" cy="1080119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Наблюдение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060848"/>
            <a:ext cx="4896544" cy="446449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Осенние приметы </a:t>
            </a:r>
            <a:endParaRPr lang="ru-RU" alt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ru-RU" alt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Деревья и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плоды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ru-RU" alt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Листья и деревья </a:t>
            </a:r>
            <a:endParaRPr lang="ru-RU" alt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alt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Краски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осени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ru-RU" alt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Наша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клумба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ru-RU" alt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>За березой на участке в сентябре, октябре и ноябре, полетом листьев березы, вяза </a:t>
            </a:r>
          </a:p>
          <a:p>
            <a:endParaRPr lang="ru-RU" dirty="0"/>
          </a:p>
        </p:txBody>
      </p:sp>
      <p:pic>
        <p:nvPicPr>
          <p:cNvPr id="4" name="Picture 14" descr="MP900442174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87985" y="1524000"/>
            <a:ext cx="4275015" cy="284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C00000"/>
                </a:solidFill>
                <a:latin typeface="Comic Sans MS" pitchFamily="66" charset="0"/>
              </a:rPr>
              <a:t>Рассматривание демонстрационного материала «Осень», «Фрукты», «Овощи», «Грибы», «Хлеб – всему голова», «Перелетные птицы», составление рассказа по картине </a:t>
            </a:r>
            <a:r>
              <a:rPr lang="ru-RU" sz="2700" b="1" dirty="0" err="1" smtClean="0">
                <a:solidFill>
                  <a:srgbClr val="C00000"/>
                </a:solidFill>
                <a:latin typeface="Comic Sans MS" pitchFamily="66" charset="0"/>
              </a:rPr>
              <a:t>М.Г.Пшивановой</a:t>
            </a:r>
            <a:r>
              <a:rPr lang="ru-RU" sz="27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700" b="1" dirty="0">
                <a:solidFill>
                  <a:srgbClr val="C00000"/>
                </a:solidFill>
                <a:latin typeface="Comic Sans MS" pitchFamily="66" charset="0"/>
              </a:rPr>
              <a:t>«В осеннем парке», рассматривание и беседа по репродукциям картин известных художников (серия «Осень»).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506" name="Picture 2" descr="http://detsad-kitty.ru/uploads/posts/2010-04/1272338030_screenhunter_19-apr.-27-07.0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2924944"/>
            <a:ext cx="4029107" cy="2636912"/>
          </a:xfrm>
          <a:prstGeom prst="rect">
            <a:avLst/>
          </a:prstGeom>
          <a:noFill/>
        </p:spPr>
      </p:pic>
      <p:pic>
        <p:nvPicPr>
          <p:cNvPr id="21510" name="Picture 6" descr="http://mirknig.com/uploads/posts/2012-01/1325611992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645024"/>
            <a:ext cx="1800200" cy="2795342"/>
          </a:xfrm>
          <a:prstGeom prst="rect">
            <a:avLst/>
          </a:prstGeom>
          <a:noFill/>
        </p:spPr>
      </p:pic>
      <p:sp>
        <p:nvSpPr>
          <p:cNvPr id="21512" name="AutoShape 8" descr="http://www.igravradost.ru/pamaforum/download/file.php?id=34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://www.igravradost.ru/pamaforum/download/file.php?id=34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6" name="Picture 12" descr="http://mistergid.ru/image/upload/2011-08-07/330026694634_1292612771_cov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2924944"/>
            <a:ext cx="2215845" cy="2984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32657"/>
            <a:ext cx="7632847" cy="11521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Чтение художественной литературы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7" y="1772816"/>
            <a:ext cx="4176464" cy="4680519"/>
          </a:xfrm>
        </p:spPr>
        <p:txBody>
          <a:bodyPr>
            <a:normAutofit lnSpcReduction="10000"/>
          </a:bodyPr>
          <a:lstStyle/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Рус.нар.сказка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«Мужик и медведь»,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Трутнева «Урожай»,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Осень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»,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Л. Толстой «Косточка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Я. Аким «Яблонька»,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Плещеев «Осенью»,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Бунин «Первый снег»,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Пришвин «Ребята и утята», «Журка»,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Бианки «Сказки малышам».</a:t>
            </a:r>
          </a:p>
        </p:txBody>
      </p:sp>
      <p:pic>
        <p:nvPicPr>
          <p:cNvPr id="7" name="Picture 7" descr="DSC0582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2160" y="1556792"/>
            <a:ext cx="2880320" cy="2160240"/>
          </a:xfrm>
          <a:prstGeom prst="rect">
            <a:avLst/>
          </a:prstGeom>
          <a:noFill/>
        </p:spPr>
      </p:pic>
      <p:pic>
        <p:nvPicPr>
          <p:cNvPr id="23556" name="Picture 4" descr="http://tkiev.com/wp-content/uploads/2013/01/russkaja_skaz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4293096"/>
            <a:ext cx="3028950" cy="203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3"/>
            <a:ext cx="7772400" cy="1008111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Дидактические игры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027169" cy="518457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«Найди листок, как на дереве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Какое что бывает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?»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Когда это бывает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?»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Дерево, кустарник, цветок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Что сажают в огороде (саду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)?»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Съедобное – несъедобное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Загадки с грядки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Угадай по описанию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Лето или осень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Четвертый лишний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Доскажи словечко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Закончи предложение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584" name="Picture 8" descr="http://ya-uchitel.ru/_ld/37/451666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0059" y="3861048"/>
            <a:ext cx="3679263" cy="2759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деятельность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6" descr="DSC05738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51516" y="1600200"/>
            <a:ext cx="6040967" cy="453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«Тяжелые- легкие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Гладкие – шершавые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«Угадай на вкус (по запаху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)»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IMG_387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199" y="2496542"/>
            <a:ext cx="4699661" cy="3524746"/>
          </a:xfrm>
        </p:spPr>
      </p:pic>
      <p:pic>
        <p:nvPicPr>
          <p:cNvPr id="13" name="Содержимое 12" descr="IMG_20151015_12234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580112" y="1484784"/>
            <a:ext cx="3156998" cy="420933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Сюжетно – ролевая игра «Магазин»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(сюжеты: 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«Семья идет в овощной магазин», «Хлебный отдел», «Готовим обед», «Заготовка овощей на зиму»).</a:t>
            </a:r>
          </a:p>
        </p:txBody>
      </p:sp>
      <p:pic>
        <p:nvPicPr>
          <p:cNvPr id="5" name="Содержимое 4" descr="IMG_387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2420888"/>
            <a:ext cx="4047893" cy="3035920"/>
          </a:xfrm>
        </p:spPr>
      </p:pic>
      <p:pic>
        <p:nvPicPr>
          <p:cNvPr id="6" name="Содержимое 5" descr="IMG_387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860032" y="3356992"/>
            <a:ext cx="4032448" cy="30243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Просмотр мультфильма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Серая шейка»</a:t>
            </a:r>
          </a:p>
        </p:txBody>
      </p:sp>
      <p:pic>
        <p:nvPicPr>
          <p:cNvPr id="26626" name="Picture 2" descr="http://ru1.anyfad.com/items/t1@0a88ce34-b79a-4504-b25f-02b3d4485ea3/Seraya-shey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772816"/>
            <a:ext cx="5904656" cy="466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Игры – эстафеты с фруктами и овощами: «Собери урожай», </a:t>
            </a:r>
            <a:b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«Не урони»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IMG_397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916832"/>
            <a:ext cx="4038600" cy="3028950"/>
          </a:xfrm>
        </p:spPr>
      </p:pic>
      <p:pic>
        <p:nvPicPr>
          <p:cNvPr id="8" name="Содержимое 7" descr="IMG_396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16016" y="2924944"/>
            <a:ext cx="4038600" cy="30289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Труд в природе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Высадка луковиц</a:t>
            </a:r>
            <a:br>
              <a:rPr lang="ru-RU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</a:t>
            </a:r>
            <a:r>
              <a:rPr lang="ru-RU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тюльпанов</a:t>
            </a:r>
            <a:endParaRPr lang="ru-RU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Содержимое 4" descr="IMG_20151027_11381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124743"/>
            <a:ext cx="2088232" cy="2784309"/>
          </a:xfrm>
        </p:spPr>
      </p:pic>
      <p:pic>
        <p:nvPicPr>
          <p:cNvPr id="6" name="Содержимое 5" descr="IMG_20151027_11391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123728" y="4077072"/>
            <a:ext cx="1857654" cy="2476872"/>
          </a:xfrm>
        </p:spPr>
      </p:pic>
      <p:pic>
        <p:nvPicPr>
          <p:cNvPr id="7" name="Picture 12" descr="SL37384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44208" y="4077071"/>
            <a:ext cx="1929507" cy="2573297"/>
          </a:xfrm>
          <a:prstGeom prst="rect">
            <a:avLst/>
          </a:prstGeom>
          <a:noFill/>
        </p:spPr>
      </p:pic>
      <p:pic>
        <p:nvPicPr>
          <p:cNvPr id="1026" name="Picture 2" descr="D:\работа 2015-2016 год\IMG_20151015_11243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1556792"/>
            <a:ext cx="3120347" cy="2340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u="sng" dirty="0" smtClean="0">
                <a:solidFill>
                  <a:srgbClr val="FF0000"/>
                </a:solidFill>
                <a:latin typeface="Comic Sans MS" pitchFamily="66" charset="0"/>
              </a:rPr>
              <a:t>Вид проекта: </a:t>
            </a: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познавательно - творческий</a:t>
            </a:r>
            <a:b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100" dirty="0" smtClean="0">
                <a:latin typeface="Comic Sans MS" pitchFamily="66" charset="0"/>
              </a:rPr>
              <a:t/>
            </a:r>
            <a:br>
              <a:rPr lang="ru-RU" sz="3100" dirty="0" smtClean="0">
                <a:latin typeface="Comic Sans MS" pitchFamily="66" charset="0"/>
              </a:rPr>
            </a:br>
            <a:r>
              <a:rPr lang="ru-RU" sz="3100" b="1" u="sng" dirty="0" smtClean="0">
                <a:solidFill>
                  <a:srgbClr val="FF0000"/>
                </a:solidFill>
                <a:latin typeface="Comic Sans MS" pitchFamily="66" charset="0"/>
              </a:rPr>
              <a:t>Продолжительность проекта:</a:t>
            </a:r>
            <a:r>
              <a:rPr lang="ru-RU" sz="3100" b="1" u="sng" dirty="0">
                <a:latin typeface="Comic Sans MS" pitchFamily="66" charset="0"/>
              </a:rPr>
              <a:t> 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среднесрочный </a:t>
            </a:r>
            <a:r>
              <a:rPr lang="ru-RU" sz="3100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ru-RU" sz="3100" b="1" dirty="0" smtClean="0">
                <a:effectLst/>
                <a:latin typeface="Comic Sans MS" pitchFamily="66" charset="0"/>
              </a:rPr>
              <a:t/>
            </a:r>
            <a:br>
              <a:rPr lang="ru-RU" sz="3100" b="1" dirty="0" smtClean="0">
                <a:effectLst/>
                <a:latin typeface="Comic Sans MS" pitchFamily="66" charset="0"/>
              </a:rPr>
            </a:br>
            <a:r>
              <a:rPr lang="ru-RU" sz="3100" b="1" u="sng" dirty="0" smtClean="0">
                <a:solidFill>
                  <a:srgbClr val="FF0000"/>
                </a:solidFill>
                <a:latin typeface="Comic Sans MS" pitchFamily="66" charset="0"/>
              </a:rPr>
              <a:t>Реализация проекта:</a:t>
            </a:r>
            <a:r>
              <a:rPr lang="ru-RU" sz="3100" b="1" u="sng" dirty="0" smtClean="0">
                <a:latin typeface="Comic Sans MS" pitchFamily="66" charset="0"/>
              </a:rPr>
              <a:t> </a:t>
            </a:r>
            <a:r>
              <a:rPr lang="ru-RU" sz="3100" b="1" dirty="0" smtClean="0">
                <a:latin typeface="Comic Sans MS" pitchFamily="66" charset="0"/>
              </a:rPr>
              <a:t/>
            </a:r>
            <a:br>
              <a:rPr lang="ru-RU" sz="3100" b="1" dirty="0" smtClean="0">
                <a:latin typeface="Comic Sans MS" pitchFamily="66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Comic Sans MS" pitchFamily="66" charset="0"/>
              </a:rPr>
              <a:t>с </a:t>
            </a:r>
            <a:r>
              <a:rPr lang="ru-RU" sz="3100" dirty="0">
                <a:latin typeface="Comic Sans MS" pitchFamily="66" charset="0"/>
              </a:rPr>
              <a:t>01.10.2015 по 19.11.2015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u="sng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Участники проекта: 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дети, родители, воспитатели 1 старшей группы, муз. руководитель </a:t>
            </a:r>
            <a:r>
              <a:rPr lang="ru-RU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Салат для куклы Кати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Содержимое 4" descr="IMG_398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484784"/>
            <a:ext cx="3072341" cy="2304256"/>
          </a:xfrm>
        </p:spPr>
      </p:pic>
      <p:pic>
        <p:nvPicPr>
          <p:cNvPr id="6" name="Содержимое 5" descr="IMG_398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827584" y="4005064"/>
            <a:ext cx="3360373" cy="2520280"/>
          </a:xfrm>
        </p:spPr>
      </p:pic>
      <p:pic>
        <p:nvPicPr>
          <p:cNvPr id="2050" name="Picture 2" descr="D:\работа 2015-2016 год\Изображение 1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12066" y="1412776"/>
            <a:ext cx="2430160" cy="3240360"/>
          </a:xfrm>
          <a:prstGeom prst="rect">
            <a:avLst/>
          </a:prstGeom>
          <a:noFill/>
        </p:spPr>
      </p:pic>
      <p:pic>
        <p:nvPicPr>
          <p:cNvPr id="2054" name="Picture 6" descr="C:\Documents and Settings\WORK\Local Settings\Temporary Internet Files\Content.IE5\AVQGP6GB\vegetables-clip-art-6[1]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55572" y="5229200"/>
            <a:ext cx="1771188" cy="1200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Художественное творчество</a:t>
            </a:r>
            <a:endParaRPr lang="ru-RU" dirty="0"/>
          </a:p>
        </p:txBody>
      </p:sp>
      <p:pic>
        <p:nvPicPr>
          <p:cNvPr id="5" name="Содержимое 4" descr="IMG_20151026_15003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1052736"/>
            <a:ext cx="2160240" cy="2880320"/>
          </a:xfrm>
        </p:spPr>
      </p:pic>
      <p:pic>
        <p:nvPicPr>
          <p:cNvPr id="6" name="Содержимое 5" descr="Изображение 01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851920" y="1276518"/>
            <a:ext cx="3384376" cy="2538282"/>
          </a:xfrm>
        </p:spPr>
      </p:pic>
      <p:pic>
        <p:nvPicPr>
          <p:cNvPr id="3075" name="Picture 3" descr="D:\работа 2015-2016 год\Изображение 0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3861048"/>
            <a:ext cx="3744585" cy="2808312"/>
          </a:xfrm>
          <a:prstGeom prst="rect">
            <a:avLst/>
          </a:prstGeom>
          <a:noFill/>
        </p:spPr>
      </p:pic>
      <p:pic>
        <p:nvPicPr>
          <p:cNvPr id="9" name="Picture 15" descr="DSC058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043608" y="4123115"/>
            <a:ext cx="3240360" cy="2431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u="sng" dirty="0" smtClean="0">
                <a:solidFill>
                  <a:srgbClr val="FF0000"/>
                </a:solidFill>
                <a:latin typeface="Comic Sans MS" pitchFamily="66" charset="0"/>
              </a:rPr>
              <a:t>Наши работы</a:t>
            </a:r>
            <a:endParaRPr lang="ru-RU" sz="48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Изображение 0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2122316"/>
            <a:ext cx="3240360" cy="4320480"/>
          </a:xfrm>
        </p:spPr>
      </p:pic>
      <p:pic>
        <p:nvPicPr>
          <p:cNvPr id="6" name="Picture 20" descr="DSC058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436096" y="3140968"/>
            <a:ext cx="2615307" cy="3487671"/>
          </a:xfrm>
          <a:prstGeom prst="rect">
            <a:avLst/>
          </a:prstGeom>
          <a:noFill/>
        </p:spPr>
      </p:pic>
      <p:pic>
        <p:nvPicPr>
          <p:cNvPr id="7" name="Picture 13" descr="DSC058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103174" y="548680"/>
            <a:ext cx="3264911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pPr algn="l"/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Аппликация, лепка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Содержимое 4" descr="IMG_20151102_14131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3409595"/>
            <a:ext cx="2232248" cy="2976330"/>
          </a:xfrm>
        </p:spPr>
      </p:pic>
      <p:pic>
        <p:nvPicPr>
          <p:cNvPr id="6" name="Содержимое 5" descr="Изображение 04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148064" y="4149080"/>
            <a:ext cx="3456616" cy="2592462"/>
          </a:xfrm>
        </p:spPr>
      </p:pic>
      <p:pic>
        <p:nvPicPr>
          <p:cNvPr id="4098" name="Picture 2" descr="D:\работа 2015-2016 год\Изображение 0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1556792"/>
            <a:ext cx="2376156" cy="3168352"/>
          </a:xfrm>
          <a:prstGeom prst="rect">
            <a:avLst/>
          </a:prstGeom>
          <a:noFill/>
        </p:spPr>
      </p:pic>
      <p:pic>
        <p:nvPicPr>
          <p:cNvPr id="4099" name="Picture 3" descr="D:\работа 2014 - 2015 г\Изображение 01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176" y="548680"/>
            <a:ext cx="2466159" cy="3288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Конструирование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Содержимое 5" descr="IMG_20151006_13070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340768"/>
            <a:ext cx="3250704" cy="2438028"/>
          </a:xfrm>
        </p:spPr>
      </p:pic>
      <p:pic>
        <p:nvPicPr>
          <p:cNvPr id="7" name="Содержимое 6" descr="IMG_20151102_16484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3635896" y="3933056"/>
            <a:ext cx="3456384" cy="2592288"/>
          </a:xfrm>
        </p:spPr>
      </p:pic>
      <p:pic>
        <p:nvPicPr>
          <p:cNvPr id="5123" name="Picture 3" descr="D:\работа 2014 - 2015 г\Изображение 0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1196752"/>
            <a:ext cx="3227996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Заключительный этап</a:t>
            </a:r>
            <a:b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Выставка творческих работ «Уж небо осенью дышало»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Конкурс поделок «Осенние фантазии»</a:t>
            </a:r>
            <a:r>
              <a:rPr lang="ru-RU" sz="2200" dirty="0" smtClean="0">
                <a:solidFill>
                  <a:srgbClr val="FF0000"/>
                </a:solidFill>
              </a:rPr>
              <a:t/>
            </a:r>
            <a:br>
              <a:rPr lang="ru-RU" sz="2200" dirty="0" smtClean="0">
                <a:solidFill>
                  <a:srgbClr val="FF0000"/>
                </a:solidFill>
              </a:rPr>
            </a:b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Изображение 05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2204864"/>
            <a:ext cx="4416490" cy="3312368"/>
          </a:xfrm>
        </p:spPr>
      </p:pic>
      <p:pic>
        <p:nvPicPr>
          <p:cNvPr id="5" name="Содержимое 4" descr="IMG_386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580112" y="1916832"/>
            <a:ext cx="3372892" cy="449718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>Форма проведения итогового мероприятия: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Праздник</a:t>
            </a:r>
            <a:r>
              <a:rPr lang="ru-RU" sz="2400" b="1" u="sng" dirty="0" smtClean="0">
                <a:solidFill>
                  <a:srgbClr val="6600CC"/>
                </a:solidFill>
                <a:latin typeface="Comic Sans MS" pitchFamily="66" charset="0"/>
              </a:rPr>
              <a:t/>
            </a:r>
            <a:br>
              <a:rPr lang="ru-RU" sz="2400" b="1" u="sng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>Название итогового мероприятия: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Несмеяна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– Осень»</a:t>
            </a:r>
            <a:endParaRPr lang="ru-RU" sz="2400" b="1" u="sng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://cs622921.vk.me/v622921617/51110/BleWt_u0rS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9" y="1484784"/>
            <a:ext cx="3384375" cy="2256251"/>
          </a:xfrm>
          <a:prstGeom prst="rect">
            <a:avLst/>
          </a:prstGeom>
          <a:noFill/>
        </p:spPr>
      </p:pic>
      <p:pic>
        <p:nvPicPr>
          <p:cNvPr id="6148" name="Picture 4" descr="http://cs622921.vk.me/v622921617/5112f/3SpbRXz3oE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484784"/>
            <a:ext cx="3240359" cy="2160240"/>
          </a:xfrm>
          <a:prstGeom prst="rect">
            <a:avLst/>
          </a:prstGeom>
          <a:noFill/>
        </p:spPr>
      </p:pic>
      <p:pic>
        <p:nvPicPr>
          <p:cNvPr id="6150" name="Picture 6" descr="http://cs622921.vk.me/v622921617/51120/zpchKetbMGQ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3717032"/>
            <a:ext cx="1980481" cy="2998590"/>
          </a:xfrm>
          <a:prstGeom prst="rect">
            <a:avLst/>
          </a:prstGeom>
          <a:noFill/>
        </p:spPr>
      </p:pic>
      <p:pic>
        <p:nvPicPr>
          <p:cNvPr id="6152" name="Picture 8" descr="http://cs622921.vk.me/v622921617/51100/zdD56QOLjI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640" y="4005064"/>
            <a:ext cx="326571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9940" name="Picture 4" descr="C:\Documents and Settings\WORK\Local Settings\Temporary Internet Files\Content.IE5\AVQGP6GB\0_7ae72_579c16ac_M.jpg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548680"/>
            <a:ext cx="2657846" cy="1895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72816"/>
            <a:ext cx="7772400" cy="122413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Цель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12976"/>
            <a:ext cx="7772400" cy="2448272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Воспитание любви и интереса к природе, позитивного отношения к миру.</a:t>
            </a:r>
          </a:p>
          <a:p>
            <a:endParaRPr lang="ru-RU" dirty="0"/>
          </a:p>
        </p:txBody>
      </p:sp>
      <p:pic>
        <p:nvPicPr>
          <p:cNvPr id="1026" name="Picture 2" descr="C:\Documents and Settings\WORK\Local Settings\Temporary Internet Files\Content.IE5\AVQGP6GB\0_7ae72_579c16ac_M.jpg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188640"/>
            <a:ext cx="2657846" cy="1895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3"/>
            <a:ext cx="7772400" cy="115212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Задачи проекта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8352928" cy="544522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 </a:t>
            </a:r>
            <a:r>
              <a:rPr lang="ru-RU" sz="2600" b="1" u="sng" dirty="0" smtClean="0">
                <a:solidFill>
                  <a:srgbClr val="800080"/>
                </a:solidFill>
              </a:rPr>
              <a:t>Для </a:t>
            </a:r>
            <a:r>
              <a:rPr lang="ru-RU" sz="2600" b="1" u="sng" dirty="0">
                <a:solidFill>
                  <a:srgbClr val="800080"/>
                </a:solidFill>
              </a:rPr>
              <a:t>детей:</a:t>
            </a:r>
            <a:endParaRPr lang="ru-RU" sz="2600" u="sng" dirty="0">
              <a:solidFill>
                <a:srgbClr val="80008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Расширять и углублять знания детей об осени</a:t>
            </a:r>
          </a:p>
          <a:p>
            <a:pPr lvl="0">
              <a:buFont typeface="Wingdings" pitchFamily="2" charset="2"/>
              <a:buChar char="§"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Формировать знания о взаимосвязи, взаимозависимости живой и неживой природы.</a:t>
            </a:r>
          </a:p>
          <a:p>
            <a:pPr lvl="0">
              <a:buFont typeface="Wingdings" pitchFamily="2" charset="2"/>
              <a:buChar char="§"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Воспитывать бережное отношение к природе.</a:t>
            </a:r>
          </a:p>
          <a:p>
            <a:pPr lvl="0">
              <a:buFont typeface="Wingdings" pitchFamily="2" charset="2"/>
              <a:buChar char="§"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Формировать положительное отношение к здоровому образу жизни.</a:t>
            </a:r>
          </a:p>
          <a:p>
            <a:pPr lvl="0">
              <a:buFont typeface="Wingdings" pitchFamily="2" charset="2"/>
              <a:buChar char="§"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Развивать умение понимать содержание произведений, внимательно слушать сказки, рассказы, стихотворения о природе</a:t>
            </a:r>
          </a:p>
          <a:p>
            <a:pPr lvl="0">
              <a:buFont typeface="Wingdings" pitchFamily="2" charset="2"/>
              <a:buChar char="§"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Развивать эмоциональную отзывчивость на происходящие изменения в природе </a:t>
            </a:r>
          </a:p>
          <a:p>
            <a:pPr lvl="0">
              <a:buFont typeface="Wingdings" pitchFamily="2" charset="2"/>
              <a:buChar char="§"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Развивать наблюдательность, познавательную активность, инициативу.</a:t>
            </a:r>
          </a:p>
          <a:p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b="1" dirty="0">
                <a:solidFill>
                  <a:srgbClr val="800080"/>
                </a:solidFill>
              </a:rPr>
              <a:t> </a:t>
            </a:r>
            <a:r>
              <a:rPr lang="ru-RU" b="1" dirty="0"/>
              <a:t> </a:t>
            </a:r>
            <a:r>
              <a:rPr lang="ru-RU" sz="2600" b="1" u="sng" dirty="0" smtClean="0">
                <a:solidFill>
                  <a:srgbClr val="800080"/>
                </a:solidFill>
              </a:rPr>
              <a:t>Для </a:t>
            </a:r>
            <a:r>
              <a:rPr lang="ru-RU" sz="2600" b="1" u="sng" dirty="0">
                <a:solidFill>
                  <a:srgbClr val="800080"/>
                </a:solidFill>
              </a:rPr>
              <a:t>педагогов</a:t>
            </a:r>
            <a:r>
              <a:rPr lang="ru-RU" sz="2600" u="sng" dirty="0">
                <a:solidFill>
                  <a:srgbClr val="800080"/>
                </a:solidFill>
              </a:rPr>
              <a:t>:</a:t>
            </a:r>
            <a:endParaRPr lang="ru-RU" sz="2600" dirty="0">
              <a:solidFill>
                <a:srgbClr val="80008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Пополнить развивающую среду дидактическим материалом (по данной теме)</a:t>
            </a:r>
          </a:p>
          <a:p>
            <a:pPr>
              <a:buFont typeface="Wingdings" pitchFamily="2" charset="2"/>
              <a:buChar char="§"/>
            </a:pP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Повышение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компетентности по данной теме за счёт внедрения проектной деятельности</a:t>
            </a:r>
          </a:p>
          <a:p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dirty="0">
                <a:solidFill>
                  <a:srgbClr val="800080"/>
                </a:solidFill>
              </a:rPr>
              <a:t> </a:t>
            </a:r>
            <a:r>
              <a:rPr lang="ru-RU" sz="2600" b="1" u="sng" dirty="0" smtClean="0">
                <a:solidFill>
                  <a:srgbClr val="800080"/>
                </a:solidFill>
              </a:rPr>
              <a:t>Для </a:t>
            </a:r>
            <a:r>
              <a:rPr lang="ru-RU" sz="2600" b="1" u="sng" dirty="0">
                <a:solidFill>
                  <a:srgbClr val="800080"/>
                </a:solidFill>
              </a:rPr>
              <a:t>родителей:</a:t>
            </a:r>
            <a:endParaRPr lang="ru-RU" sz="2600" dirty="0">
              <a:solidFill>
                <a:srgbClr val="80008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</a:rPr>
              <a:t>Повысить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педагогическую культуру родителей в области формирования, сохранения и укрепления здоровья детей;</a:t>
            </a:r>
          </a:p>
          <a:p>
            <a:pPr lvl="0">
              <a:buFont typeface="Wingdings" pitchFamily="2" charset="2"/>
              <a:buChar char="§"/>
            </a:pPr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Повышение уровня компетентности в вопросах экологического воспитания</a:t>
            </a:r>
          </a:p>
          <a:p>
            <a:r>
              <a:rPr lang="ru-RU" sz="23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Picture 12" descr="MC900239415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1008112" cy="115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4"/>
            <a:ext cx="7772400" cy="1656184"/>
          </a:xfrm>
        </p:spPr>
        <p:txBody>
          <a:bodyPr>
            <a:normAutofit/>
          </a:bodyPr>
          <a:lstStyle/>
          <a:p>
            <a:pPr algn="r"/>
            <a:r>
              <a:rPr lang="ru-RU" altLang="ru-RU" sz="3600" u="sng" dirty="0" smtClean="0">
                <a:solidFill>
                  <a:srgbClr val="C00000"/>
                </a:solidFill>
                <a:latin typeface="Comic Sans MS" pitchFamily="66" charset="0"/>
              </a:rPr>
              <a:t>Актуальность проекта:</a:t>
            </a:r>
            <a:r>
              <a:rPr lang="ru-RU" altLang="ru-RU" sz="3600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537321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Воспитание бережного и заботливого отношения к живой и неживой природе возможно тогда, когда дети будут располагать хотя бы элементарными знаниями о них, овладеют несложными способами выращивания растений, наблюдать природу, видеть её красоту. На этой основе и формируется любовь детей к природе, родному краю. Приобретённые в детстве умение видеть и слушать природу такой, какая она есть в действительности, вызывает у детей глубокий интерес к ней, расширяет знания, способствует формированию характера и интересов. В 5-6 лет ребенок активнее накапливает опыт и усваивает знания в результате непосредственного общения с природой и разговоров с взрослым. Именно поэтому у ребенка можно заложить основы понимания и взаимосвязи объектов и явлений живой и неживой природы. В детском саду ребят знакомят с природой происходящими в ней в разное время года изменениями. На основе приобретённых знаний формируются такие качества, как любознательность, умение наблюдать, логически мыслить, бережно относиться ко всему живому. Данный проект позволяет расширить и творчески применить знания детей ( о сезонных изменениях осени, о грибах, овощах, фруктах , и т.д.). Так же осенью необходимо укреплять здоровье и иммунитет ребёнка, знакомить его с методами оздоровления, приобщать к спорту, активному образу жизни. Данный проект позволяет приобщить родителей к совместной работе с детьми.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4" descr="MC900303523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5"/>
            <a:ext cx="8243193" cy="1152129"/>
          </a:xfrm>
        </p:spPr>
        <p:txBody>
          <a:bodyPr>
            <a:normAutofit/>
          </a:bodyPr>
          <a:lstStyle/>
          <a:p>
            <a:r>
              <a:rPr lang="ru-RU" altLang="ru-RU" sz="3200" u="sng" dirty="0" smtClean="0">
                <a:solidFill>
                  <a:srgbClr val="990099"/>
                </a:solidFill>
                <a:latin typeface="Comic Sans MS" pitchFamily="66" charset="0"/>
              </a:rPr>
              <a:t>Подготовительный этап</a:t>
            </a:r>
            <a:endParaRPr lang="ru-RU" sz="3200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12775"/>
            <a:ext cx="8064896" cy="460851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проекта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«Щедрая осень».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рабочего плана реализации проекта и определение ответственных лиц.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Прогнозирование ожидаемых результатов, возможных рисков проекта.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группового пространства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 лучших разработок для внедрения проекта, подбор необходимой методической литературы. </a:t>
            </a:r>
          </a:p>
          <a:p>
            <a:endParaRPr lang="ru-RU" dirty="0"/>
          </a:p>
        </p:txBody>
      </p:sp>
      <p:pic>
        <p:nvPicPr>
          <p:cNvPr id="5" name="Picture 4" descr="MC900232915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288" y="548680"/>
            <a:ext cx="179705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352928" cy="1224135"/>
          </a:xfrm>
        </p:spPr>
        <p:txBody>
          <a:bodyPr>
            <a:normAutofit/>
          </a:bodyPr>
          <a:lstStyle/>
          <a:p>
            <a:pPr algn="r"/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Предполагаемые результаты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352928" cy="5184576"/>
          </a:xfrm>
        </p:spPr>
        <p:txBody>
          <a:bodyPr>
            <a:normAutofit fontScale="92500" lnSpcReduction="10000"/>
          </a:bodyPr>
          <a:lstStyle/>
          <a:p>
            <a:r>
              <a:rPr lang="ru-RU" sz="2100" b="1" u="sng" dirty="0">
                <a:solidFill>
                  <a:srgbClr val="FF0000"/>
                </a:solidFill>
              </a:rPr>
              <a:t>Для детей:</a:t>
            </a:r>
            <a:endParaRPr lang="ru-RU" sz="2100" dirty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Формирование разносторонних знаний о природе</a:t>
            </a:r>
          </a:p>
          <a:p>
            <a:pPr lvl="0">
              <a:buFont typeface="Wingdings" pitchFamily="2" charset="2"/>
              <a:buChar char="§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Бережное отношение к природе</a:t>
            </a:r>
          </a:p>
          <a:p>
            <a:pPr lvl="0">
              <a:buFont typeface="Wingdings" pitchFamily="2" charset="2"/>
              <a:buChar char="§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Развитие готовности самостоятельно и эффективно решать задачи, связанные с поддержанием, укреплением и сохранением своего здоровья.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b="1" dirty="0"/>
              <a:t> </a:t>
            </a:r>
            <a:r>
              <a:rPr lang="ru-RU" sz="2100" b="1" u="sng" dirty="0" smtClean="0">
                <a:solidFill>
                  <a:srgbClr val="FF0000"/>
                </a:solidFill>
              </a:rPr>
              <a:t>Для </a:t>
            </a:r>
            <a:r>
              <a:rPr lang="ru-RU" sz="2100" b="1" u="sng" dirty="0">
                <a:solidFill>
                  <a:srgbClr val="FF0000"/>
                </a:solidFill>
              </a:rPr>
              <a:t>педагогов</a:t>
            </a:r>
            <a:r>
              <a:rPr lang="ru-RU" sz="2100" b="1" u="sng" dirty="0" smtClean="0">
                <a:solidFill>
                  <a:srgbClr val="FF0000"/>
                </a:solidFill>
              </a:rPr>
              <a:t>:</a:t>
            </a:r>
            <a:endParaRPr lang="ru-RU" sz="21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Подбор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необходимой методической и дидактической литературы</a:t>
            </a:r>
          </a:p>
          <a:p>
            <a:pPr lvl="0">
              <a:buFont typeface="Wingdings" pitchFamily="2" charset="2"/>
              <a:buChar char="§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Привлечение родителей к развитию у детей творческих способностей в изобразительной деятельности.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2100" b="1" u="sng" dirty="0">
                <a:solidFill>
                  <a:srgbClr val="FF0000"/>
                </a:solidFill>
              </a:rPr>
              <a:t>Для родителей:</a:t>
            </a:r>
            <a:endParaRPr lang="ru-RU" sz="2100" b="1" dirty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Активное участие родителей в жизни детского сада</a:t>
            </a:r>
          </a:p>
          <a:p>
            <a:pPr lvl="0">
              <a:buFont typeface="Wingdings" pitchFamily="2" charset="2"/>
              <a:buChar char="§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Укрепить детско-родительские взаимоотношения путём проведения совместных мероприятий.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52736"/>
            <a:ext cx="7772400" cy="144016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Деятельностный</a:t>
            </a:r>
            <a:r>
              <a:rPr lang="ru-RU" altLang="ru-RU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этап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88841"/>
            <a:ext cx="7772400" cy="3456384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Консультация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для родителей «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Как отличить съедобные грибы от несъедобных?»</a:t>
            </a:r>
          </a:p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4" name="Picture 6" descr="http://1lechenie.ru/i/p/13095144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581128"/>
            <a:ext cx="1668829" cy="1660401"/>
          </a:xfrm>
          <a:prstGeom prst="rect">
            <a:avLst/>
          </a:prstGeom>
          <a:noFill/>
        </p:spPr>
      </p:pic>
      <p:pic>
        <p:nvPicPr>
          <p:cNvPr id="2056" name="Picture 8" descr="http://img0.liveinternet.ru/images/attach/c/3/76/905/76905192_3972648_dfgsdfhjgfgj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4581128"/>
            <a:ext cx="1738164" cy="1738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692696"/>
            <a:ext cx="7772400" cy="115212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Беседы: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56791"/>
            <a:ext cx="7772400" cy="374441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«В лес за грибами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Овощи и фрукты – полезные продукты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«Что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нам осень принесла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Витамины в корзинке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Красавица – осень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Как выращивают хлеб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8" descr="MC900335906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0" y="4419600"/>
            <a:ext cx="2416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647</Words>
  <Application>Microsoft Office PowerPoint</Application>
  <PresentationFormat>Экран (4:3)</PresentationFormat>
  <Paragraphs>110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проект «Щедрая осень»</vt:lpstr>
      <vt:lpstr>Вид проекта: познавательно - творческий  Продолжительность проекта: среднесрочный   Реализация проекта:  с 01.10.2015 по 19.11.2015  Участники проекта: дети, родители, воспитатели 1 старшей группы, муз. руководитель  </vt:lpstr>
      <vt:lpstr>Цель проекта:</vt:lpstr>
      <vt:lpstr>Задачи проекта:</vt:lpstr>
      <vt:lpstr>Актуальность проекта: </vt:lpstr>
      <vt:lpstr>Подготовительный этап</vt:lpstr>
      <vt:lpstr>Предполагаемые результаты</vt:lpstr>
      <vt:lpstr>Деятельностный этап</vt:lpstr>
      <vt:lpstr>Беседы:</vt:lpstr>
      <vt:lpstr>Наблюдение</vt:lpstr>
      <vt:lpstr>Рассматривание демонстрационного материала «Осень», «Фрукты», «Овощи», «Грибы», «Хлеб – всему голова», «Перелетные птицы», составление рассказа по картине М.Г.Пшивановой «В осеннем парке», рассматривание и беседа по репродукциям картин известных художников (серия «Осень»). </vt:lpstr>
      <vt:lpstr>Чтение художественной литературы</vt:lpstr>
      <vt:lpstr>Дидактические игры </vt:lpstr>
      <vt:lpstr>Исследовательская деятельность</vt:lpstr>
      <vt:lpstr>«Тяжелые- легкие»  «Гладкие – шершавые» «Угадай на вкус (по запаху)»</vt:lpstr>
      <vt:lpstr>Сюжетно – ролевая игра «Магазин»  (сюжеты: «Семья идет в овощной магазин», «Хлебный отдел», «Готовим обед», «Заготовка овощей на зиму»).</vt:lpstr>
      <vt:lpstr>Просмотр мультфильма  «Серая шейка»</vt:lpstr>
      <vt:lpstr>Игры – эстафеты с фруктами и овощами: «Собери урожай»,  «Не урони»</vt:lpstr>
      <vt:lpstr>Труд в природе     Высадка луковиц                            тюльпанов</vt:lpstr>
      <vt:lpstr>Салат для куклы Кати</vt:lpstr>
      <vt:lpstr>Художественное творчество</vt:lpstr>
      <vt:lpstr>Наши работы</vt:lpstr>
      <vt:lpstr>Аппликация, лепка</vt:lpstr>
      <vt:lpstr>Конструирование</vt:lpstr>
      <vt:lpstr>Заключительный этап  Выставка творческих работ «Уж небо осенью дышало» Конкурс поделок «Осенние фантазии» </vt:lpstr>
      <vt:lpstr>Форма проведения итогового мероприятия:  Праздник Название итогового мероприятия: «Несмеяна – Осень»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30</cp:revision>
  <dcterms:modified xsi:type="dcterms:W3CDTF">2015-12-01T17:35:12Z</dcterms:modified>
</cp:coreProperties>
</file>