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56" r:id="rId3"/>
    <p:sldId id="258" r:id="rId4"/>
    <p:sldId id="260" r:id="rId5"/>
    <p:sldId id="293" r:id="rId6"/>
    <p:sldId id="291" r:id="rId7"/>
    <p:sldId id="292" r:id="rId8"/>
    <p:sldId id="274" r:id="rId9"/>
    <p:sldId id="263" r:id="rId10"/>
    <p:sldId id="284" r:id="rId11"/>
    <p:sldId id="275" r:id="rId12"/>
    <p:sldId id="277" r:id="rId13"/>
    <p:sldId id="281" r:id="rId14"/>
    <p:sldId id="285" r:id="rId15"/>
    <p:sldId id="295" r:id="rId16"/>
    <p:sldId id="296" r:id="rId17"/>
    <p:sldId id="297" r:id="rId18"/>
    <p:sldId id="279" r:id="rId19"/>
    <p:sldId id="298" r:id="rId20"/>
    <p:sldId id="299" r:id="rId21"/>
    <p:sldId id="286" r:id="rId22"/>
    <p:sldId id="287" r:id="rId23"/>
    <p:sldId id="272" r:id="rId24"/>
    <p:sldId id="294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7AAE"/>
    <a:srgbClr val="8368A4"/>
    <a:srgbClr val="978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166365-35E0-4240-A5B9-F701EDFD7C3B}" type="doc">
      <dgm:prSet loTypeId="urn:microsoft.com/office/officeart/2005/8/layout/vList3#1" loCatId="list" qsTypeId="urn:microsoft.com/office/officeart/2005/8/quickstyle/3d1" qsCatId="3D" csTypeId="urn:microsoft.com/office/officeart/2005/8/colors/accent4_5" csCatId="accent4" phldr="1"/>
      <dgm:spPr/>
    </dgm:pt>
    <dgm:pt modelId="{17747B3D-95CD-4F08-B10D-B299FDE5E96A}">
      <dgm:prSet custT="1"/>
      <dgm:spPr>
        <a:solidFill>
          <a:srgbClr val="927AAE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Регулярность, систематичность и последовательность планирования. Реалистичность планируемых целей и задач</a:t>
          </a:r>
          <a:endParaRPr lang="ru-RU" sz="1600" b="1" dirty="0">
            <a:solidFill>
              <a:schemeClr val="tx1"/>
            </a:solidFill>
          </a:endParaRPr>
        </a:p>
      </dgm:t>
    </dgm:pt>
    <dgm:pt modelId="{D4C8700A-9F60-4B3A-AABC-F8F241E3EF4F}" type="parTrans" cxnId="{8DF3F613-3C12-49E2-A3A7-E699E6F98296}">
      <dgm:prSet/>
      <dgm:spPr/>
      <dgm:t>
        <a:bodyPr/>
        <a:lstStyle/>
        <a:p>
          <a:endParaRPr lang="ru-RU"/>
        </a:p>
      </dgm:t>
    </dgm:pt>
    <dgm:pt modelId="{BDC13E57-BD17-4AE8-B178-F3DE4BBEFE60}" type="sibTrans" cxnId="{8DF3F613-3C12-49E2-A3A7-E699E6F98296}">
      <dgm:prSet/>
      <dgm:spPr/>
      <dgm:t>
        <a:bodyPr/>
        <a:lstStyle/>
        <a:p>
          <a:endParaRPr lang="ru-RU"/>
        </a:p>
      </dgm:t>
    </dgm:pt>
    <dgm:pt modelId="{131DCC41-6771-4707-8951-582A39944C06}">
      <dgm:prSet custT="1"/>
      <dgm:spPr>
        <a:solidFill>
          <a:srgbClr val="927AAE"/>
        </a:solidFill>
      </dgm:spPr>
      <dgm:t>
        <a:bodyPr/>
        <a:lstStyle/>
        <a:p>
          <a:r>
            <a:rPr lang="ru-RU" sz="1700" b="1" dirty="0" smtClean="0">
              <a:solidFill>
                <a:schemeClr val="tx1"/>
              </a:solidFill>
            </a:rPr>
            <a:t>Соответствие образовательного материала и способов его освоения  целям  и задачам плановых документов</a:t>
          </a:r>
          <a:endParaRPr lang="ru-RU" sz="1700" b="1" dirty="0">
            <a:solidFill>
              <a:schemeClr val="tx1"/>
            </a:solidFill>
          </a:endParaRPr>
        </a:p>
      </dgm:t>
    </dgm:pt>
    <dgm:pt modelId="{5267E141-37F0-4A8F-9FF2-D56DD1C6C09F}" type="parTrans" cxnId="{6DF7BD20-0799-4BC3-BFC4-03E53262D899}">
      <dgm:prSet/>
      <dgm:spPr/>
      <dgm:t>
        <a:bodyPr/>
        <a:lstStyle/>
        <a:p>
          <a:endParaRPr lang="ru-RU"/>
        </a:p>
      </dgm:t>
    </dgm:pt>
    <dgm:pt modelId="{693A7153-04F7-4A5C-9A18-5FA7D545A00F}" type="sibTrans" cxnId="{6DF7BD20-0799-4BC3-BFC4-03E53262D899}">
      <dgm:prSet/>
      <dgm:spPr/>
      <dgm:t>
        <a:bodyPr/>
        <a:lstStyle/>
        <a:p>
          <a:endParaRPr lang="ru-RU"/>
        </a:p>
      </dgm:t>
    </dgm:pt>
    <dgm:pt modelId="{FB16CCD8-617C-490D-ABF0-1BAF1C406D75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Эффективность подбора методов и приемов образовательной работы с детьми</a:t>
          </a:r>
          <a:endParaRPr lang="ru-RU" b="1" dirty="0">
            <a:solidFill>
              <a:schemeClr val="tx1"/>
            </a:solidFill>
          </a:endParaRPr>
        </a:p>
      </dgm:t>
    </dgm:pt>
    <dgm:pt modelId="{ED92BDE9-2884-416C-B99B-CD358C6524D4}" type="parTrans" cxnId="{AB193CD6-4320-4F94-A560-53B0FE8553DE}">
      <dgm:prSet/>
      <dgm:spPr/>
      <dgm:t>
        <a:bodyPr/>
        <a:lstStyle/>
        <a:p>
          <a:endParaRPr lang="ru-RU"/>
        </a:p>
      </dgm:t>
    </dgm:pt>
    <dgm:pt modelId="{73BC1289-6BB3-4B95-81D7-DB15191223AF}" type="sibTrans" cxnId="{AB193CD6-4320-4F94-A560-53B0FE8553DE}">
      <dgm:prSet/>
      <dgm:spPr/>
      <dgm:t>
        <a:bodyPr/>
        <a:lstStyle/>
        <a:p>
          <a:endParaRPr lang="ru-RU"/>
        </a:p>
      </dgm:t>
    </dgm:pt>
    <dgm:pt modelId="{F32A86EF-345F-4228-88D7-F41EFA812636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Комплексный характер планирования</a:t>
          </a:r>
          <a:endParaRPr lang="ru-RU" b="1" dirty="0">
            <a:solidFill>
              <a:schemeClr val="tx1"/>
            </a:solidFill>
          </a:endParaRPr>
        </a:p>
      </dgm:t>
    </dgm:pt>
    <dgm:pt modelId="{C0B9C2CB-A1AB-4358-847D-A4AC77BE053B}" type="parTrans" cxnId="{1C51DAF0-CA26-4E60-8F2F-28DF925CCEF9}">
      <dgm:prSet/>
      <dgm:spPr/>
      <dgm:t>
        <a:bodyPr/>
        <a:lstStyle/>
        <a:p>
          <a:endParaRPr lang="ru-RU"/>
        </a:p>
      </dgm:t>
    </dgm:pt>
    <dgm:pt modelId="{B3EE4036-8D17-40BD-A8F0-7F3F771042D9}" type="sibTrans" cxnId="{1C51DAF0-CA26-4E60-8F2F-28DF925CCEF9}">
      <dgm:prSet/>
      <dgm:spPr/>
      <dgm:t>
        <a:bodyPr/>
        <a:lstStyle/>
        <a:p>
          <a:endParaRPr lang="ru-RU"/>
        </a:p>
      </dgm:t>
    </dgm:pt>
    <dgm:pt modelId="{BC21ABBD-9744-48D0-B8F8-8024DCADF7FE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Учет результатов диагностики</a:t>
          </a:r>
          <a:endParaRPr lang="ru-RU" b="1" dirty="0">
            <a:solidFill>
              <a:schemeClr val="tx1"/>
            </a:solidFill>
          </a:endParaRPr>
        </a:p>
      </dgm:t>
    </dgm:pt>
    <dgm:pt modelId="{3E320EE7-32CB-4D3B-A727-75FCDED854A9}" type="parTrans" cxnId="{9E7A7114-5958-49A2-96E2-B8CE779A0FF9}">
      <dgm:prSet/>
      <dgm:spPr/>
      <dgm:t>
        <a:bodyPr/>
        <a:lstStyle/>
        <a:p>
          <a:endParaRPr lang="ru-RU"/>
        </a:p>
      </dgm:t>
    </dgm:pt>
    <dgm:pt modelId="{184C4B20-F1A2-44E6-BF01-6A6F9314E80E}" type="sibTrans" cxnId="{9E7A7114-5958-49A2-96E2-B8CE779A0FF9}">
      <dgm:prSet/>
      <dgm:spPr/>
      <dgm:t>
        <a:bodyPr/>
        <a:lstStyle/>
        <a:p>
          <a:endParaRPr lang="ru-RU"/>
        </a:p>
      </dgm:t>
    </dgm:pt>
    <dgm:pt modelId="{12A32DD5-7CFE-486F-AA0E-92ACBB328AE0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Целесообразность выбранной формы плана образовательной работы</a:t>
          </a:r>
          <a:endParaRPr lang="ru-RU" b="1" dirty="0">
            <a:solidFill>
              <a:schemeClr val="tx1"/>
            </a:solidFill>
          </a:endParaRPr>
        </a:p>
      </dgm:t>
    </dgm:pt>
    <dgm:pt modelId="{C98D47E8-0ADB-43FE-81D9-26190A344811}" type="parTrans" cxnId="{2495DAD4-6BF8-43F3-93CB-35421F3A73FC}">
      <dgm:prSet/>
      <dgm:spPr/>
      <dgm:t>
        <a:bodyPr/>
        <a:lstStyle/>
        <a:p>
          <a:endParaRPr lang="ru-RU"/>
        </a:p>
      </dgm:t>
    </dgm:pt>
    <dgm:pt modelId="{0D8E4C9A-E5C5-44EA-A042-FECFD80D0548}" type="sibTrans" cxnId="{2495DAD4-6BF8-43F3-93CB-35421F3A73FC}">
      <dgm:prSet/>
      <dgm:spPr/>
      <dgm:t>
        <a:bodyPr/>
        <a:lstStyle/>
        <a:p>
          <a:endParaRPr lang="ru-RU"/>
        </a:p>
      </dgm:t>
    </dgm:pt>
    <dgm:pt modelId="{FDF04957-257F-4BEF-8ADF-3376A763B0D6}" type="pres">
      <dgm:prSet presAssocID="{A8166365-35E0-4240-A5B9-F701EDFD7C3B}" presName="linearFlow" presStyleCnt="0">
        <dgm:presLayoutVars>
          <dgm:dir/>
          <dgm:resizeHandles val="exact"/>
        </dgm:presLayoutVars>
      </dgm:prSet>
      <dgm:spPr/>
    </dgm:pt>
    <dgm:pt modelId="{BA0A894F-4746-429E-AA09-BC83E6BDA31C}" type="pres">
      <dgm:prSet presAssocID="{17747B3D-95CD-4F08-B10D-B299FDE5E96A}" presName="composite" presStyleCnt="0"/>
      <dgm:spPr/>
    </dgm:pt>
    <dgm:pt modelId="{43472646-CFD3-492D-AF19-5DF7F8F9C8E6}" type="pres">
      <dgm:prSet presAssocID="{17747B3D-95CD-4F08-B10D-B299FDE5E96A}" presName="imgShp" presStyleLbl="fgImgPlace1" presStyleIdx="0" presStyleCnt="6"/>
      <dgm:spPr/>
    </dgm:pt>
    <dgm:pt modelId="{7554367E-D458-4267-BF00-4CF789B3514D}" type="pres">
      <dgm:prSet presAssocID="{17747B3D-95CD-4F08-B10D-B299FDE5E96A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022157-402A-41AA-ADD8-20E3D72960A0}" type="pres">
      <dgm:prSet presAssocID="{BDC13E57-BD17-4AE8-B178-F3DE4BBEFE60}" presName="spacing" presStyleCnt="0"/>
      <dgm:spPr/>
    </dgm:pt>
    <dgm:pt modelId="{B80D3403-CF7F-4FAF-8F77-8A508015719A}" type="pres">
      <dgm:prSet presAssocID="{131DCC41-6771-4707-8951-582A39944C06}" presName="composite" presStyleCnt="0"/>
      <dgm:spPr/>
    </dgm:pt>
    <dgm:pt modelId="{70E621B9-B6EA-4A17-8F14-87935B108697}" type="pres">
      <dgm:prSet presAssocID="{131DCC41-6771-4707-8951-582A39944C06}" presName="imgShp" presStyleLbl="fgImgPlace1" presStyleIdx="1" presStyleCnt="6"/>
      <dgm:spPr/>
    </dgm:pt>
    <dgm:pt modelId="{A450FE6B-A330-4C54-8E16-69903DF6237E}" type="pres">
      <dgm:prSet presAssocID="{131DCC41-6771-4707-8951-582A39944C06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3306A-A856-4172-9050-50DC4583CF23}" type="pres">
      <dgm:prSet presAssocID="{693A7153-04F7-4A5C-9A18-5FA7D545A00F}" presName="spacing" presStyleCnt="0"/>
      <dgm:spPr/>
    </dgm:pt>
    <dgm:pt modelId="{48A125CE-5905-40A0-BC55-AFD9850BB3B4}" type="pres">
      <dgm:prSet presAssocID="{FB16CCD8-617C-490D-ABF0-1BAF1C406D75}" presName="composite" presStyleCnt="0"/>
      <dgm:spPr/>
    </dgm:pt>
    <dgm:pt modelId="{1257E4F1-81A6-4500-85BD-2D9FF77F30A0}" type="pres">
      <dgm:prSet presAssocID="{FB16CCD8-617C-490D-ABF0-1BAF1C406D75}" presName="imgShp" presStyleLbl="fgImgPlace1" presStyleIdx="2" presStyleCnt="6"/>
      <dgm:spPr/>
    </dgm:pt>
    <dgm:pt modelId="{EC753DAF-7D54-41F7-80F6-C5D2E2DB1BAA}" type="pres">
      <dgm:prSet presAssocID="{FB16CCD8-617C-490D-ABF0-1BAF1C406D75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F66550-8070-4BD2-8D6F-ED0B7C9BB008}" type="pres">
      <dgm:prSet presAssocID="{73BC1289-6BB3-4B95-81D7-DB15191223AF}" presName="spacing" presStyleCnt="0"/>
      <dgm:spPr/>
    </dgm:pt>
    <dgm:pt modelId="{A9D24F67-FBBC-4A45-9582-254EDAA61C07}" type="pres">
      <dgm:prSet presAssocID="{F32A86EF-345F-4228-88D7-F41EFA812636}" presName="composite" presStyleCnt="0"/>
      <dgm:spPr/>
    </dgm:pt>
    <dgm:pt modelId="{F817A235-8610-4360-99F3-A2BEB2234D74}" type="pres">
      <dgm:prSet presAssocID="{F32A86EF-345F-4228-88D7-F41EFA812636}" presName="imgShp" presStyleLbl="fgImgPlace1" presStyleIdx="3" presStyleCnt="6"/>
      <dgm:spPr/>
    </dgm:pt>
    <dgm:pt modelId="{5DAA3B0C-71C4-4656-8870-9962BA2CAF53}" type="pres">
      <dgm:prSet presAssocID="{F32A86EF-345F-4228-88D7-F41EFA812636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980735-7EEE-4678-83C8-BA0980C589DB}" type="pres">
      <dgm:prSet presAssocID="{B3EE4036-8D17-40BD-A8F0-7F3F771042D9}" presName="spacing" presStyleCnt="0"/>
      <dgm:spPr/>
    </dgm:pt>
    <dgm:pt modelId="{A058E310-C1AC-4EC4-82F7-73FA85F9061B}" type="pres">
      <dgm:prSet presAssocID="{BC21ABBD-9744-48D0-B8F8-8024DCADF7FE}" presName="composite" presStyleCnt="0"/>
      <dgm:spPr/>
    </dgm:pt>
    <dgm:pt modelId="{CD5B0E9B-5E15-480D-983C-DF89C6CDCFFF}" type="pres">
      <dgm:prSet presAssocID="{BC21ABBD-9744-48D0-B8F8-8024DCADF7FE}" presName="imgShp" presStyleLbl="fgImgPlace1" presStyleIdx="4" presStyleCnt="6"/>
      <dgm:spPr/>
    </dgm:pt>
    <dgm:pt modelId="{8A8F7CE8-5A5B-4150-AD4F-62ACBC46EB45}" type="pres">
      <dgm:prSet presAssocID="{BC21ABBD-9744-48D0-B8F8-8024DCADF7FE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C02255-E6B7-43FE-B1CF-069F196A99DE}" type="pres">
      <dgm:prSet presAssocID="{184C4B20-F1A2-44E6-BF01-6A6F9314E80E}" presName="spacing" presStyleCnt="0"/>
      <dgm:spPr/>
    </dgm:pt>
    <dgm:pt modelId="{DD1106AF-6646-4211-8AD4-CBA1F22D3336}" type="pres">
      <dgm:prSet presAssocID="{12A32DD5-7CFE-486F-AA0E-92ACBB328AE0}" presName="composite" presStyleCnt="0"/>
      <dgm:spPr/>
    </dgm:pt>
    <dgm:pt modelId="{55907A6B-B64D-4F92-8A01-42A92869FF38}" type="pres">
      <dgm:prSet presAssocID="{12A32DD5-7CFE-486F-AA0E-92ACBB328AE0}" presName="imgShp" presStyleLbl="fgImgPlace1" presStyleIdx="5" presStyleCnt="6"/>
      <dgm:spPr/>
    </dgm:pt>
    <dgm:pt modelId="{30B5F957-9766-4EF3-B26A-3C804D1C7AFA}" type="pres">
      <dgm:prSet presAssocID="{12A32DD5-7CFE-486F-AA0E-92ACBB328AE0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193CD6-4320-4F94-A560-53B0FE8553DE}" srcId="{A8166365-35E0-4240-A5B9-F701EDFD7C3B}" destId="{FB16CCD8-617C-490D-ABF0-1BAF1C406D75}" srcOrd="2" destOrd="0" parTransId="{ED92BDE9-2884-416C-B99B-CD358C6524D4}" sibTransId="{73BC1289-6BB3-4B95-81D7-DB15191223AF}"/>
    <dgm:cxn modelId="{7EB04E1B-8A4A-4352-BB92-31375D04B3D2}" type="presOf" srcId="{F32A86EF-345F-4228-88D7-F41EFA812636}" destId="{5DAA3B0C-71C4-4656-8870-9962BA2CAF53}" srcOrd="0" destOrd="0" presId="urn:microsoft.com/office/officeart/2005/8/layout/vList3#1"/>
    <dgm:cxn modelId="{1C51DAF0-CA26-4E60-8F2F-28DF925CCEF9}" srcId="{A8166365-35E0-4240-A5B9-F701EDFD7C3B}" destId="{F32A86EF-345F-4228-88D7-F41EFA812636}" srcOrd="3" destOrd="0" parTransId="{C0B9C2CB-A1AB-4358-847D-A4AC77BE053B}" sibTransId="{B3EE4036-8D17-40BD-A8F0-7F3F771042D9}"/>
    <dgm:cxn modelId="{357E84DE-16B3-409A-83AC-F0CA843323EA}" type="presOf" srcId="{A8166365-35E0-4240-A5B9-F701EDFD7C3B}" destId="{FDF04957-257F-4BEF-8ADF-3376A763B0D6}" srcOrd="0" destOrd="0" presId="urn:microsoft.com/office/officeart/2005/8/layout/vList3#1"/>
    <dgm:cxn modelId="{CC7FDDC7-4ED8-4A22-94D5-13180E4365B9}" type="presOf" srcId="{BC21ABBD-9744-48D0-B8F8-8024DCADF7FE}" destId="{8A8F7CE8-5A5B-4150-AD4F-62ACBC46EB45}" srcOrd="0" destOrd="0" presId="urn:microsoft.com/office/officeart/2005/8/layout/vList3#1"/>
    <dgm:cxn modelId="{9E7A7114-5958-49A2-96E2-B8CE779A0FF9}" srcId="{A8166365-35E0-4240-A5B9-F701EDFD7C3B}" destId="{BC21ABBD-9744-48D0-B8F8-8024DCADF7FE}" srcOrd="4" destOrd="0" parTransId="{3E320EE7-32CB-4D3B-A727-75FCDED854A9}" sibTransId="{184C4B20-F1A2-44E6-BF01-6A6F9314E80E}"/>
    <dgm:cxn modelId="{E5551A5E-2550-4A9E-8EE8-FF7C02AAD960}" type="presOf" srcId="{12A32DD5-7CFE-486F-AA0E-92ACBB328AE0}" destId="{30B5F957-9766-4EF3-B26A-3C804D1C7AFA}" srcOrd="0" destOrd="0" presId="urn:microsoft.com/office/officeart/2005/8/layout/vList3#1"/>
    <dgm:cxn modelId="{2495DAD4-6BF8-43F3-93CB-35421F3A73FC}" srcId="{A8166365-35E0-4240-A5B9-F701EDFD7C3B}" destId="{12A32DD5-7CFE-486F-AA0E-92ACBB328AE0}" srcOrd="5" destOrd="0" parTransId="{C98D47E8-0ADB-43FE-81D9-26190A344811}" sibTransId="{0D8E4C9A-E5C5-44EA-A042-FECFD80D0548}"/>
    <dgm:cxn modelId="{8DF3F613-3C12-49E2-A3A7-E699E6F98296}" srcId="{A8166365-35E0-4240-A5B9-F701EDFD7C3B}" destId="{17747B3D-95CD-4F08-B10D-B299FDE5E96A}" srcOrd="0" destOrd="0" parTransId="{D4C8700A-9F60-4B3A-AABC-F8F241E3EF4F}" sibTransId="{BDC13E57-BD17-4AE8-B178-F3DE4BBEFE60}"/>
    <dgm:cxn modelId="{13FA31A9-DE35-442B-8DA1-CF62969ACE65}" type="presOf" srcId="{FB16CCD8-617C-490D-ABF0-1BAF1C406D75}" destId="{EC753DAF-7D54-41F7-80F6-C5D2E2DB1BAA}" srcOrd="0" destOrd="0" presId="urn:microsoft.com/office/officeart/2005/8/layout/vList3#1"/>
    <dgm:cxn modelId="{6DF7BD20-0799-4BC3-BFC4-03E53262D899}" srcId="{A8166365-35E0-4240-A5B9-F701EDFD7C3B}" destId="{131DCC41-6771-4707-8951-582A39944C06}" srcOrd="1" destOrd="0" parTransId="{5267E141-37F0-4A8F-9FF2-D56DD1C6C09F}" sibTransId="{693A7153-04F7-4A5C-9A18-5FA7D545A00F}"/>
    <dgm:cxn modelId="{BC47DC1C-4BC4-484C-8B85-9EBA62A166B9}" type="presOf" srcId="{131DCC41-6771-4707-8951-582A39944C06}" destId="{A450FE6B-A330-4C54-8E16-69903DF6237E}" srcOrd="0" destOrd="0" presId="urn:microsoft.com/office/officeart/2005/8/layout/vList3#1"/>
    <dgm:cxn modelId="{AC8F4EEA-367D-4645-8932-A6E91D6272F6}" type="presOf" srcId="{17747B3D-95CD-4F08-B10D-B299FDE5E96A}" destId="{7554367E-D458-4267-BF00-4CF789B3514D}" srcOrd="0" destOrd="0" presId="urn:microsoft.com/office/officeart/2005/8/layout/vList3#1"/>
    <dgm:cxn modelId="{D3B7BDC1-635C-49A8-B2AB-61ABF8652DFD}" type="presParOf" srcId="{FDF04957-257F-4BEF-8ADF-3376A763B0D6}" destId="{BA0A894F-4746-429E-AA09-BC83E6BDA31C}" srcOrd="0" destOrd="0" presId="urn:microsoft.com/office/officeart/2005/8/layout/vList3#1"/>
    <dgm:cxn modelId="{75FF4A92-6941-4121-BE3D-7D8CA79F53F9}" type="presParOf" srcId="{BA0A894F-4746-429E-AA09-BC83E6BDA31C}" destId="{43472646-CFD3-492D-AF19-5DF7F8F9C8E6}" srcOrd="0" destOrd="0" presId="urn:microsoft.com/office/officeart/2005/8/layout/vList3#1"/>
    <dgm:cxn modelId="{3115F28A-8A4A-43AF-A91B-F47393B90AB1}" type="presParOf" srcId="{BA0A894F-4746-429E-AA09-BC83E6BDA31C}" destId="{7554367E-D458-4267-BF00-4CF789B3514D}" srcOrd="1" destOrd="0" presId="urn:microsoft.com/office/officeart/2005/8/layout/vList3#1"/>
    <dgm:cxn modelId="{276B0976-AE3E-416F-8D8B-74AAE3567DD1}" type="presParOf" srcId="{FDF04957-257F-4BEF-8ADF-3376A763B0D6}" destId="{60022157-402A-41AA-ADD8-20E3D72960A0}" srcOrd="1" destOrd="0" presId="urn:microsoft.com/office/officeart/2005/8/layout/vList3#1"/>
    <dgm:cxn modelId="{0B9545CD-AB26-4F84-A616-5C3D70348BC8}" type="presParOf" srcId="{FDF04957-257F-4BEF-8ADF-3376A763B0D6}" destId="{B80D3403-CF7F-4FAF-8F77-8A508015719A}" srcOrd="2" destOrd="0" presId="urn:microsoft.com/office/officeart/2005/8/layout/vList3#1"/>
    <dgm:cxn modelId="{A7D7A4F3-2D44-4834-8F69-D86E94557A05}" type="presParOf" srcId="{B80D3403-CF7F-4FAF-8F77-8A508015719A}" destId="{70E621B9-B6EA-4A17-8F14-87935B108697}" srcOrd="0" destOrd="0" presId="urn:microsoft.com/office/officeart/2005/8/layout/vList3#1"/>
    <dgm:cxn modelId="{0562B728-E304-4A61-A835-4993A3695CC7}" type="presParOf" srcId="{B80D3403-CF7F-4FAF-8F77-8A508015719A}" destId="{A450FE6B-A330-4C54-8E16-69903DF6237E}" srcOrd="1" destOrd="0" presId="urn:microsoft.com/office/officeart/2005/8/layout/vList3#1"/>
    <dgm:cxn modelId="{FDB10B17-8DC1-49D3-8A8F-3F456D077364}" type="presParOf" srcId="{FDF04957-257F-4BEF-8ADF-3376A763B0D6}" destId="{3CF3306A-A856-4172-9050-50DC4583CF23}" srcOrd="3" destOrd="0" presId="urn:microsoft.com/office/officeart/2005/8/layout/vList3#1"/>
    <dgm:cxn modelId="{3BBABE00-B5E0-44C6-A9E5-68B9C1049157}" type="presParOf" srcId="{FDF04957-257F-4BEF-8ADF-3376A763B0D6}" destId="{48A125CE-5905-40A0-BC55-AFD9850BB3B4}" srcOrd="4" destOrd="0" presId="urn:microsoft.com/office/officeart/2005/8/layout/vList3#1"/>
    <dgm:cxn modelId="{BDF70E45-8E2D-408B-B01A-C81C6860D720}" type="presParOf" srcId="{48A125CE-5905-40A0-BC55-AFD9850BB3B4}" destId="{1257E4F1-81A6-4500-85BD-2D9FF77F30A0}" srcOrd="0" destOrd="0" presId="urn:microsoft.com/office/officeart/2005/8/layout/vList3#1"/>
    <dgm:cxn modelId="{8E1472C7-473B-42C8-9612-A5BC9F6E025D}" type="presParOf" srcId="{48A125CE-5905-40A0-BC55-AFD9850BB3B4}" destId="{EC753DAF-7D54-41F7-80F6-C5D2E2DB1BAA}" srcOrd="1" destOrd="0" presId="urn:microsoft.com/office/officeart/2005/8/layout/vList3#1"/>
    <dgm:cxn modelId="{79A8F559-2588-4056-A5D1-20F5045BA2E4}" type="presParOf" srcId="{FDF04957-257F-4BEF-8ADF-3376A763B0D6}" destId="{EAF66550-8070-4BD2-8D6F-ED0B7C9BB008}" srcOrd="5" destOrd="0" presId="urn:microsoft.com/office/officeart/2005/8/layout/vList3#1"/>
    <dgm:cxn modelId="{F6A0F051-6490-4065-927B-B21945D65719}" type="presParOf" srcId="{FDF04957-257F-4BEF-8ADF-3376A763B0D6}" destId="{A9D24F67-FBBC-4A45-9582-254EDAA61C07}" srcOrd="6" destOrd="0" presId="urn:microsoft.com/office/officeart/2005/8/layout/vList3#1"/>
    <dgm:cxn modelId="{BAB5A4BF-A33D-4BF0-8F61-9222571EF13A}" type="presParOf" srcId="{A9D24F67-FBBC-4A45-9582-254EDAA61C07}" destId="{F817A235-8610-4360-99F3-A2BEB2234D74}" srcOrd="0" destOrd="0" presId="urn:microsoft.com/office/officeart/2005/8/layout/vList3#1"/>
    <dgm:cxn modelId="{DA256A2D-97EF-401B-B16C-9C623B538BC1}" type="presParOf" srcId="{A9D24F67-FBBC-4A45-9582-254EDAA61C07}" destId="{5DAA3B0C-71C4-4656-8870-9962BA2CAF53}" srcOrd="1" destOrd="0" presId="urn:microsoft.com/office/officeart/2005/8/layout/vList3#1"/>
    <dgm:cxn modelId="{83DB0E8A-15E9-4CF0-A2EE-93E9D3A713E7}" type="presParOf" srcId="{FDF04957-257F-4BEF-8ADF-3376A763B0D6}" destId="{81980735-7EEE-4678-83C8-BA0980C589DB}" srcOrd="7" destOrd="0" presId="urn:microsoft.com/office/officeart/2005/8/layout/vList3#1"/>
    <dgm:cxn modelId="{4F19A285-8B4A-4858-85C4-093236F9BEDF}" type="presParOf" srcId="{FDF04957-257F-4BEF-8ADF-3376A763B0D6}" destId="{A058E310-C1AC-4EC4-82F7-73FA85F9061B}" srcOrd="8" destOrd="0" presId="urn:microsoft.com/office/officeart/2005/8/layout/vList3#1"/>
    <dgm:cxn modelId="{4DE40C92-D990-417F-B8E1-8C950FD32774}" type="presParOf" srcId="{A058E310-C1AC-4EC4-82F7-73FA85F9061B}" destId="{CD5B0E9B-5E15-480D-983C-DF89C6CDCFFF}" srcOrd="0" destOrd="0" presId="urn:microsoft.com/office/officeart/2005/8/layout/vList3#1"/>
    <dgm:cxn modelId="{3D377602-9797-440E-9766-ECCDEEB055B8}" type="presParOf" srcId="{A058E310-C1AC-4EC4-82F7-73FA85F9061B}" destId="{8A8F7CE8-5A5B-4150-AD4F-62ACBC46EB45}" srcOrd="1" destOrd="0" presId="urn:microsoft.com/office/officeart/2005/8/layout/vList3#1"/>
    <dgm:cxn modelId="{AE41C65E-3030-4FD8-B83D-25A08257A39A}" type="presParOf" srcId="{FDF04957-257F-4BEF-8ADF-3376A763B0D6}" destId="{69C02255-E6B7-43FE-B1CF-069F196A99DE}" srcOrd="9" destOrd="0" presId="urn:microsoft.com/office/officeart/2005/8/layout/vList3#1"/>
    <dgm:cxn modelId="{EA016985-74EF-469C-A330-E35216430A69}" type="presParOf" srcId="{FDF04957-257F-4BEF-8ADF-3376A763B0D6}" destId="{DD1106AF-6646-4211-8AD4-CBA1F22D3336}" srcOrd="10" destOrd="0" presId="urn:microsoft.com/office/officeart/2005/8/layout/vList3#1"/>
    <dgm:cxn modelId="{972AE7FD-B713-4DCA-93B0-57ECE12B491E}" type="presParOf" srcId="{DD1106AF-6646-4211-8AD4-CBA1F22D3336}" destId="{55907A6B-B64D-4F92-8A01-42A92869FF38}" srcOrd="0" destOrd="0" presId="urn:microsoft.com/office/officeart/2005/8/layout/vList3#1"/>
    <dgm:cxn modelId="{5C249DC2-E74F-4535-A80A-E284380957DD}" type="presParOf" srcId="{DD1106AF-6646-4211-8AD4-CBA1F22D3336}" destId="{30B5F957-9766-4EF3-B26A-3C804D1C7AFA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54367E-D458-4267-BF00-4CF789B3514D}">
      <dsp:nvSpPr>
        <dsp:cNvPr id="0" name=""/>
        <dsp:cNvSpPr/>
      </dsp:nvSpPr>
      <dsp:spPr>
        <a:xfrm rot="10800000">
          <a:off x="1722324" y="93"/>
          <a:ext cx="6080760" cy="762818"/>
        </a:xfrm>
        <a:prstGeom prst="homePlate">
          <a:avLst/>
        </a:prstGeom>
        <a:solidFill>
          <a:srgbClr val="927AA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6382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Регулярность, систематичность и последовательность планирования. Реалистичность планируемых целей и задач</a:t>
          </a:r>
          <a:endParaRPr lang="ru-RU" sz="1600" b="1" kern="1200" dirty="0">
            <a:solidFill>
              <a:schemeClr val="tx1"/>
            </a:solidFill>
          </a:endParaRPr>
        </a:p>
      </dsp:txBody>
      <dsp:txXfrm rot="10800000">
        <a:off x="1913028" y="93"/>
        <a:ext cx="5890056" cy="762818"/>
      </dsp:txXfrm>
    </dsp:sp>
    <dsp:sp modelId="{43472646-CFD3-492D-AF19-5DF7F8F9C8E6}">
      <dsp:nvSpPr>
        <dsp:cNvPr id="0" name=""/>
        <dsp:cNvSpPr/>
      </dsp:nvSpPr>
      <dsp:spPr>
        <a:xfrm>
          <a:off x="1340915" y="93"/>
          <a:ext cx="762818" cy="762818"/>
        </a:xfrm>
        <a:prstGeom prst="ellipse">
          <a:avLst/>
        </a:prstGeom>
        <a:gradFill rotWithShape="0">
          <a:gsLst>
            <a:gs pos="0">
              <a:schemeClr val="accent4">
                <a:tint val="50000"/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50000"/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50000"/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450FE6B-A330-4C54-8E16-69903DF6237E}">
      <dsp:nvSpPr>
        <dsp:cNvPr id="0" name=""/>
        <dsp:cNvSpPr/>
      </dsp:nvSpPr>
      <dsp:spPr>
        <a:xfrm rot="10800000">
          <a:off x="1722324" y="990619"/>
          <a:ext cx="6080760" cy="762818"/>
        </a:xfrm>
        <a:prstGeom prst="homePlate">
          <a:avLst/>
        </a:prstGeom>
        <a:solidFill>
          <a:srgbClr val="927AA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6382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Соответствие образовательного материала и способов его освоения  целям  и задачам плановых документов</a:t>
          </a:r>
          <a:endParaRPr lang="ru-RU" sz="1700" b="1" kern="1200" dirty="0">
            <a:solidFill>
              <a:schemeClr val="tx1"/>
            </a:solidFill>
          </a:endParaRPr>
        </a:p>
      </dsp:txBody>
      <dsp:txXfrm rot="10800000">
        <a:off x="1913028" y="990619"/>
        <a:ext cx="5890056" cy="762818"/>
      </dsp:txXfrm>
    </dsp:sp>
    <dsp:sp modelId="{70E621B9-B6EA-4A17-8F14-87935B108697}">
      <dsp:nvSpPr>
        <dsp:cNvPr id="0" name=""/>
        <dsp:cNvSpPr/>
      </dsp:nvSpPr>
      <dsp:spPr>
        <a:xfrm>
          <a:off x="1340915" y="990619"/>
          <a:ext cx="762818" cy="762818"/>
        </a:xfrm>
        <a:prstGeom prst="ellipse">
          <a:avLst/>
        </a:prstGeom>
        <a:gradFill rotWithShape="0">
          <a:gsLst>
            <a:gs pos="0">
              <a:schemeClr val="accent4">
                <a:tint val="50000"/>
                <a:alpha val="90000"/>
                <a:hueOff val="-6706"/>
                <a:satOff val="-324"/>
                <a:lumOff val="2410"/>
                <a:alphaOff val="-8000"/>
                <a:shade val="51000"/>
                <a:satMod val="130000"/>
              </a:schemeClr>
            </a:gs>
            <a:gs pos="80000">
              <a:schemeClr val="accent4">
                <a:tint val="50000"/>
                <a:alpha val="90000"/>
                <a:hueOff val="-6706"/>
                <a:satOff val="-324"/>
                <a:lumOff val="2410"/>
                <a:alphaOff val="-8000"/>
                <a:shade val="93000"/>
                <a:satMod val="130000"/>
              </a:schemeClr>
            </a:gs>
            <a:gs pos="100000">
              <a:schemeClr val="accent4">
                <a:tint val="50000"/>
                <a:alpha val="90000"/>
                <a:hueOff val="-6706"/>
                <a:satOff val="-324"/>
                <a:lumOff val="2410"/>
                <a:alphaOff val="-8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C753DAF-7D54-41F7-80F6-C5D2E2DB1BAA}">
      <dsp:nvSpPr>
        <dsp:cNvPr id="0" name=""/>
        <dsp:cNvSpPr/>
      </dsp:nvSpPr>
      <dsp:spPr>
        <a:xfrm rot="10800000">
          <a:off x="1722324" y="1981144"/>
          <a:ext cx="6080760" cy="762818"/>
        </a:xfrm>
        <a:prstGeom prst="homePlat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16000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-16000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16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6382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Эффективность подбора методов и приемов образовательной работы с детьми</a:t>
          </a:r>
          <a:endParaRPr lang="ru-RU" sz="2100" b="1" kern="1200" dirty="0">
            <a:solidFill>
              <a:schemeClr val="tx1"/>
            </a:solidFill>
          </a:endParaRPr>
        </a:p>
      </dsp:txBody>
      <dsp:txXfrm rot="10800000">
        <a:off x="1913028" y="1981144"/>
        <a:ext cx="5890056" cy="762818"/>
      </dsp:txXfrm>
    </dsp:sp>
    <dsp:sp modelId="{1257E4F1-81A6-4500-85BD-2D9FF77F30A0}">
      <dsp:nvSpPr>
        <dsp:cNvPr id="0" name=""/>
        <dsp:cNvSpPr/>
      </dsp:nvSpPr>
      <dsp:spPr>
        <a:xfrm>
          <a:off x="1340915" y="1981144"/>
          <a:ext cx="762818" cy="762818"/>
        </a:xfrm>
        <a:prstGeom prst="ellipse">
          <a:avLst/>
        </a:prstGeom>
        <a:gradFill rotWithShape="0">
          <a:gsLst>
            <a:gs pos="0">
              <a:schemeClr val="accent4">
                <a:tint val="50000"/>
                <a:alpha val="90000"/>
                <a:hueOff val="-13412"/>
                <a:satOff val="-648"/>
                <a:lumOff val="4819"/>
                <a:alphaOff val="-16000"/>
                <a:shade val="51000"/>
                <a:satMod val="130000"/>
              </a:schemeClr>
            </a:gs>
            <a:gs pos="80000">
              <a:schemeClr val="accent4">
                <a:tint val="50000"/>
                <a:alpha val="90000"/>
                <a:hueOff val="-13412"/>
                <a:satOff val="-648"/>
                <a:lumOff val="4819"/>
                <a:alphaOff val="-16000"/>
                <a:shade val="93000"/>
                <a:satMod val="130000"/>
              </a:schemeClr>
            </a:gs>
            <a:gs pos="100000">
              <a:schemeClr val="accent4">
                <a:tint val="50000"/>
                <a:alpha val="90000"/>
                <a:hueOff val="-13412"/>
                <a:satOff val="-648"/>
                <a:lumOff val="4819"/>
                <a:alphaOff val="-16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DAA3B0C-71C4-4656-8870-9962BA2CAF53}">
      <dsp:nvSpPr>
        <dsp:cNvPr id="0" name=""/>
        <dsp:cNvSpPr/>
      </dsp:nvSpPr>
      <dsp:spPr>
        <a:xfrm rot="10800000">
          <a:off x="1722324" y="2971670"/>
          <a:ext cx="6080760" cy="762818"/>
        </a:xfrm>
        <a:prstGeom prst="homePlat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4000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-24000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4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6382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Комплексный характер планирования</a:t>
          </a:r>
          <a:endParaRPr lang="ru-RU" sz="2100" b="1" kern="1200" dirty="0">
            <a:solidFill>
              <a:schemeClr val="tx1"/>
            </a:solidFill>
          </a:endParaRPr>
        </a:p>
      </dsp:txBody>
      <dsp:txXfrm rot="10800000">
        <a:off x="1913028" y="2971670"/>
        <a:ext cx="5890056" cy="762818"/>
      </dsp:txXfrm>
    </dsp:sp>
    <dsp:sp modelId="{F817A235-8610-4360-99F3-A2BEB2234D74}">
      <dsp:nvSpPr>
        <dsp:cNvPr id="0" name=""/>
        <dsp:cNvSpPr/>
      </dsp:nvSpPr>
      <dsp:spPr>
        <a:xfrm>
          <a:off x="1340915" y="2971670"/>
          <a:ext cx="762818" cy="762818"/>
        </a:xfrm>
        <a:prstGeom prst="ellipse">
          <a:avLst/>
        </a:prstGeom>
        <a:gradFill rotWithShape="0">
          <a:gsLst>
            <a:gs pos="0">
              <a:schemeClr val="accent4">
                <a:tint val="50000"/>
                <a:alpha val="90000"/>
                <a:hueOff val="-20118"/>
                <a:satOff val="-973"/>
                <a:lumOff val="7229"/>
                <a:alphaOff val="-24000"/>
                <a:shade val="51000"/>
                <a:satMod val="130000"/>
              </a:schemeClr>
            </a:gs>
            <a:gs pos="80000">
              <a:schemeClr val="accent4">
                <a:tint val="50000"/>
                <a:alpha val="90000"/>
                <a:hueOff val="-20118"/>
                <a:satOff val="-973"/>
                <a:lumOff val="7229"/>
                <a:alphaOff val="-24000"/>
                <a:shade val="93000"/>
                <a:satMod val="130000"/>
              </a:schemeClr>
            </a:gs>
            <a:gs pos="100000">
              <a:schemeClr val="accent4">
                <a:tint val="50000"/>
                <a:alpha val="90000"/>
                <a:hueOff val="-20118"/>
                <a:satOff val="-973"/>
                <a:lumOff val="7229"/>
                <a:alphaOff val="-24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A8F7CE8-5A5B-4150-AD4F-62ACBC46EB45}">
      <dsp:nvSpPr>
        <dsp:cNvPr id="0" name=""/>
        <dsp:cNvSpPr/>
      </dsp:nvSpPr>
      <dsp:spPr>
        <a:xfrm rot="10800000">
          <a:off x="1722324" y="3962196"/>
          <a:ext cx="6080760" cy="762818"/>
        </a:xfrm>
        <a:prstGeom prst="homePlat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32000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-32000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32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6382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Учет результатов диагностики</a:t>
          </a:r>
          <a:endParaRPr lang="ru-RU" sz="2100" b="1" kern="1200" dirty="0">
            <a:solidFill>
              <a:schemeClr val="tx1"/>
            </a:solidFill>
          </a:endParaRPr>
        </a:p>
      </dsp:txBody>
      <dsp:txXfrm rot="10800000">
        <a:off x="1913028" y="3962196"/>
        <a:ext cx="5890056" cy="762818"/>
      </dsp:txXfrm>
    </dsp:sp>
    <dsp:sp modelId="{CD5B0E9B-5E15-480D-983C-DF89C6CDCFFF}">
      <dsp:nvSpPr>
        <dsp:cNvPr id="0" name=""/>
        <dsp:cNvSpPr/>
      </dsp:nvSpPr>
      <dsp:spPr>
        <a:xfrm>
          <a:off x="1340915" y="3962196"/>
          <a:ext cx="762818" cy="762818"/>
        </a:xfrm>
        <a:prstGeom prst="ellipse">
          <a:avLst/>
        </a:prstGeom>
        <a:gradFill rotWithShape="0">
          <a:gsLst>
            <a:gs pos="0">
              <a:schemeClr val="accent4">
                <a:tint val="50000"/>
                <a:alpha val="90000"/>
                <a:hueOff val="-26824"/>
                <a:satOff val="-1297"/>
                <a:lumOff val="9638"/>
                <a:alphaOff val="-32000"/>
                <a:shade val="51000"/>
                <a:satMod val="130000"/>
              </a:schemeClr>
            </a:gs>
            <a:gs pos="80000">
              <a:schemeClr val="accent4">
                <a:tint val="50000"/>
                <a:alpha val="90000"/>
                <a:hueOff val="-26824"/>
                <a:satOff val="-1297"/>
                <a:lumOff val="9638"/>
                <a:alphaOff val="-32000"/>
                <a:shade val="93000"/>
                <a:satMod val="130000"/>
              </a:schemeClr>
            </a:gs>
            <a:gs pos="100000">
              <a:schemeClr val="accent4">
                <a:tint val="50000"/>
                <a:alpha val="90000"/>
                <a:hueOff val="-26824"/>
                <a:satOff val="-1297"/>
                <a:lumOff val="9638"/>
                <a:alphaOff val="-32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0B5F957-9766-4EF3-B26A-3C804D1C7AFA}">
      <dsp:nvSpPr>
        <dsp:cNvPr id="0" name=""/>
        <dsp:cNvSpPr/>
      </dsp:nvSpPr>
      <dsp:spPr>
        <a:xfrm rot="10800000">
          <a:off x="1722324" y="4952721"/>
          <a:ext cx="6080760" cy="762818"/>
        </a:xfrm>
        <a:prstGeom prst="homePlat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6382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Целесообразность выбранной формы плана образовательной работы</a:t>
          </a:r>
          <a:endParaRPr lang="ru-RU" sz="2100" b="1" kern="1200" dirty="0">
            <a:solidFill>
              <a:schemeClr val="tx1"/>
            </a:solidFill>
          </a:endParaRPr>
        </a:p>
      </dsp:txBody>
      <dsp:txXfrm rot="10800000">
        <a:off x="1913028" y="4952721"/>
        <a:ext cx="5890056" cy="762818"/>
      </dsp:txXfrm>
    </dsp:sp>
    <dsp:sp modelId="{55907A6B-B64D-4F92-8A01-42A92869FF38}">
      <dsp:nvSpPr>
        <dsp:cNvPr id="0" name=""/>
        <dsp:cNvSpPr/>
      </dsp:nvSpPr>
      <dsp:spPr>
        <a:xfrm>
          <a:off x="1340915" y="4952721"/>
          <a:ext cx="762818" cy="762818"/>
        </a:xfrm>
        <a:prstGeom prst="ellipse">
          <a:avLst/>
        </a:prstGeom>
        <a:gradFill rotWithShape="0">
          <a:gsLst>
            <a:gs pos="0">
              <a:schemeClr val="accent4">
                <a:tint val="50000"/>
                <a:alpha val="90000"/>
                <a:hueOff val="-33530"/>
                <a:satOff val="-1621"/>
                <a:lumOff val="12048"/>
                <a:alphaOff val="-40000"/>
                <a:shade val="51000"/>
                <a:satMod val="130000"/>
              </a:schemeClr>
            </a:gs>
            <a:gs pos="80000">
              <a:schemeClr val="accent4">
                <a:tint val="50000"/>
                <a:alpha val="90000"/>
                <a:hueOff val="-33530"/>
                <a:satOff val="-1621"/>
                <a:lumOff val="12048"/>
                <a:alphaOff val="-40000"/>
                <a:shade val="93000"/>
                <a:satMod val="130000"/>
              </a:schemeClr>
            </a:gs>
            <a:gs pos="100000">
              <a:schemeClr val="accent4">
                <a:tint val="50000"/>
                <a:alpha val="90000"/>
                <a:hueOff val="-33530"/>
                <a:satOff val="-1621"/>
                <a:lumOff val="12048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0B343-019E-44B8-B9E0-4DB4C36EEACB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0D875-2B98-4823-B1C3-559036F824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32A1D-AB9B-4248-BF07-565F748E1019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11EFE-E6B6-4894-A7DA-C21A63388F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15769-07B1-442C-A450-3D3C4ACB3991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02DF2-BF69-4DAE-8CA1-3E7DCC203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2DDD-B127-4E92-839E-AA5765646BBC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FE581-89B6-42BD-9607-26BF7388D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5EE31-3F44-4917-92F6-1942D5C7B03B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77315-5C68-4249-A62F-F3E2B6D8E4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8B4EC-3B21-495B-B361-09C7A5089010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4040D-A0C0-413A-95AC-A33BF4C7FD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62BD4-D4C4-4A1A-A750-4CBEF2308A81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D65CC-5398-48AC-8FBA-60AB6D2C27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E5DA9-659D-4273-9918-4DAC6003E921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225AB-1E6F-4F6C-95B1-33D09CA90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F35C6-0B8E-4649-B1EC-FB590E6DF4F9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F2C06-8E40-42C3-940B-ED429931E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DBED-4988-440D-AA34-C38B7E7D67E3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F6092-AEC0-40AA-AA4A-483BAC3831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CBCC1-2F5E-4239-8460-6E88EF486CBA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860A6-687B-4073-8768-2052C5CC2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2073ED-E75E-49F5-9214-C1A2D4604D1C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0138AC-D3C0-4485-B6E5-A14DC9102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887889"/>
              </p:ext>
            </p:extLst>
          </p:nvPr>
        </p:nvGraphicFramePr>
        <p:xfrm>
          <a:off x="899594" y="692695"/>
          <a:ext cx="7056780" cy="5544617"/>
        </p:xfrm>
        <a:graphic>
          <a:graphicData uri="http://schemas.openxmlformats.org/drawingml/2006/table">
            <a:tbl>
              <a:tblPr/>
              <a:tblGrid>
                <a:gridCol w="554919"/>
                <a:gridCol w="554919"/>
                <a:gridCol w="497182"/>
                <a:gridCol w="467244"/>
                <a:gridCol w="480076"/>
                <a:gridCol w="503598"/>
                <a:gridCol w="501459"/>
                <a:gridCol w="487560"/>
                <a:gridCol w="501459"/>
                <a:gridCol w="501459"/>
                <a:gridCol w="484352"/>
                <a:gridCol w="554919"/>
                <a:gridCol w="501459"/>
                <a:gridCol w="466175"/>
              </a:tblGrid>
              <a:tr h="426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D:\Книги по психологии и педагогике\ФОНЫ\1.jpg"/>
          <p:cNvPicPr>
            <a:picLocks noChangeAspect="1" noChangeArrowheads="1"/>
          </p:cNvPicPr>
          <p:nvPr/>
        </p:nvPicPr>
        <p:blipFill>
          <a:blip r:embed="rId2" cstate="print"/>
          <a:srcRect b="1784"/>
          <a:stretch>
            <a:fillRect/>
          </a:stretch>
        </p:blipFill>
        <p:spPr bwMode="auto">
          <a:xfrm>
            <a:off x="-127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44500" y="1557338"/>
            <a:ext cx="8229600" cy="28797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Ст. 12 закона №273 – ФЗ. Образовательные программы</a:t>
            </a:r>
            <a:br>
              <a:rPr lang="ru-RU" sz="3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ru-RU" sz="3200" b="1" i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D:\Книги по психологии и педагогике\ФОНЫ\1.jpg"/>
          <p:cNvPicPr>
            <a:picLocks noChangeAspect="1" noChangeArrowheads="1"/>
          </p:cNvPicPr>
          <p:nvPr/>
        </p:nvPicPr>
        <p:blipFill>
          <a:blip r:embed="rId2" cstate="print"/>
          <a:srcRect b="1784"/>
          <a:stretch>
            <a:fillRect/>
          </a:stretch>
        </p:blipFill>
        <p:spPr bwMode="auto">
          <a:xfrm>
            <a:off x="-127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Заголовок 3"/>
          <p:cNvSpPr txBox="1">
            <a:spLocks/>
          </p:cNvSpPr>
          <p:nvPr/>
        </p:nvSpPr>
        <p:spPr bwMode="auto">
          <a:xfrm>
            <a:off x="971550" y="2528888"/>
            <a:ext cx="73675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latin typeface="Calibri" pitchFamily="34" charset="0"/>
              </a:rPr>
              <a:t/>
            </a:r>
            <a:br>
              <a:rPr lang="ru-RU" sz="3200">
                <a:latin typeface="Calibri" pitchFamily="34" charset="0"/>
              </a:rPr>
            </a:br>
            <a:endParaRPr lang="ru-RU" sz="3200" b="1">
              <a:latin typeface="Calibri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0538" y="523875"/>
            <a:ext cx="8137525" cy="589915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2532" name="TextBox 6"/>
          <p:cNvSpPr txBox="1">
            <a:spLocks noChangeArrowheads="1"/>
          </p:cNvSpPr>
          <p:nvPr/>
        </p:nvSpPr>
        <p:spPr bwMode="auto">
          <a:xfrm>
            <a:off x="582613" y="823913"/>
            <a:ext cx="79533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900" b="1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sz="1900" b="1">
                <a:latin typeface="Times New Roman" pitchFamily="18" charset="0"/>
                <a:cs typeface="Times New Roman" pitchFamily="18" charset="0"/>
              </a:rPr>
              <a:t>«Детский сад №______»</a:t>
            </a:r>
          </a:p>
        </p:txBody>
      </p:sp>
      <p:sp>
        <p:nvSpPr>
          <p:cNvPr id="22533" name="TextBox 8"/>
          <p:cNvSpPr txBox="1">
            <a:spLocks noChangeArrowheads="1"/>
          </p:cNvSpPr>
          <p:nvPr/>
        </p:nvSpPr>
        <p:spPr bwMode="auto">
          <a:xfrm>
            <a:off x="827088" y="1525588"/>
            <a:ext cx="24939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«Согласовано»</a:t>
            </a:r>
          </a:p>
          <a:p>
            <a:r>
              <a:rPr lang="ru-RU"/>
              <a:t>__________________</a:t>
            </a:r>
          </a:p>
          <a:p>
            <a:r>
              <a:rPr lang="ru-RU"/>
              <a:t>__________________</a:t>
            </a:r>
          </a:p>
          <a:p>
            <a:endParaRPr lang="ru-RU"/>
          </a:p>
        </p:txBody>
      </p:sp>
      <p:sp>
        <p:nvSpPr>
          <p:cNvPr id="22534" name="TextBox 9"/>
          <p:cNvSpPr txBox="1">
            <a:spLocks noChangeArrowheads="1"/>
          </p:cNvSpPr>
          <p:nvPr/>
        </p:nvSpPr>
        <p:spPr bwMode="auto">
          <a:xfrm>
            <a:off x="3917950" y="1516063"/>
            <a:ext cx="4284663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«Утверждаю»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заведующий МБДОУ «Детский сад №__»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_____________(Ф.И.О. руководителя)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         (подпись)</a:t>
            </a:r>
          </a:p>
        </p:txBody>
      </p:sp>
      <p:sp>
        <p:nvSpPr>
          <p:cNvPr id="22535" name="TextBox 11"/>
          <p:cNvSpPr txBox="1">
            <a:spLocks noChangeArrowheads="1"/>
          </p:cNvSpPr>
          <p:nvPr/>
        </p:nvSpPr>
        <p:spPr bwMode="auto">
          <a:xfrm>
            <a:off x="2063750" y="2781300"/>
            <a:ext cx="538956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РАБОЧАЯ ПРОГРАММА</a:t>
            </a:r>
          </a:p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по физическому развитию детей</a:t>
            </a:r>
          </a:p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средней группы (4-5 лет)</a:t>
            </a:r>
          </a:p>
        </p:txBody>
      </p:sp>
      <p:sp>
        <p:nvSpPr>
          <p:cNvPr id="22536" name="TextBox 12"/>
          <p:cNvSpPr txBox="1">
            <a:spLocks noChangeArrowheads="1"/>
          </p:cNvSpPr>
          <p:nvPr/>
        </p:nvSpPr>
        <p:spPr bwMode="auto">
          <a:xfrm>
            <a:off x="6516688" y="4292600"/>
            <a:ext cx="2009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Ф.И.О. педагога,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 должность</a:t>
            </a:r>
          </a:p>
        </p:txBody>
      </p:sp>
      <p:sp>
        <p:nvSpPr>
          <p:cNvPr id="22537" name="TextBox 13"/>
          <p:cNvSpPr txBox="1">
            <a:spLocks noChangeArrowheads="1"/>
          </p:cNvSpPr>
          <p:nvPr/>
        </p:nvSpPr>
        <p:spPr bwMode="auto">
          <a:xfrm>
            <a:off x="3784600" y="5959475"/>
            <a:ext cx="2130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г. Бийск, 2015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D:\Книги по психологии и педагогике\ФОНЫ\1.jpg"/>
          <p:cNvPicPr>
            <a:picLocks noChangeAspect="1" noChangeArrowheads="1"/>
          </p:cNvPicPr>
          <p:nvPr/>
        </p:nvPicPr>
        <p:blipFill>
          <a:blip r:embed="rId2" cstate="print"/>
          <a:srcRect b="1784"/>
          <a:stretch>
            <a:fillRect/>
          </a:stretch>
        </p:blipFill>
        <p:spPr bwMode="auto">
          <a:xfrm>
            <a:off x="-127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Заголовок 3"/>
          <p:cNvSpPr txBox="1">
            <a:spLocks/>
          </p:cNvSpPr>
          <p:nvPr/>
        </p:nvSpPr>
        <p:spPr bwMode="auto">
          <a:xfrm>
            <a:off x="814388" y="2286000"/>
            <a:ext cx="7489825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85750" indent="-285750"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 актуальность;</a:t>
            </a:r>
          </a:p>
          <a:p>
            <a:pPr marL="285750" indent="-285750"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 реалистичность;</a:t>
            </a:r>
          </a:p>
          <a:p>
            <a:pPr marL="285750" indent="-285750"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 целостность;</a:t>
            </a:r>
          </a:p>
          <a:p>
            <a:pPr marL="285750" indent="-285750"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 прогностичность;</a:t>
            </a:r>
          </a:p>
          <a:p>
            <a:pPr marL="285750" indent="-285750"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 рациональность;</a:t>
            </a:r>
          </a:p>
          <a:p>
            <a:pPr marL="285750" indent="-285750"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 контролируемость;</a:t>
            </a:r>
          </a:p>
          <a:p>
            <a:pPr marL="285750" indent="-285750"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 корректируемость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/>
          </a:p>
        </p:txBody>
      </p:sp>
      <p:sp>
        <p:nvSpPr>
          <p:cNvPr id="23555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b="1" smtClean="0"/>
              <a:t>Основные характеристики </a:t>
            </a:r>
            <a:br>
              <a:rPr lang="ru-RU" sz="3400" b="1" smtClean="0"/>
            </a:br>
            <a:r>
              <a:rPr lang="ru-RU" sz="3400" b="1" smtClean="0"/>
              <a:t>рабочей программы педагога ДОО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11760" y="1389847"/>
            <a:ext cx="7103534" cy="923330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D:\Книги по психологии и педагогике\ФОНЫ\1.jpg"/>
          <p:cNvPicPr>
            <a:picLocks noChangeAspect="1" noChangeArrowheads="1"/>
          </p:cNvPicPr>
          <p:nvPr/>
        </p:nvPicPr>
        <p:blipFill>
          <a:blip r:embed="rId2" cstate="print"/>
          <a:srcRect b="1784"/>
          <a:stretch>
            <a:fillRect/>
          </a:stretch>
        </p:blipFill>
        <p:spPr bwMode="auto">
          <a:xfrm>
            <a:off x="-127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Заголовок 3"/>
          <p:cNvSpPr txBox="1">
            <a:spLocks/>
          </p:cNvSpPr>
          <p:nvPr/>
        </p:nvSpPr>
        <p:spPr bwMode="auto">
          <a:xfrm>
            <a:off x="971550" y="2528888"/>
            <a:ext cx="73675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latin typeface="Calibri" pitchFamily="34" charset="0"/>
              </a:rPr>
              <a:t/>
            </a:r>
            <a:br>
              <a:rPr lang="ru-RU" sz="3200">
                <a:latin typeface="Calibri" pitchFamily="34" charset="0"/>
              </a:rPr>
            </a:br>
            <a:endParaRPr lang="ru-RU" sz="3200" b="1">
              <a:latin typeface="Calibri" pitchFamily="34" charset="0"/>
            </a:endParaRPr>
          </a:p>
        </p:txBody>
      </p:sp>
      <p:sp>
        <p:nvSpPr>
          <p:cNvPr id="24579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720725"/>
          </a:xfrm>
        </p:spPr>
        <p:txBody>
          <a:bodyPr/>
          <a:lstStyle/>
          <a:p>
            <a:pPr eaLnBrk="1" hangingPunct="1"/>
            <a:r>
              <a:rPr lang="ru-RU" sz="3400" b="1" smtClean="0"/>
              <a:t>Структура РП </a:t>
            </a:r>
          </a:p>
        </p:txBody>
      </p:sp>
      <p:graphicFrame>
        <p:nvGraphicFramePr>
          <p:cNvPr id="34165" name="Group 373"/>
          <p:cNvGraphicFramePr>
            <a:graphicFrameLocks noGrp="1"/>
          </p:cNvGraphicFramePr>
          <p:nvPr/>
        </p:nvGraphicFramePr>
        <p:xfrm>
          <a:off x="755650" y="1557338"/>
          <a:ext cx="7697788" cy="3552825"/>
        </p:xfrm>
        <a:graphic>
          <a:graphicData uri="http://schemas.openxmlformats.org/drawingml/2006/table">
            <a:tbl>
              <a:tblPr/>
              <a:tblGrid>
                <a:gridCol w="654050"/>
                <a:gridCol w="6529388"/>
                <a:gridCol w="514350"/>
              </a:tblGrid>
              <a:tr h="5302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</a:p>
                  </a:txBody>
                  <a:tcPr marL="44401" marR="4440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44401" marR="4440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Паспорт программы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………………………..…</a:t>
                      </a:r>
                    </a:p>
                  </a:txBody>
                  <a:tcPr marL="44401" marR="4440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4401" marR="4440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Пояснительная записка …………………..…..</a:t>
                      </a:r>
                    </a:p>
                  </a:txBody>
                  <a:tcPr marL="44401" marR="4440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4401" marR="4440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Календарно-тематический план…………..….</a:t>
                      </a:r>
                    </a:p>
                  </a:txBody>
                  <a:tcPr marL="44401" marR="4440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44401" marR="4440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Планируемые результаты освоения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Программы……………………………..….…..</a:t>
                      </a:r>
                    </a:p>
                  </a:txBody>
                  <a:tcPr marL="44401" marR="4440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7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44401" marR="4440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Учебно-методический комплекс…………..…</a:t>
                      </a:r>
                    </a:p>
                  </a:txBody>
                  <a:tcPr marL="44401" marR="44401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D:\Книги по психологии и педагогике\ФОНЫ\1.jpg"/>
          <p:cNvPicPr>
            <a:picLocks noChangeAspect="1" noChangeArrowheads="1"/>
          </p:cNvPicPr>
          <p:nvPr/>
        </p:nvPicPr>
        <p:blipFill>
          <a:blip r:embed="rId2" cstate="print"/>
          <a:srcRect b="1784"/>
          <a:stretch>
            <a:fillRect/>
          </a:stretch>
        </p:blipFill>
        <p:spPr bwMode="auto">
          <a:xfrm>
            <a:off x="-127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Заголовок 3"/>
          <p:cNvSpPr txBox="1">
            <a:spLocks/>
          </p:cNvSpPr>
          <p:nvPr/>
        </p:nvSpPr>
        <p:spPr bwMode="auto">
          <a:xfrm>
            <a:off x="971550" y="2528888"/>
            <a:ext cx="73675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latin typeface="Calibri" pitchFamily="34" charset="0"/>
              </a:rPr>
              <a:t/>
            </a:r>
            <a:br>
              <a:rPr lang="ru-RU" sz="3200">
                <a:latin typeface="Calibri" pitchFamily="34" charset="0"/>
              </a:rPr>
            </a:br>
            <a:endParaRPr lang="ru-RU" sz="3200" b="1">
              <a:latin typeface="Calibri" pitchFamily="34" charset="0"/>
            </a:endParaRPr>
          </a:p>
        </p:txBody>
      </p:sp>
      <p:sp>
        <p:nvSpPr>
          <p:cNvPr id="2560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752475"/>
          </a:xfrm>
        </p:spPr>
        <p:txBody>
          <a:bodyPr/>
          <a:lstStyle/>
          <a:p>
            <a:pPr eaLnBrk="1" hangingPunct="1"/>
            <a:r>
              <a:rPr lang="ru-RU" sz="4000" b="1" smtClean="0"/>
              <a:t>Паспорт программы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539750" y="981075"/>
            <a:ext cx="782320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100"/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Тип программы: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Программа дошкольного образования</a:t>
            </a:r>
            <a:endParaRPr lang="ru-RU" sz="2000">
              <a:latin typeface="Times New Roman" pitchFamily="18" charset="0"/>
            </a:endParaRPr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Статус программы: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рабочая программа по реализации образователь</a:t>
            </a:r>
            <a:r>
              <a:rPr lang="ru-RU" sz="2000">
                <a:latin typeface="Times New Roman" pitchFamily="18" charset="0"/>
              </a:rPr>
              <a:t>-</a:t>
            </a:r>
          </a:p>
          <a:p>
            <a:pPr eaLnBrk="0" hangingPunct="0"/>
            <a:r>
              <a:rPr lang="ru-RU" sz="2000">
                <a:latin typeface="Times New Roman" pitchFamily="18" charset="0"/>
                <a:cs typeface="Times New Roman" pitchFamily="18" charset="0"/>
              </a:rPr>
              <a:t>ной области «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>
              <a:latin typeface="Times New Roman" pitchFamily="18" charset="0"/>
            </a:endParaRPr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Категория: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дети 4-5 лет (средняя группа)</a:t>
            </a:r>
            <a:endParaRPr lang="ru-RU" sz="2000">
              <a:latin typeface="Times New Roman" pitchFamily="18" charset="0"/>
            </a:endParaRPr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Срок освоения: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1 год</a:t>
            </a:r>
            <a:endParaRPr lang="ru-RU" sz="2000">
              <a:latin typeface="Times New Roman" pitchFamily="18" charset="0"/>
            </a:endParaRPr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Оббьем времени:</a:t>
            </a:r>
            <a:endParaRPr lang="ru-RU" sz="2000">
              <a:latin typeface="Times New Roman" pitchFamily="18" charset="0"/>
            </a:endParaRPr>
          </a:p>
        </p:txBody>
      </p:sp>
      <p:graphicFrame>
        <p:nvGraphicFramePr>
          <p:cNvPr id="25636" name="Group 36"/>
          <p:cNvGraphicFramePr>
            <a:graphicFrameLocks noGrp="1"/>
          </p:cNvGraphicFramePr>
          <p:nvPr/>
        </p:nvGraphicFramePr>
        <p:xfrm>
          <a:off x="611188" y="3284538"/>
          <a:ext cx="7993062" cy="1554162"/>
        </p:xfrm>
        <a:graphic>
          <a:graphicData uri="http://schemas.openxmlformats.org/drawingml/2006/table">
            <a:tbl>
              <a:tblPr/>
              <a:tblGrid>
                <a:gridCol w="3175000"/>
                <a:gridCol w="1944687"/>
                <a:gridCol w="1717675"/>
                <a:gridCol w="11557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Физическое развитие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Неделя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Месяц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Физкультура в зале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Физкультура на улице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 бассейне)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7" name="Rectangle 33"/>
          <p:cNvSpPr>
            <a:spLocks noChangeArrowheads="1"/>
          </p:cNvSpPr>
          <p:nvPr/>
        </p:nvSpPr>
        <p:spPr bwMode="auto">
          <a:xfrm>
            <a:off x="611188" y="5084763"/>
            <a:ext cx="7848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Форма деятельности: 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непосредственно образовательная деятельность (занятия).</a:t>
            </a:r>
            <a:endParaRPr lang="ru-RU" sz="2000">
              <a:latin typeface="Times New Roman" pitchFamily="18" charset="0"/>
            </a:endParaRPr>
          </a:p>
          <a:p>
            <a:pPr eaLnBrk="0" hangingPunct="0"/>
            <a:r>
              <a:rPr lang="ru-RU" sz="2000" b="1">
                <a:latin typeface="Times New Roman" pitchFamily="18" charset="0"/>
                <a:cs typeface="Times New Roman" pitchFamily="18" charset="0"/>
              </a:rPr>
              <a:t>Форма контроля: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итоговые занятия.</a:t>
            </a:r>
            <a:endParaRPr lang="ru-RU" sz="2000">
              <a:latin typeface="Times New Roman" pitchFamily="18" charset="0"/>
            </a:endParaRPr>
          </a:p>
          <a:p>
            <a:pPr eaLnBrk="0" hangingPunct="0"/>
            <a:endParaRPr lang="ru-RU" sz="2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D:\Книги по психологии и педагогике\ФОНЫ\1.jpg"/>
          <p:cNvPicPr>
            <a:picLocks noChangeAspect="1" noChangeArrowheads="1"/>
          </p:cNvPicPr>
          <p:nvPr/>
        </p:nvPicPr>
        <p:blipFill>
          <a:blip r:embed="rId2" cstate="print"/>
          <a:srcRect b="1784"/>
          <a:stretch>
            <a:fillRect/>
          </a:stretch>
        </p:blipFill>
        <p:spPr bwMode="auto">
          <a:xfrm>
            <a:off x="-127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Заголовок 3"/>
          <p:cNvSpPr txBox="1">
            <a:spLocks/>
          </p:cNvSpPr>
          <p:nvPr/>
        </p:nvSpPr>
        <p:spPr bwMode="auto">
          <a:xfrm>
            <a:off x="971550" y="2528888"/>
            <a:ext cx="73675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latin typeface="Calibri" pitchFamily="34" charset="0"/>
              </a:rPr>
              <a:t/>
            </a:r>
            <a:br>
              <a:rPr lang="ru-RU" sz="3200">
                <a:latin typeface="Calibri" pitchFamily="34" charset="0"/>
              </a:rPr>
            </a:br>
            <a:endParaRPr lang="ru-RU" sz="3200" b="1">
              <a:latin typeface="Calibri" pitchFamily="34" charset="0"/>
            </a:endParaRPr>
          </a:p>
        </p:txBody>
      </p:sp>
      <p:sp>
        <p:nvSpPr>
          <p:cNvPr id="266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720725"/>
          </a:xfrm>
        </p:spPr>
        <p:txBody>
          <a:bodyPr/>
          <a:lstStyle/>
          <a:p>
            <a:pPr eaLnBrk="1" hangingPunct="1"/>
            <a:r>
              <a:rPr lang="ru-RU" sz="3200" b="1" smtClean="0"/>
              <a:t>Календарно-тематический план программы </a:t>
            </a:r>
          </a:p>
        </p:txBody>
      </p:sp>
      <p:graphicFrame>
        <p:nvGraphicFramePr>
          <p:cNvPr id="26863" name="Group 239"/>
          <p:cNvGraphicFramePr>
            <a:graphicFrameLocks noGrp="1"/>
          </p:cNvGraphicFramePr>
          <p:nvPr/>
        </p:nvGraphicFramePr>
        <p:xfrm>
          <a:off x="611188" y="1557338"/>
          <a:ext cx="8064500" cy="3662362"/>
        </p:xfrm>
        <a:graphic>
          <a:graphicData uri="http://schemas.openxmlformats.org/drawingml/2006/table">
            <a:tbl>
              <a:tblPr/>
              <a:tblGrid>
                <a:gridCol w="1025525"/>
                <a:gridCol w="1392237"/>
                <a:gridCol w="1327150"/>
                <a:gridCol w="2352675"/>
                <a:gridCol w="671513"/>
                <a:gridCol w="1295400"/>
              </a:tblGrid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Месяц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недели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НОД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часов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Методические пособия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обо всем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Выявление уровня физической подготовки на начало года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1*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Игровые задания. Кар-тотека, с. 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 людей в садах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Пойдем на прогулку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Развить двигательные умения и навыки в игровых ситуациях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1*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 с.5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 с.81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Овощи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 саду ли в огороде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Укрепление физическое и психическое здоровье детей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1*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 с. 25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 с. 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Грибы, ягоды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 медведя во бору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ловкости и быстроты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1*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 с.25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 с.81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D:\Книги по психологии и педагогике\ФОНЫ\1.jpg"/>
          <p:cNvPicPr>
            <a:picLocks noChangeAspect="1" noChangeArrowheads="1"/>
          </p:cNvPicPr>
          <p:nvPr/>
        </p:nvPicPr>
        <p:blipFill>
          <a:blip r:embed="rId2" cstate="print"/>
          <a:srcRect b="1784"/>
          <a:stretch>
            <a:fillRect/>
          </a:stretch>
        </p:blipFill>
        <p:spPr bwMode="auto">
          <a:xfrm>
            <a:off x="-127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Заголовок 3"/>
          <p:cNvSpPr txBox="1">
            <a:spLocks/>
          </p:cNvSpPr>
          <p:nvPr/>
        </p:nvSpPr>
        <p:spPr bwMode="auto">
          <a:xfrm>
            <a:off x="879475" y="1484313"/>
            <a:ext cx="73675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latin typeface="Calibri" pitchFamily="34" charset="0"/>
              </a:rPr>
              <a:t>…/.</a:t>
            </a:r>
          </a:p>
          <a:p>
            <a:pPr algn="ctr"/>
            <a:r>
              <a:rPr lang="ru-RU" sz="3200" b="1">
                <a:latin typeface="Calibri" pitchFamily="34" charset="0"/>
              </a:rPr>
              <a:t>….\..</a:t>
            </a:r>
          </a:p>
          <a:p>
            <a:pPr algn="ctr"/>
            <a:r>
              <a:rPr lang="ru-RU" sz="3200" b="1">
                <a:latin typeface="Calibri" pitchFamily="34" charset="0"/>
              </a:rPr>
              <a:t>--//..</a:t>
            </a:r>
          </a:p>
        </p:txBody>
      </p:sp>
      <p:sp>
        <p:nvSpPr>
          <p:cNvPr id="27651" name="Заголовок 1"/>
          <p:cNvSpPr>
            <a:spLocks noGrp="1"/>
          </p:cNvSpPr>
          <p:nvPr>
            <p:ph type="title"/>
          </p:nvPr>
        </p:nvSpPr>
        <p:spPr>
          <a:xfrm>
            <a:off x="107950" y="404813"/>
            <a:ext cx="8856663" cy="720725"/>
          </a:xfrm>
        </p:spPr>
        <p:txBody>
          <a:bodyPr/>
          <a:lstStyle/>
          <a:p>
            <a:pPr eaLnBrk="1" hangingPunct="1"/>
            <a:r>
              <a:rPr lang="ru-RU" sz="3200" b="1" smtClean="0"/>
              <a:t>Планируемые результаты освоения</a:t>
            </a:r>
            <a:br>
              <a:rPr lang="ru-RU" sz="3200" b="1" smtClean="0"/>
            </a:br>
            <a:r>
              <a:rPr lang="ru-RU" sz="3200" b="1" smtClean="0"/>
              <a:t>Программы</a:t>
            </a:r>
          </a:p>
        </p:txBody>
      </p:sp>
      <p:sp>
        <p:nvSpPr>
          <p:cNvPr id="27652" name="Заголовок 3"/>
          <p:cNvSpPr txBox="1">
            <a:spLocks/>
          </p:cNvSpPr>
          <p:nvPr/>
        </p:nvSpPr>
        <p:spPr bwMode="auto">
          <a:xfrm>
            <a:off x="874713" y="3789363"/>
            <a:ext cx="73691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latin typeface="Calibri" pitchFamily="34" charset="0"/>
              </a:rPr>
              <a:t>К концу года дети:</a:t>
            </a:r>
          </a:p>
          <a:p>
            <a:pPr algn="ctr"/>
            <a:r>
              <a:rPr lang="ru-RU" sz="3200" b="1">
                <a:latin typeface="Calibri" pitchFamily="34" charset="0"/>
              </a:rPr>
              <a:t> умеют…</a:t>
            </a:r>
            <a:r>
              <a:rPr lang="ru-RU" sz="3200" b="1"/>
              <a:t> =  …/.</a:t>
            </a:r>
          </a:p>
          <a:p>
            <a:pPr algn="ctr"/>
            <a:r>
              <a:rPr lang="ru-RU" sz="3200" b="1">
                <a:latin typeface="Calibri" pitchFamily="34" charset="0"/>
              </a:rPr>
              <a:t>знают… </a:t>
            </a:r>
            <a:r>
              <a:rPr lang="ru-RU" sz="3200" b="1"/>
              <a:t>  =  ….\..</a:t>
            </a:r>
            <a:endParaRPr lang="ru-RU" sz="3200" b="1">
              <a:latin typeface="Calibri" pitchFamily="34" charset="0"/>
            </a:endParaRPr>
          </a:p>
          <a:p>
            <a:pPr algn="ctr"/>
            <a:r>
              <a:rPr lang="ru-RU" sz="3200" b="1">
                <a:latin typeface="Calibri" pitchFamily="34" charset="0"/>
              </a:rPr>
              <a:t>могут…</a:t>
            </a:r>
            <a:r>
              <a:rPr lang="ru-RU" sz="3200" b="1"/>
              <a:t>  = </a:t>
            </a:r>
            <a:r>
              <a:rPr lang="ru-RU" sz="3200" b="1">
                <a:latin typeface="Calibri" pitchFamily="34" charset="0"/>
              </a:rPr>
              <a:t> </a:t>
            </a:r>
            <a:r>
              <a:rPr lang="ru-RU" sz="3200" b="1"/>
              <a:t>--//..</a:t>
            </a:r>
          </a:p>
          <a:p>
            <a:pPr algn="ctr"/>
            <a:endParaRPr lang="ru-RU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D:\Книги по психологии и педагогике\ФОНЫ\1.jpg"/>
          <p:cNvPicPr>
            <a:picLocks noChangeAspect="1" noChangeArrowheads="1"/>
          </p:cNvPicPr>
          <p:nvPr/>
        </p:nvPicPr>
        <p:blipFill>
          <a:blip r:embed="rId2" cstate="print"/>
          <a:srcRect b="1784"/>
          <a:stretch>
            <a:fillRect/>
          </a:stretch>
        </p:blipFill>
        <p:spPr bwMode="auto">
          <a:xfrm>
            <a:off x="-127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107950" y="404813"/>
            <a:ext cx="8856663" cy="720725"/>
          </a:xfrm>
        </p:spPr>
        <p:txBody>
          <a:bodyPr/>
          <a:lstStyle/>
          <a:p>
            <a:pPr eaLnBrk="1" hangingPunct="1"/>
            <a:r>
              <a:rPr lang="ru-RU" sz="3400" b="1" smtClean="0"/>
              <a:t>Учебно-методический комплекс</a:t>
            </a:r>
          </a:p>
        </p:txBody>
      </p:sp>
      <p:sp>
        <p:nvSpPr>
          <p:cNvPr id="7" name="Заголовок 3"/>
          <p:cNvSpPr txBox="1">
            <a:spLocks/>
          </p:cNvSpPr>
          <p:nvPr/>
        </p:nvSpPr>
        <p:spPr bwMode="auto">
          <a:xfrm>
            <a:off x="873125" y="1484313"/>
            <a:ext cx="7367588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3200" b="1" dirty="0">
                <a:latin typeface="Calibri" pitchFamily="34" charset="0"/>
              </a:rPr>
              <a:t>Методическая литература</a:t>
            </a:r>
          </a:p>
          <a:p>
            <a:pPr>
              <a:defRPr/>
            </a:pPr>
            <a:endParaRPr lang="ru-RU" sz="3200" b="1" dirty="0">
              <a:latin typeface="Calibri" pitchFamily="34" charset="0"/>
            </a:endParaRPr>
          </a:p>
          <a:p>
            <a:pPr>
              <a:defRPr/>
            </a:pPr>
            <a:r>
              <a:rPr lang="ru-RU" sz="3200" b="1" dirty="0">
                <a:latin typeface="Calibri" pitchFamily="34" charset="0"/>
              </a:rPr>
              <a:t>Наглядный материал:</a:t>
            </a:r>
          </a:p>
          <a:p>
            <a:pPr marL="457200" indent="-457200">
              <a:buFontTx/>
              <a:buChar char="-"/>
              <a:defRPr/>
            </a:pPr>
            <a:r>
              <a:rPr lang="ru-RU" sz="3200" b="1" dirty="0">
                <a:latin typeface="Calibri" pitchFamily="34" charset="0"/>
              </a:rPr>
              <a:t>демонстрационный,</a:t>
            </a:r>
          </a:p>
          <a:p>
            <a:pPr marL="457200" indent="-457200">
              <a:buFontTx/>
              <a:buChar char="-"/>
              <a:defRPr/>
            </a:pPr>
            <a:r>
              <a:rPr lang="ru-RU" sz="3200" b="1" dirty="0">
                <a:latin typeface="Calibri" pitchFamily="34" charset="0"/>
              </a:rPr>
              <a:t>раздаточный</a:t>
            </a:r>
          </a:p>
          <a:p>
            <a:pPr>
              <a:defRPr/>
            </a:pPr>
            <a:endParaRPr lang="ru-RU" sz="3200" b="1" dirty="0">
              <a:latin typeface="Calibri" pitchFamily="34" charset="0"/>
            </a:endParaRPr>
          </a:p>
          <a:p>
            <a:pPr>
              <a:defRPr/>
            </a:pPr>
            <a:r>
              <a:rPr lang="ru-RU" sz="3200" b="1" dirty="0">
                <a:latin typeface="Calibri" pitchFamily="34" charset="0"/>
              </a:rPr>
              <a:t>Электронные ресурсы:</a:t>
            </a:r>
          </a:p>
          <a:p>
            <a:pPr>
              <a:defRPr/>
            </a:pPr>
            <a:r>
              <a:rPr lang="ru-RU" sz="3200" b="1" dirty="0">
                <a:latin typeface="Calibri" pitchFamily="34" charset="0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D:\Книги по психологии и педагогике\ФОНЫ\1.jpg"/>
          <p:cNvPicPr>
            <a:picLocks noChangeAspect="1" noChangeArrowheads="1"/>
          </p:cNvPicPr>
          <p:nvPr/>
        </p:nvPicPr>
        <p:blipFill>
          <a:blip r:embed="rId2" cstate="print"/>
          <a:srcRect b="1784"/>
          <a:stretch>
            <a:fillRect/>
          </a:stretch>
        </p:blipFill>
        <p:spPr bwMode="auto">
          <a:xfrm>
            <a:off x="-127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Заголовок 3"/>
          <p:cNvSpPr txBox="1">
            <a:spLocks/>
          </p:cNvSpPr>
          <p:nvPr/>
        </p:nvSpPr>
        <p:spPr bwMode="auto">
          <a:xfrm>
            <a:off x="971550" y="2528888"/>
            <a:ext cx="73675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latin typeface="Calibri" pitchFamily="34" charset="0"/>
              </a:rPr>
              <a:t/>
            </a:r>
            <a:br>
              <a:rPr lang="ru-RU" sz="3200">
                <a:latin typeface="Calibri" pitchFamily="34" charset="0"/>
              </a:rPr>
            </a:br>
            <a:endParaRPr lang="ru-RU" sz="3200" b="1">
              <a:latin typeface="Calibri" pitchFamily="34" charset="0"/>
            </a:endParaRPr>
          </a:p>
        </p:txBody>
      </p:sp>
      <p:sp>
        <p:nvSpPr>
          <p:cNvPr id="29699" name="TextBox 4"/>
          <p:cNvSpPr txBox="1">
            <a:spLocks noChangeArrowheads="1"/>
          </p:cNvSpPr>
          <p:nvPr/>
        </p:nvSpPr>
        <p:spPr bwMode="auto">
          <a:xfrm>
            <a:off x="323850" y="1773238"/>
            <a:ext cx="8351838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формат листов А4;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редактор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Word of Windows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шрифт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Times New Roman$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кегль 12 (14);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межстрочный интервал – одинарный (или 1,15);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выравнивание по ширине; абзац 1 см;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переносы в тексте не ставятся;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центровка заголовков и абзацы в тексте выполняются при помощи средств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, точки в заголовках не ставят;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таблицы вставляются непосредственно в текст;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нумерация страниц кроме титульного листа и приложений. 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1304925" y="476250"/>
            <a:ext cx="68341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Общепринятые технические требования </a:t>
            </a:r>
          </a:p>
          <a:p>
            <a:pPr algn="ctr"/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оформлению рабочей программы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D:\Книги по психологии и педагогике\ФОНЫ\1.jpg"/>
          <p:cNvPicPr>
            <a:picLocks noChangeAspect="1" noChangeArrowheads="1"/>
          </p:cNvPicPr>
          <p:nvPr/>
        </p:nvPicPr>
        <p:blipFill>
          <a:blip r:embed="rId2" cstate="print"/>
          <a:srcRect b="1784"/>
          <a:stretch>
            <a:fillRect/>
          </a:stretch>
        </p:blipFill>
        <p:spPr bwMode="auto">
          <a:xfrm>
            <a:off x="-127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Заголовок 3"/>
          <p:cNvSpPr txBox="1">
            <a:spLocks/>
          </p:cNvSpPr>
          <p:nvPr/>
        </p:nvSpPr>
        <p:spPr bwMode="auto">
          <a:xfrm>
            <a:off x="971550" y="2528888"/>
            <a:ext cx="73675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latin typeface="Calibri" pitchFamily="34" charset="0"/>
              </a:rPr>
              <a:t/>
            </a:r>
            <a:br>
              <a:rPr lang="ru-RU" sz="3200">
                <a:latin typeface="Calibri" pitchFamily="34" charset="0"/>
              </a:rPr>
            </a:br>
            <a:endParaRPr lang="ru-RU" sz="3200" b="1">
              <a:latin typeface="Calibri" pitchFamily="34" charset="0"/>
            </a:endParaRPr>
          </a:p>
        </p:txBody>
      </p:sp>
      <p:sp>
        <p:nvSpPr>
          <p:cNvPr id="3482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765175"/>
            <a:ext cx="8229600" cy="608013"/>
          </a:xfrm>
        </p:spPr>
        <p:txBody>
          <a:bodyPr/>
          <a:lstStyle/>
          <a:p>
            <a:pPr eaLnBrk="1" hangingPunct="1"/>
            <a:r>
              <a:rPr lang="ru-RU" sz="4000" b="1" smtClean="0"/>
              <a:t>Перспективный план ОП </a:t>
            </a:r>
            <a:br>
              <a:rPr lang="ru-RU" sz="4000" b="1" smtClean="0"/>
            </a:br>
            <a:r>
              <a:rPr lang="ru-RU" sz="4000" b="1" smtClean="0"/>
              <a:t>по физическому развитию</a:t>
            </a:r>
          </a:p>
        </p:txBody>
      </p:sp>
      <p:sp>
        <p:nvSpPr>
          <p:cNvPr id="34821" name="Line 54"/>
          <p:cNvSpPr>
            <a:spLocks noChangeShapeType="1"/>
          </p:cNvSpPr>
          <p:nvPr/>
        </p:nvSpPr>
        <p:spPr bwMode="auto">
          <a:xfrm>
            <a:off x="1397000" y="30035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D:\Книги по психологии и педагогике\ФОНЫ\1.jpg"/>
          <p:cNvPicPr>
            <a:picLocks noChangeAspect="1" noChangeArrowheads="1"/>
          </p:cNvPicPr>
          <p:nvPr/>
        </p:nvPicPr>
        <p:blipFill>
          <a:blip r:embed="rId2" cstate="print"/>
          <a:srcRect b="1784"/>
          <a:stretch>
            <a:fillRect/>
          </a:stretch>
        </p:blipFill>
        <p:spPr bwMode="auto">
          <a:xfrm>
            <a:off x="-127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323850" y="2133600"/>
            <a:ext cx="8496300" cy="1682750"/>
          </a:xfrm>
        </p:spPr>
        <p:txBody>
          <a:bodyPr/>
          <a:lstStyle/>
          <a:p>
            <a:pPr eaLnBrk="1" hangingPunct="1"/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Проектирование </a:t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образовательного процесса в ДОУ </a:t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по физическому развитию </a:t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и разработка рабочих программ </a:t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в соответствии с ФГОС ДО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D:\Книги по психологии и педагогике\ФОНЫ\1.jpg"/>
          <p:cNvPicPr>
            <a:picLocks noChangeAspect="1" noChangeArrowheads="1"/>
          </p:cNvPicPr>
          <p:nvPr/>
        </p:nvPicPr>
        <p:blipFill>
          <a:blip r:embed="rId2" cstate="print"/>
          <a:srcRect b="1784"/>
          <a:stretch>
            <a:fillRect/>
          </a:stretch>
        </p:blipFill>
        <p:spPr bwMode="auto">
          <a:xfrm>
            <a:off x="-127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Заголовок 3"/>
          <p:cNvSpPr txBox="1">
            <a:spLocks/>
          </p:cNvSpPr>
          <p:nvPr/>
        </p:nvSpPr>
        <p:spPr bwMode="auto">
          <a:xfrm>
            <a:off x="971550" y="2528888"/>
            <a:ext cx="73675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latin typeface="Calibri" pitchFamily="34" charset="0"/>
              </a:rPr>
              <a:t/>
            </a:r>
            <a:br>
              <a:rPr lang="ru-RU" sz="3200">
                <a:latin typeface="Calibri" pitchFamily="34" charset="0"/>
              </a:rPr>
            </a:br>
            <a:endParaRPr lang="ru-RU" sz="3200" b="1">
              <a:latin typeface="Calibri" pitchFamily="34" charset="0"/>
            </a:endParaRPr>
          </a:p>
        </p:txBody>
      </p:sp>
      <p:sp>
        <p:nvSpPr>
          <p:cNvPr id="3584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765175"/>
            <a:ext cx="8229600" cy="608013"/>
          </a:xfrm>
        </p:spPr>
        <p:txBody>
          <a:bodyPr/>
          <a:lstStyle/>
          <a:p>
            <a:pPr eaLnBrk="1" hangingPunct="1"/>
            <a:r>
              <a:rPr lang="ru-RU" sz="4000" b="1" smtClean="0"/>
              <a:t>Календарный план ОП </a:t>
            </a:r>
            <a:br>
              <a:rPr lang="ru-RU" sz="4000" b="1" smtClean="0"/>
            </a:br>
            <a:r>
              <a:rPr lang="ru-RU" sz="4000" b="1" smtClean="0"/>
              <a:t>по физическому развитию</a:t>
            </a:r>
          </a:p>
        </p:txBody>
      </p:sp>
      <p:sp>
        <p:nvSpPr>
          <p:cNvPr id="35845" name="Line 54"/>
          <p:cNvSpPr>
            <a:spLocks noChangeShapeType="1"/>
          </p:cNvSpPr>
          <p:nvPr/>
        </p:nvSpPr>
        <p:spPr bwMode="auto">
          <a:xfrm>
            <a:off x="1397000" y="30035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D:\Книги по психологии и педагогике\ФОНЫ\1.jpg"/>
          <p:cNvPicPr>
            <a:picLocks noChangeAspect="1" noChangeArrowheads="1"/>
          </p:cNvPicPr>
          <p:nvPr/>
        </p:nvPicPr>
        <p:blipFill>
          <a:blip r:embed="rId2" cstate="print"/>
          <a:srcRect b="1784"/>
          <a:stretch>
            <a:fillRect/>
          </a:stretch>
        </p:blipFill>
        <p:spPr bwMode="auto">
          <a:xfrm>
            <a:off x="-127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Заголовок 3"/>
          <p:cNvSpPr txBox="1">
            <a:spLocks/>
          </p:cNvSpPr>
          <p:nvPr/>
        </p:nvSpPr>
        <p:spPr bwMode="auto">
          <a:xfrm>
            <a:off x="971550" y="2528888"/>
            <a:ext cx="73675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latin typeface="Calibri" pitchFamily="34" charset="0"/>
              </a:rPr>
              <a:t/>
            </a:r>
            <a:br>
              <a:rPr lang="ru-RU" sz="3200">
                <a:latin typeface="Calibri" pitchFamily="34" charset="0"/>
              </a:rPr>
            </a:br>
            <a:endParaRPr lang="ru-RU" sz="3200" b="1">
              <a:latin typeface="Calibri" pitchFamily="34" charset="0"/>
            </a:endParaRPr>
          </a:p>
        </p:txBody>
      </p:sp>
      <p:sp>
        <p:nvSpPr>
          <p:cNvPr id="3072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765175"/>
            <a:ext cx="8229600" cy="608013"/>
          </a:xfrm>
        </p:spPr>
        <p:txBody>
          <a:bodyPr/>
          <a:lstStyle/>
          <a:p>
            <a:pPr eaLnBrk="1" hangingPunct="1"/>
            <a:r>
              <a:rPr lang="ru-RU" sz="4000" b="1" smtClean="0"/>
              <a:t>Календарный план ОП </a:t>
            </a:r>
            <a:br>
              <a:rPr lang="ru-RU" sz="4000" b="1" smtClean="0"/>
            </a:br>
            <a:r>
              <a:rPr lang="ru-RU" sz="4000" b="1" smtClean="0"/>
              <a:t>по физическому развитию</a:t>
            </a:r>
          </a:p>
        </p:txBody>
      </p:sp>
      <p:sp>
        <p:nvSpPr>
          <p:cNvPr id="30724" name="Line 54"/>
          <p:cNvSpPr>
            <a:spLocks noChangeShapeType="1"/>
          </p:cNvSpPr>
          <p:nvPr/>
        </p:nvSpPr>
        <p:spPr bwMode="auto">
          <a:xfrm>
            <a:off x="1397000" y="30035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0759" name="Group 39"/>
          <p:cNvGraphicFramePr>
            <a:graphicFrameLocks noGrp="1"/>
          </p:cNvGraphicFramePr>
          <p:nvPr/>
        </p:nvGraphicFramePr>
        <p:xfrm>
          <a:off x="179388" y="2133600"/>
          <a:ext cx="8856662" cy="2468563"/>
        </p:xfrm>
        <a:graphic>
          <a:graphicData uri="http://schemas.openxmlformats.org/drawingml/2006/table">
            <a:tbl>
              <a:tblPr/>
              <a:tblGrid>
                <a:gridCol w="647700"/>
                <a:gridCol w="1185862"/>
                <a:gridCol w="2581275"/>
                <a:gridCol w="1230313"/>
                <a:gridCol w="1566862"/>
                <a:gridCol w="1644650"/>
              </a:tblGrid>
              <a:tr h="4032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Дата, день</a:t>
                      </a: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недели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Компонент  режимных моментов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Совместная деятельность взрослого и детей с учетом интеграции образовательных областей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развивающей среды для самостоятельно   деятельности детей (центры активности, все помещения группы)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Взаимодействие с родителями/ социальными партнерами.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5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Групповая / подгрупповая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Индивидуальная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D:\Книги по психологии и педагогике\ФОНЫ\1.jpg"/>
          <p:cNvPicPr>
            <a:picLocks noChangeAspect="1" noChangeArrowheads="1"/>
          </p:cNvPicPr>
          <p:nvPr/>
        </p:nvPicPr>
        <p:blipFill>
          <a:blip r:embed="rId2" cstate="print"/>
          <a:srcRect b="1784"/>
          <a:stretch>
            <a:fillRect/>
          </a:stretch>
        </p:blipFill>
        <p:spPr bwMode="auto">
          <a:xfrm>
            <a:off x="-127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Заголовок 3"/>
          <p:cNvSpPr txBox="1">
            <a:spLocks/>
          </p:cNvSpPr>
          <p:nvPr/>
        </p:nvSpPr>
        <p:spPr bwMode="auto">
          <a:xfrm>
            <a:off x="971550" y="2528888"/>
            <a:ext cx="73675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latin typeface="Calibri" pitchFamily="34" charset="0"/>
              </a:rPr>
              <a:t/>
            </a:r>
            <a:br>
              <a:rPr lang="ru-RU" sz="3200">
                <a:latin typeface="Calibri" pitchFamily="34" charset="0"/>
              </a:rPr>
            </a:br>
            <a:endParaRPr lang="ru-RU" sz="3200" b="1">
              <a:latin typeface="Calibri" pitchFamily="34" charset="0"/>
            </a:endParaRPr>
          </a:p>
        </p:txBody>
      </p:sp>
      <p:graphicFrame>
        <p:nvGraphicFramePr>
          <p:cNvPr id="31785" name="Group 41"/>
          <p:cNvGraphicFramePr>
            <a:graphicFrameLocks noGrp="1"/>
          </p:cNvGraphicFramePr>
          <p:nvPr/>
        </p:nvGraphicFramePr>
        <p:xfrm>
          <a:off x="468313" y="2133600"/>
          <a:ext cx="8137525" cy="4022725"/>
        </p:xfrm>
        <a:graphic>
          <a:graphicData uri="http://schemas.openxmlformats.org/drawingml/2006/table">
            <a:tbl>
              <a:tblPr/>
              <a:tblGrid>
                <a:gridCol w="1152525"/>
                <a:gridCol w="1944687"/>
                <a:gridCol w="1755775"/>
                <a:gridCol w="1484313"/>
                <a:gridCol w="1800225"/>
              </a:tblGrid>
              <a:tr h="5318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Временной отрезок дня или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компонент  режимных моментов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Совместная деятельность взрослого и детей с учетом интеграции образовательных областей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развивающей среды для самостоятельно   деятельности детей (центры активности, другие помещения группы)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95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Групповая / подгрупповая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Образова-тельная деятельность в режимных моментах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утро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1775" name="Заголовок 1"/>
          <p:cNvSpPr>
            <a:spLocks/>
          </p:cNvSpPr>
          <p:nvPr/>
        </p:nvSpPr>
        <p:spPr bwMode="auto">
          <a:xfrm>
            <a:off x="468313" y="765175"/>
            <a:ext cx="822960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 b="1">
                <a:latin typeface="Calibri" pitchFamily="34" charset="0"/>
              </a:rPr>
              <a:t>Работа в микрогруппах. </a:t>
            </a:r>
            <a:br>
              <a:rPr lang="ru-RU" sz="4000" b="1">
                <a:latin typeface="Calibri" pitchFamily="34" charset="0"/>
              </a:rPr>
            </a:br>
            <a:r>
              <a:rPr lang="ru-RU" sz="4000" b="1">
                <a:latin typeface="Calibri" pitchFamily="34" charset="0"/>
              </a:rPr>
              <a:t>Заполните таблицу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D:\Книги по психологии и педагогике\ФОНЫ\1.jpg"/>
          <p:cNvPicPr>
            <a:picLocks noChangeAspect="1" noChangeArrowheads="1"/>
          </p:cNvPicPr>
          <p:nvPr/>
        </p:nvPicPr>
        <p:blipFill>
          <a:blip r:embed="rId2" cstate="print"/>
          <a:srcRect b="1784"/>
          <a:stretch>
            <a:fillRect/>
          </a:stretch>
        </p:blipFill>
        <p:spPr bwMode="auto">
          <a:xfrm>
            <a:off x="-127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779463" y="1412875"/>
            <a:ext cx="7559675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ru-RU" sz="3200" b="1" i="1">
                <a:latin typeface="Calibri" pitchFamily="34" charset="0"/>
              </a:rPr>
              <a:t>Планирование – это творческий и трудоемкий процесс, но надо помнить, что эффективность образовательного процесса в ДОУ                  во многом зависит от качества его планирования</a:t>
            </a:r>
            <a:r>
              <a:rPr lang="ru-RU" altLang="ru-RU" sz="2800" b="1" i="1">
                <a:latin typeface="Calibri" pitchFamily="34" charset="0"/>
              </a:rPr>
              <a:t>.</a:t>
            </a: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 descr="D:\Книги по психологии и педагогике\ФОНЫ\1.jpg"/>
          <p:cNvPicPr>
            <a:picLocks noChangeAspect="1" noChangeArrowheads="1"/>
          </p:cNvPicPr>
          <p:nvPr/>
        </p:nvPicPr>
        <p:blipFill>
          <a:blip r:embed="rId2" cstate="print"/>
          <a:srcRect b="1784"/>
          <a:stretch>
            <a:fillRect/>
          </a:stretch>
        </p:blipFill>
        <p:spPr bwMode="auto">
          <a:xfrm>
            <a:off x="-127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444500" y="4005263"/>
            <a:ext cx="8229600" cy="1181100"/>
          </a:xfrm>
        </p:spPr>
        <p:txBody>
          <a:bodyPr/>
          <a:lstStyle/>
          <a:p>
            <a:pPr eaLnBrk="1" hangingPunct="1"/>
            <a:r>
              <a:rPr lang="ru-RU" b="1" smtClean="0"/>
              <a:t>Спасибо Вам за работу!</a:t>
            </a:r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3550" y="1412875"/>
            <a:ext cx="2667000" cy="226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D:\Книги по психологии и педагогике\ФОНЫ\1.jpg"/>
          <p:cNvPicPr>
            <a:picLocks noChangeAspect="1" noChangeArrowheads="1"/>
          </p:cNvPicPr>
          <p:nvPr/>
        </p:nvPicPr>
        <p:blipFill>
          <a:blip r:embed="rId2" cstate="print"/>
          <a:srcRect b="1784"/>
          <a:stretch>
            <a:fillRect/>
          </a:stretch>
        </p:blipFill>
        <p:spPr bwMode="auto">
          <a:xfrm>
            <a:off x="-127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Заголовок 4"/>
          <p:cNvSpPr>
            <a:spLocks noGrp="1"/>
          </p:cNvSpPr>
          <p:nvPr>
            <p:ph type="title"/>
          </p:nvPr>
        </p:nvSpPr>
        <p:spPr>
          <a:xfrm>
            <a:off x="444500" y="1014413"/>
            <a:ext cx="8229600" cy="2308225"/>
          </a:xfrm>
        </p:spPr>
        <p:txBody>
          <a:bodyPr>
            <a:spAutoFit/>
          </a:bodyPr>
          <a:lstStyle/>
          <a:p>
            <a:pPr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ФЗ от 29.12.2012 №273  «Об образовании в РФ»</a:t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Педагогический работник – это физическое лицо, которое состоит в трудовых, служебных отношениях с организацией, осуществляющей образовательную деятельность, и выполняет обязанности по обучению, воспитанию обучающихся и организации образовательной деятельности. </a:t>
            </a: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365125" y="3789363"/>
            <a:ext cx="83883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ст. 48 закона №273 – ФЗ</a:t>
            </a:r>
          </a:p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Педагогический работник обязан осуществлять свою деятельность на высоком профессиональном уровне, обеспечивать в полном объёме реализацию преподаваемых учебных предметов в соответствии </a:t>
            </a:r>
          </a:p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с утвержденной рабочей программой.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D:\Книги по психологии и педагогике\ФОНЫ\1.jpg"/>
          <p:cNvPicPr>
            <a:picLocks noChangeAspect="1" noChangeArrowheads="1"/>
          </p:cNvPicPr>
          <p:nvPr/>
        </p:nvPicPr>
        <p:blipFill>
          <a:blip r:embed="rId2" cstate="print"/>
          <a:srcRect b="1784"/>
          <a:stretch>
            <a:fillRect/>
          </a:stretch>
        </p:blipFill>
        <p:spPr bwMode="auto">
          <a:xfrm>
            <a:off x="-127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Заголовок 3"/>
          <p:cNvSpPr txBox="1">
            <a:spLocks/>
          </p:cNvSpPr>
          <p:nvPr/>
        </p:nvSpPr>
        <p:spPr bwMode="auto">
          <a:xfrm>
            <a:off x="336550" y="1774825"/>
            <a:ext cx="8628063" cy="330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300">
                <a:latin typeface="Calibri" pitchFamily="34" charset="0"/>
              </a:rPr>
              <a:t>- не допускается скидок на недостаточную квалификацию; </a:t>
            </a:r>
          </a:p>
          <a:p>
            <a:pPr algn="ctr"/>
            <a:r>
              <a:rPr lang="ru-RU" sz="2300">
                <a:latin typeface="Calibri" pitchFamily="34" charset="0"/>
              </a:rPr>
              <a:t>- высокие и жесткие требования к профессиональной компетентности со стороны образовательной среды действуют </a:t>
            </a:r>
          </a:p>
          <a:p>
            <a:pPr algn="ctr"/>
            <a:r>
              <a:rPr lang="ru-RU" sz="2300">
                <a:latin typeface="Calibri" pitchFamily="34" charset="0"/>
              </a:rPr>
              <a:t>с первого и до последнего дня работы; </a:t>
            </a:r>
          </a:p>
          <a:p>
            <a:pPr algn="ctr"/>
            <a:r>
              <a:rPr lang="ru-RU" sz="2300">
                <a:latin typeface="Calibri" pitchFamily="34" charset="0"/>
              </a:rPr>
              <a:t>- педагог не имеет возможности остановить педагогический процесс, отсрочить его, чтобы, например, получить консультацию; </a:t>
            </a:r>
          </a:p>
          <a:p>
            <a:pPr algn="ctr"/>
            <a:r>
              <a:rPr lang="ru-RU" sz="2300">
                <a:latin typeface="Calibri" pitchFamily="34" charset="0"/>
              </a:rPr>
              <a:t>- работа воспитателя зачастую требует мгновенной, но профессионально точной реакции; </a:t>
            </a:r>
          </a:p>
          <a:p>
            <a:pPr algn="ctr"/>
            <a:r>
              <a:rPr lang="ru-RU" sz="2300">
                <a:latin typeface="Calibri" pitchFamily="34" charset="0"/>
              </a:rPr>
              <a:t>- имеют место высокая цена ошибок и значительный период проявления окончательных результатов педагогической деятельности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D:\Книги по психологии и педагогике\ФОНЫ\1.jpg"/>
          <p:cNvPicPr>
            <a:picLocks noChangeAspect="1" noChangeArrowheads="1"/>
          </p:cNvPicPr>
          <p:nvPr/>
        </p:nvPicPr>
        <p:blipFill>
          <a:blip r:embed="rId2" cstate="print"/>
          <a:srcRect b="1784"/>
          <a:stretch>
            <a:fillRect/>
          </a:stretch>
        </p:blipFill>
        <p:spPr bwMode="auto">
          <a:xfrm>
            <a:off x="-127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Заголовок 3"/>
          <p:cNvSpPr txBox="1">
            <a:spLocks/>
          </p:cNvSpPr>
          <p:nvPr/>
        </p:nvSpPr>
        <p:spPr bwMode="auto">
          <a:xfrm>
            <a:off x="971550" y="2528888"/>
            <a:ext cx="73675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latin typeface="Calibri" pitchFamily="34" charset="0"/>
              </a:rPr>
              <a:t/>
            </a:r>
            <a:br>
              <a:rPr lang="ru-RU" sz="3200">
                <a:latin typeface="Calibri" pitchFamily="34" charset="0"/>
              </a:rPr>
            </a:br>
            <a:endParaRPr lang="ru-RU" sz="3200" b="1">
              <a:latin typeface="Calibri" pitchFamily="34" charset="0"/>
            </a:endParaRPr>
          </a:p>
        </p:txBody>
      </p:sp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>
          <a:xfrm>
            <a:off x="444500" y="4005263"/>
            <a:ext cx="8229600" cy="2047875"/>
          </a:xfrm>
        </p:spPr>
        <p:txBody>
          <a:bodyPr/>
          <a:lstStyle/>
          <a:p>
            <a:pPr eaLnBrk="1" hangingPunct="1"/>
            <a:r>
              <a:rPr lang="ru-RU" b="1" smtClean="0"/>
              <a:t>Главное – </a:t>
            </a:r>
            <a:br>
              <a:rPr lang="ru-RU" b="1" smtClean="0"/>
            </a:br>
            <a:r>
              <a:rPr lang="ru-RU" b="1" smtClean="0"/>
              <a:t>изучать, разбираться и делать!</a:t>
            </a: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874713" y="660400"/>
            <a:ext cx="7561262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ru-RU" sz="4000" b="1" i="1">
                <a:latin typeface="Calibri" pitchFamily="34" charset="0"/>
              </a:rPr>
              <a:t>Когда мы тратим</a:t>
            </a:r>
            <a:r>
              <a:rPr lang="ru-RU" altLang="ru-RU" sz="4000" b="1">
                <a:latin typeface="Calibri" pitchFamily="34" charset="0"/>
              </a:rPr>
              <a:t> </a:t>
            </a:r>
            <a:r>
              <a:rPr lang="ru-RU" altLang="ru-RU" sz="4000" b="1" i="1">
                <a:latin typeface="Calibri" pitchFamily="34" charset="0"/>
              </a:rPr>
              <a:t>время                    на планирование,                                   его становится больше</a:t>
            </a:r>
          </a:p>
          <a:p>
            <a:pPr algn="r"/>
            <a:r>
              <a:rPr lang="ru-RU" altLang="ru-RU" sz="2800" b="1">
                <a:latin typeface="Calibri" pitchFamily="34" charset="0"/>
              </a:rPr>
              <a:t>                                   индийский ученый Рустам</a:t>
            </a:r>
            <a:endParaRPr lang="ru-RU" altLang="ru-RU" sz="2800" b="1"/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3030538"/>
            <a:ext cx="1331912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D:\Книги по психологии и педагогике\ФОНЫ\1.jpg"/>
          <p:cNvPicPr>
            <a:picLocks noChangeAspect="1" noChangeArrowheads="1"/>
          </p:cNvPicPr>
          <p:nvPr/>
        </p:nvPicPr>
        <p:blipFill>
          <a:blip r:embed="rId2" cstate="print"/>
          <a:srcRect b="1784"/>
          <a:stretch>
            <a:fillRect/>
          </a:stretch>
        </p:blipFill>
        <p:spPr bwMode="auto">
          <a:xfrm>
            <a:off x="-127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530225" y="1341438"/>
            <a:ext cx="80645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altLang="ru-RU" sz="2800" b="1">
                <a:latin typeface="Calibri" pitchFamily="34" charset="0"/>
              </a:rPr>
              <a:t>Планирование – это изучение будущего и набро-сок плана действия, центральное звено любой деятельности, оно включает постановку целей, разработку правил и последовательности дейст-вий, предвидение и прогнозирование результатов</a:t>
            </a:r>
            <a:endParaRPr lang="ru-RU" altLang="ru-RU" sz="2800">
              <a:latin typeface="Calibri" pitchFamily="34" charset="0"/>
            </a:endParaRPr>
          </a:p>
          <a:p>
            <a:endParaRPr lang="ru-RU" altLang="ru-RU" sz="2000"/>
          </a:p>
        </p:txBody>
      </p:sp>
      <p:sp>
        <p:nvSpPr>
          <p:cNvPr id="3" name="Прямоугольник 2"/>
          <p:cNvSpPr/>
          <p:nvPr/>
        </p:nvSpPr>
        <p:spPr>
          <a:xfrm>
            <a:off x="1042988" y="4154488"/>
            <a:ext cx="7416800" cy="19177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24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План работы инструктора по физической культуре:</a:t>
            </a:r>
          </a:p>
          <a:p>
            <a:pPr>
              <a:defRPr/>
            </a:pPr>
            <a:r>
              <a:rPr lang="ru-RU" altLang="ru-RU" sz="2400" b="1"/>
              <a:t>- рабочая программа;</a:t>
            </a:r>
            <a:endParaRPr lang="ru-RU" altLang="ru-RU" sz="2400"/>
          </a:p>
          <a:p>
            <a:pPr>
              <a:defRPr/>
            </a:pPr>
            <a:r>
              <a:rPr lang="ru-RU" altLang="ru-RU" sz="2400" b="1"/>
              <a:t>- перспективный план (на месяц, квартал, год);</a:t>
            </a:r>
            <a:endParaRPr lang="ru-RU" altLang="ru-RU" sz="2400"/>
          </a:p>
          <a:p>
            <a:pPr>
              <a:defRPr/>
            </a:pPr>
            <a:r>
              <a:rPr lang="ru-RU" altLang="ru-RU" sz="2400" b="1"/>
              <a:t>- календарный план (на каждый день)</a:t>
            </a:r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D:\Книги по психологии и педагогике\ФОНЫ\1.jpg"/>
          <p:cNvPicPr>
            <a:picLocks noChangeAspect="1" noChangeArrowheads="1"/>
          </p:cNvPicPr>
          <p:nvPr/>
        </p:nvPicPr>
        <p:blipFill>
          <a:blip r:embed="rId2" cstate="print"/>
          <a:srcRect b="1784"/>
          <a:stretch>
            <a:fillRect/>
          </a:stretch>
        </p:blipFill>
        <p:spPr bwMode="auto">
          <a:xfrm>
            <a:off x="-12700" y="476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527050" y="1338263"/>
            <a:ext cx="8064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altLang="ru-RU" sz="2000"/>
          </a:p>
        </p:txBody>
      </p:sp>
      <p:graphicFrame>
        <p:nvGraphicFramePr>
          <p:cNvPr id="7" name="Схема 6"/>
          <p:cNvGraphicFramePr/>
          <p:nvPr/>
        </p:nvGraphicFramePr>
        <p:xfrm>
          <a:off x="-47859" y="881718"/>
          <a:ext cx="9144000" cy="5715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436" name="Прямоугольник 1"/>
          <p:cNvSpPr>
            <a:spLocks noChangeArrowheads="1"/>
          </p:cNvSpPr>
          <p:nvPr/>
        </p:nvSpPr>
        <p:spPr bwMode="auto">
          <a:xfrm>
            <a:off x="1979613" y="333375"/>
            <a:ext cx="5670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sz="2500" b="1">
                <a:cs typeface="Times New Roman" pitchFamily="18" charset="0"/>
              </a:rPr>
              <a:t>Критерии качества планирования</a:t>
            </a:r>
            <a:r>
              <a:rPr lang="ru-RU" altLang="ru-RU" sz="2500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D:\Книги по психологии и педагогике\ФОНЫ\1.jpg"/>
          <p:cNvPicPr>
            <a:picLocks noChangeAspect="1" noChangeArrowheads="1"/>
          </p:cNvPicPr>
          <p:nvPr/>
        </p:nvPicPr>
        <p:blipFill>
          <a:blip r:embed="rId2" cstate="print"/>
          <a:srcRect b="1784"/>
          <a:stretch>
            <a:fillRect/>
          </a:stretch>
        </p:blipFill>
        <p:spPr bwMode="auto">
          <a:xfrm>
            <a:off x="-127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2078038" y="333375"/>
            <a:ext cx="5175250" cy="20161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Образовательный процесс ДОО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89288" y="2565400"/>
            <a:ext cx="2952750" cy="9350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500" b="1" dirty="0">
                <a:solidFill>
                  <a:schemeClr val="tx1"/>
                </a:solidFill>
              </a:rPr>
              <a:t>ООП ДО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148263" y="3944938"/>
            <a:ext cx="2952750" cy="9350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400" b="1" dirty="0">
                <a:solidFill>
                  <a:schemeClr val="tx1"/>
                </a:solidFill>
              </a:rPr>
              <a:t>РП </a:t>
            </a:r>
            <a:r>
              <a:rPr lang="ru-RU" sz="3000" b="1" dirty="0">
                <a:solidFill>
                  <a:schemeClr val="tx1"/>
                </a:solidFill>
              </a:rPr>
              <a:t>воспитателя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69950" y="3816350"/>
            <a:ext cx="3443288" cy="1079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600" b="1" dirty="0">
                <a:solidFill>
                  <a:schemeClr val="tx1"/>
                </a:solidFill>
              </a:rPr>
              <a:t>РП в группах </a:t>
            </a:r>
          </a:p>
          <a:p>
            <a:pPr algn="ctr">
              <a:defRPr/>
            </a:pPr>
            <a:r>
              <a:rPr lang="ru-RU" sz="2600" b="1" dirty="0">
                <a:solidFill>
                  <a:schemeClr val="tx1"/>
                </a:solidFill>
              </a:rPr>
              <a:t>по образовательным областям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65275" y="5661025"/>
            <a:ext cx="2952750" cy="936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chemeClr val="tx1"/>
                </a:solidFill>
              </a:rPr>
              <a:t>Перспективный план ОП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73600" y="5661025"/>
            <a:ext cx="2952750" cy="936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b="1">
                <a:solidFill>
                  <a:schemeClr val="tx1"/>
                </a:solidFill>
              </a:rPr>
              <a:t>Календарный план ОП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4483100" y="2133600"/>
            <a:ext cx="230188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483100" y="5229225"/>
            <a:ext cx="228600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481638" y="3429000"/>
            <a:ext cx="228600" cy="4937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3563938" y="3429000"/>
            <a:ext cx="228600" cy="469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492625" y="3500438"/>
            <a:ext cx="228600" cy="4333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595563" y="5229225"/>
            <a:ext cx="4140200" cy="82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2462213" y="4908550"/>
            <a:ext cx="258762" cy="403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6618288" y="4895850"/>
            <a:ext cx="228600" cy="415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D:\Книги по психологии и педагогике\ФОНЫ\1.jpg"/>
          <p:cNvPicPr>
            <a:picLocks noChangeAspect="1" noChangeArrowheads="1"/>
          </p:cNvPicPr>
          <p:nvPr/>
        </p:nvPicPr>
        <p:blipFill>
          <a:blip r:embed="rId2" cstate="print"/>
          <a:srcRect b="1784"/>
          <a:stretch>
            <a:fillRect/>
          </a:stretch>
        </p:blipFill>
        <p:spPr bwMode="auto">
          <a:xfrm>
            <a:off x="-127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Заголовок 3"/>
          <p:cNvSpPr txBox="1">
            <a:spLocks/>
          </p:cNvSpPr>
          <p:nvPr/>
        </p:nvSpPr>
        <p:spPr bwMode="auto">
          <a:xfrm>
            <a:off x="971550" y="2528888"/>
            <a:ext cx="73675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latin typeface="Calibri" pitchFamily="34" charset="0"/>
              </a:rPr>
              <a:t/>
            </a:r>
            <a:br>
              <a:rPr lang="ru-RU" sz="3200">
                <a:latin typeface="Calibri" pitchFamily="34" charset="0"/>
              </a:rPr>
            </a:br>
            <a:endParaRPr lang="ru-RU" sz="3200" b="1">
              <a:latin typeface="Calibri" pitchFamily="34" charset="0"/>
            </a:endParaRPr>
          </a:p>
        </p:txBody>
      </p:sp>
      <p:sp>
        <p:nvSpPr>
          <p:cNvPr id="20483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777875"/>
          </a:xfrm>
        </p:spPr>
        <p:txBody>
          <a:bodyPr/>
          <a:lstStyle/>
          <a:p>
            <a:pPr eaLnBrk="1" hangingPunct="1"/>
            <a:r>
              <a:rPr lang="ru-RU" b="1" smtClean="0"/>
              <a:t>РП в группах </a:t>
            </a:r>
            <a:br>
              <a:rPr lang="ru-RU" b="1" smtClean="0"/>
            </a:br>
            <a:r>
              <a:rPr lang="ru-RU" b="1" smtClean="0"/>
              <a:t>по образовательным областям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608512"/>
          </a:xfrm>
        </p:spPr>
        <p:txBody>
          <a:bodyPr rtlCol="0">
            <a:normAutofit fontScale="70000" lnSpcReduction="20000"/>
          </a:bodyPr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ctr" eaLnBrk="1" hangingPunct="1">
              <a:defRPr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 нормативный документ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стандарт группы ДОО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определяющий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ценностно-целевые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содержание и объем образования для каждой возрастной степени, разработанный по образовательным областям развития детей и представляющий собой комплекс условий и средств воспитания, обучения, оздоровления, коррекции развития детей, реализуемых на основе имеющихся ресурсов (педагогических,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организационных, технологических и др.)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в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современным социальным заказом.</a:t>
            </a:r>
          </a:p>
          <a:p>
            <a:pPr marL="0" indent="0" algn="r"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Толстикова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1083</TotalTime>
  <Words>995</Words>
  <Application>Microsoft Office PowerPoint</Application>
  <PresentationFormat>Экран (4:3)</PresentationFormat>
  <Paragraphs>304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Проектирование  образовательного процесса в ДОУ  по физическому развитию  и разработка рабочих программ  в соответствии с ФГОС ДО</vt:lpstr>
      <vt:lpstr>ФЗ от 29.12.2012 №273  «Об образовании в РФ» Педагогический работник – это физическое лицо, которое состоит в трудовых, служебных отношениях с организацией, осуществляющей образовательную деятельность, и выполняет обязанности по обучению, воспитанию обучающихся и организации образовательной деятельности. </vt:lpstr>
      <vt:lpstr>Презентация PowerPoint</vt:lpstr>
      <vt:lpstr>Главное –  изучать, разбираться и делать!</vt:lpstr>
      <vt:lpstr>Презентация PowerPoint</vt:lpstr>
      <vt:lpstr>Презентация PowerPoint</vt:lpstr>
      <vt:lpstr>Презентация PowerPoint</vt:lpstr>
      <vt:lpstr>РП в группах  по образовательным областям</vt:lpstr>
      <vt:lpstr>Ст. 12 закона №273 – ФЗ. Образовательные программы </vt:lpstr>
      <vt:lpstr>Презентация PowerPoint</vt:lpstr>
      <vt:lpstr>Основные характеристики  рабочей программы педагога ДОО</vt:lpstr>
      <vt:lpstr>Структура РП </vt:lpstr>
      <vt:lpstr>Паспорт программы</vt:lpstr>
      <vt:lpstr>Календарно-тематический план программы </vt:lpstr>
      <vt:lpstr>Планируемые результаты освоения Программы</vt:lpstr>
      <vt:lpstr>Учебно-методический комплекс</vt:lpstr>
      <vt:lpstr>Презентация PowerPoint</vt:lpstr>
      <vt:lpstr>Перспективный план ОП  по физическому развитию</vt:lpstr>
      <vt:lpstr>Календарный план ОП  по физическому развитию</vt:lpstr>
      <vt:lpstr>Календарный план ОП  по физическому развитию</vt:lpstr>
      <vt:lpstr>Презентация PowerPoint</vt:lpstr>
      <vt:lpstr>Презентация PowerPoint</vt:lpstr>
      <vt:lpstr>Спасибо Вам за работу!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Валерий</dc:creator>
  <cp:lastModifiedBy>user</cp:lastModifiedBy>
  <cp:revision>54</cp:revision>
  <dcterms:created xsi:type="dcterms:W3CDTF">2014-11-11T17:46:11Z</dcterms:created>
  <dcterms:modified xsi:type="dcterms:W3CDTF">2015-11-30T15:35:08Z</dcterms:modified>
</cp:coreProperties>
</file>