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68" r:id="rId9"/>
    <p:sldId id="265" r:id="rId10"/>
    <p:sldId id="266" r:id="rId11"/>
    <p:sldId id="275" r:id="rId12"/>
    <p:sldId id="274" r:id="rId13"/>
    <p:sldId id="276" r:id="rId14"/>
    <p:sldId id="277" r:id="rId15"/>
    <p:sldId id="278" r:id="rId16"/>
    <p:sldId id="279" r:id="rId17"/>
    <p:sldId id="282" r:id="rId18"/>
    <p:sldId id="284" r:id="rId19"/>
    <p:sldId id="280" r:id="rId20"/>
    <p:sldId id="283" r:id="rId21"/>
    <p:sldId id="285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2C9FC-C799-42AF-AF4F-3EA8ABF3B1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47625-787B-4EF7-B147-A92548A25FC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71CB584-212A-4EAE-97F0-FF32EDC73A0A}" type="parTrans" cxnId="{2DF4BAF4-5908-4261-827D-6F764F37FFCC}">
      <dgm:prSet/>
      <dgm:spPr/>
      <dgm:t>
        <a:bodyPr/>
        <a:lstStyle/>
        <a:p>
          <a:endParaRPr lang="ru-RU"/>
        </a:p>
      </dgm:t>
    </dgm:pt>
    <dgm:pt modelId="{47753147-548B-415A-8885-B4AC2B97A62C}" type="sibTrans" cxnId="{2DF4BAF4-5908-4261-827D-6F764F37FFCC}">
      <dgm:prSet/>
      <dgm:spPr/>
      <dgm:t>
        <a:bodyPr/>
        <a:lstStyle/>
        <a:p>
          <a:endParaRPr lang="ru-RU"/>
        </a:p>
      </dgm:t>
    </dgm:pt>
    <dgm:pt modelId="{A61803C7-97BA-412B-BAB4-2005DF740EC5}">
      <dgm:prSet phldrT="[Текст]"/>
      <dgm:spPr/>
      <dgm:t>
        <a:bodyPr/>
        <a:lstStyle/>
        <a:p>
          <a:r>
            <a:rPr lang="ru-RU" b="1" dirty="0" smtClean="0"/>
            <a:t>Мотивационная готовность</a:t>
          </a:r>
          <a:endParaRPr lang="ru-RU" b="1" dirty="0"/>
        </a:p>
      </dgm:t>
    </dgm:pt>
    <dgm:pt modelId="{B32D8DAD-4083-4004-B741-FA4C41011E29}" type="parTrans" cxnId="{A4E33CC7-67BC-4D1F-A2F6-15EE322BD557}">
      <dgm:prSet/>
      <dgm:spPr/>
      <dgm:t>
        <a:bodyPr/>
        <a:lstStyle/>
        <a:p>
          <a:endParaRPr lang="ru-RU"/>
        </a:p>
      </dgm:t>
    </dgm:pt>
    <dgm:pt modelId="{AC073C50-BBCF-4F85-A04F-0DFC12894089}" type="sibTrans" cxnId="{A4E33CC7-67BC-4D1F-A2F6-15EE322BD557}">
      <dgm:prSet/>
      <dgm:spPr/>
      <dgm:t>
        <a:bodyPr/>
        <a:lstStyle/>
        <a:p>
          <a:endParaRPr lang="ru-RU"/>
        </a:p>
      </dgm:t>
    </dgm:pt>
    <dgm:pt modelId="{E6E3D955-556A-48B3-A1EB-EA641FB248D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B060D97-F021-4ED9-9005-9A9CFBE6D7B6}" type="parTrans" cxnId="{DBE12D06-D9AC-4CFA-B20B-3614B3F48C09}">
      <dgm:prSet/>
      <dgm:spPr/>
      <dgm:t>
        <a:bodyPr/>
        <a:lstStyle/>
        <a:p>
          <a:endParaRPr lang="ru-RU"/>
        </a:p>
      </dgm:t>
    </dgm:pt>
    <dgm:pt modelId="{EACFB72D-7F58-4818-A7BF-C6440CA070CE}" type="sibTrans" cxnId="{DBE12D06-D9AC-4CFA-B20B-3614B3F48C09}">
      <dgm:prSet/>
      <dgm:spPr/>
      <dgm:t>
        <a:bodyPr/>
        <a:lstStyle/>
        <a:p>
          <a:endParaRPr lang="ru-RU"/>
        </a:p>
      </dgm:t>
    </dgm:pt>
    <dgm:pt modelId="{2321CA30-356B-4039-859B-144F1B2D665E}">
      <dgm:prSet phldrT="[Текст]"/>
      <dgm:spPr/>
      <dgm:t>
        <a:bodyPr/>
        <a:lstStyle/>
        <a:p>
          <a:r>
            <a:rPr lang="ru-RU" b="1" dirty="0" smtClean="0"/>
            <a:t>Волевая готовность</a:t>
          </a:r>
          <a:endParaRPr lang="ru-RU" b="1" dirty="0"/>
        </a:p>
      </dgm:t>
    </dgm:pt>
    <dgm:pt modelId="{B534E015-F499-4616-A2B8-49845C3843C1}" type="parTrans" cxnId="{DE4A152D-B566-4FC0-95F9-93A38738D11C}">
      <dgm:prSet/>
      <dgm:spPr/>
      <dgm:t>
        <a:bodyPr/>
        <a:lstStyle/>
        <a:p>
          <a:endParaRPr lang="ru-RU"/>
        </a:p>
      </dgm:t>
    </dgm:pt>
    <dgm:pt modelId="{DA3D273A-E547-4B73-9C0E-EF674F42C4AA}" type="sibTrans" cxnId="{DE4A152D-B566-4FC0-95F9-93A38738D11C}">
      <dgm:prSet/>
      <dgm:spPr/>
      <dgm:t>
        <a:bodyPr/>
        <a:lstStyle/>
        <a:p>
          <a:endParaRPr lang="ru-RU"/>
        </a:p>
      </dgm:t>
    </dgm:pt>
    <dgm:pt modelId="{C407DC60-EDAA-4BBD-9C3D-3FEF84F9053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ED074AE-C9F9-45DF-9D41-F34BC5DACCAD}" type="parTrans" cxnId="{FA08B5FB-F178-41CE-9990-087899D37A8D}">
      <dgm:prSet/>
      <dgm:spPr/>
      <dgm:t>
        <a:bodyPr/>
        <a:lstStyle/>
        <a:p>
          <a:endParaRPr lang="ru-RU"/>
        </a:p>
      </dgm:t>
    </dgm:pt>
    <dgm:pt modelId="{DA41B4C2-A677-477C-9B1B-FBEDB790A892}" type="sibTrans" cxnId="{FA08B5FB-F178-41CE-9990-087899D37A8D}">
      <dgm:prSet/>
      <dgm:spPr/>
      <dgm:t>
        <a:bodyPr/>
        <a:lstStyle/>
        <a:p>
          <a:endParaRPr lang="ru-RU"/>
        </a:p>
      </dgm:t>
    </dgm:pt>
    <dgm:pt modelId="{2DB0D8BC-C1FE-4482-B660-EE8A370ABE40}">
      <dgm:prSet phldrT="[Текст]"/>
      <dgm:spPr/>
      <dgm:t>
        <a:bodyPr/>
        <a:lstStyle/>
        <a:p>
          <a:r>
            <a:rPr lang="ru-RU" b="1" dirty="0" smtClean="0"/>
            <a:t>Интеллектуальная готовность</a:t>
          </a:r>
          <a:endParaRPr lang="ru-RU" b="1" dirty="0"/>
        </a:p>
      </dgm:t>
    </dgm:pt>
    <dgm:pt modelId="{25D9BE92-546A-4A24-BF51-56D9016A3A7C}" type="parTrans" cxnId="{5A4FCE89-029E-42FC-B348-01D3DBBBA108}">
      <dgm:prSet/>
      <dgm:spPr/>
      <dgm:t>
        <a:bodyPr/>
        <a:lstStyle/>
        <a:p>
          <a:endParaRPr lang="ru-RU"/>
        </a:p>
      </dgm:t>
    </dgm:pt>
    <dgm:pt modelId="{172121E3-BE1F-416A-B577-461BF2AFA890}" type="sibTrans" cxnId="{5A4FCE89-029E-42FC-B348-01D3DBBBA108}">
      <dgm:prSet/>
      <dgm:spPr/>
      <dgm:t>
        <a:bodyPr/>
        <a:lstStyle/>
        <a:p>
          <a:endParaRPr lang="ru-RU"/>
        </a:p>
      </dgm:t>
    </dgm:pt>
    <dgm:pt modelId="{671DCBCD-628F-40B1-A49A-C0F020C7F28B}">
      <dgm:prSet phldrT="[Текст]"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4BFB8A86-5E78-4398-9BAB-CB675DF66B55}" type="parTrans" cxnId="{0C456F71-E0CC-4D03-9C36-CE12C2855CFC}">
      <dgm:prSet/>
      <dgm:spPr/>
      <dgm:t>
        <a:bodyPr/>
        <a:lstStyle/>
        <a:p>
          <a:endParaRPr lang="ru-RU"/>
        </a:p>
      </dgm:t>
    </dgm:pt>
    <dgm:pt modelId="{AA9BF7CC-EA32-44DB-8E57-2BE6C615CEAC}" type="sibTrans" cxnId="{0C456F71-E0CC-4D03-9C36-CE12C2855CFC}">
      <dgm:prSet/>
      <dgm:spPr/>
      <dgm:t>
        <a:bodyPr/>
        <a:lstStyle/>
        <a:p>
          <a:endParaRPr lang="ru-RU"/>
        </a:p>
      </dgm:t>
    </dgm:pt>
    <dgm:pt modelId="{D027F5CE-4865-4503-91DF-657DE7135584}">
      <dgm:prSet/>
      <dgm:spPr/>
      <dgm:t>
        <a:bodyPr/>
        <a:lstStyle/>
        <a:p>
          <a:r>
            <a:rPr lang="ru-RU" b="1" dirty="0" smtClean="0"/>
            <a:t>Коммуникативная готовность</a:t>
          </a:r>
          <a:endParaRPr lang="ru-RU" b="1" dirty="0"/>
        </a:p>
      </dgm:t>
    </dgm:pt>
    <dgm:pt modelId="{135F5A96-6D5D-4367-984E-9BBEBB93225C}" type="parTrans" cxnId="{9F642F92-247C-488A-82AF-7503EE0462CC}">
      <dgm:prSet/>
      <dgm:spPr/>
      <dgm:t>
        <a:bodyPr/>
        <a:lstStyle/>
        <a:p>
          <a:endParaRPr lang="ru-RU"/>
        </a:p>
      </dgm:t>
    </dgm:pt>
    <dgm:pt modelId="{E2464FD2-E105-48D5-BDDD-D230069C74BA}" type="sibTrans" cxnId="{9F642F92-247C-488A-82AF-7503EE0462CC}">
      <dgm:prSet/>
      <dgm:spPr/>
      <dgm:t>
        <a:bodyPr/>
        <a:lstStyle/>
        <a:p>
          <a:endParaRPr lang="ru-RU"/>
        </a:p>
      </dgm:t>
    </dgm:pt>
    <dgm:pt modelId="{6728A075-2176-4CB7-9513-18DF04811C46}" type="pres">
      <dgm:prSet presAssocID="{4292C9FC-C799-42AF-AF4F-3EA8ABF3B1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137FB6-FACF-4A37-A50E-B57D29D1D47F}" type="pres">
      <dgm:prSet presAssocID="{8AB47625-787B-4EF7-B147-A92548A25FC8}" presName="composite" presStyleCnt="0"/>
      <dgm:spPr/>
    </dgm:pt>
    <dgm:pt modelId="{E6539C07-1154-4075-B411-84C2DC4A2EB2}" type="pres">
      <dgm:prSet presAssocID="{8AB47625-787B-4EF7-B147-A92548A25FC8}" presName="parentText" presStyleLbl="alignNode1" presStyleIdx="0" presStyleCnt="4" custLinFactNeighborX="1857" custLinFactNeighborY="-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B1476-7FA1-4559-A985-FBEADE3B5B0A}" type="pres">
      <dgm:prSet presAssocID="{8AB47625-787B-4EF7-B147-A92548A25FC8}" presName="descendantText" presStyleLbl="alignAcc1" presStyleIdx="0" presStyleCnt="4" custLinFactNeighborX="10606" custLinFactNeighborY="13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FB861-469C-4D8E-B001-708EE945EE02}" type="pres">
      <dgm:prSet presAssocID="{47753147-548B-415A-8885-B4AC2B97A62C}" presName="sp" presStyleCnt="0"/>
      <dgm:spPr/>
    </dgm:pt>
    <dgm:pt modelId="{EB85ADF5-BCED-49AB-ACBF-683C717A746F}" type="pres">
      <dgm:prSet presAssocID="{E6E3D955-556A-48B3-A1EB-EA641FB248D1}" presName="composite" presStyleCnt="0"/>
      <dgm:spPr/>
    </dgm:pt>
    <dgm:pt modelId="{601D8CFF-A480-447F-B9E6-7B2E8C5D35AA}" type="pres">
      <dgm:prSet presAssocID="{E6E3D955-556A-48B3-A1EB-EA641FB248D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76666-48E1-4C32-B051-6B618D86ED02}" type="pres">
      <dgm:prSet presAssocID="{E6E3D955-556A-48B3-A1EB-EA641FB248D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C59C-2FEF-4D6F-AAF3-73AAEC3417FA}" type="pres">
      <dgm:prSet presAssocID="{EACFB72D-7F58-4818-A7BF-C6440CA070CE}" presName="sp" presStyleCnt="0"/>
      <dgm:spPr/>
    </dgm:pt>
    <dgm:pt modelId="{86E06C95-BF28-45A9-8929-52675A9C17C8}" type="pres">
      <dgm:prSet presAssocID="{C407DC60-EDAA-4BBD-9C3D-3FEF84F90532}" presName="composite" presStyleCnt="0"/>
      <dgm:spPr/>
    </dgm:pt>
    <dgm:pt modelId="{96C12EFB-6C58-477D-8779-4AAFFC43B617}" type="pres">
      <dgm:prSet presAssocID="{C407DC60-EDAA-4BBD-9C3D-3FEF84F9053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023C2-CBA0-44AF-87A5-01B09CBDEEA2}" type="pres">
      <dgm:prSet presAssocID="{C407DC60-EDAA-4BBD-9C3D-3FEF84F90532}" presName="descendantText" presStyleLbl="alignAcc1" presStyleIdx="2" presStyleCnt="4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ECA45-2414-4AB0-B42C-DDCF22E9CDD1}" type="pres">
      <dgm:prSet presAssocID="{DA41B4C2-A677-477C-9B1B-FBEDB790A892}" presName="sp" presStyleCnt="0"/>
      <dgm:spPr/>
    </dgm:pt>
    <dgm:pt modelId="{2DAF7E6A-ADCF-464E-ACAD-D9F592DFEE9F}" type="pres">
      <dgm:prSet presAssocID="{671DCBCD-628F-40B1-A49A-C0F020C7F28B}" presName="composite" presStyleCnt="0"/>
      <dgm:spPr/>
    </dgm:pt>
    <dgm:pt modelId="{E5492619-99AD-4F99-92D9-93EF184CAAE6}" type="pres">
      <dgm:prSet presAssocID="{671DCBCD-628F-40B1-A49A-C0F020C7F28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81772-F875-4483-81B1-9CBDA6D13FC7}" type="pres">
      <dgm:prSet presAssocID="{671DCBCD-628F-40B1-A49A-C0F020C7F28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0514CF-E459-44D6-B55A-B28A812E9DB9}" type="presOf" srcId="{671DCBCD-628F-40B1-A49A-C0F020C7F28B}" destId="{E5492619-99AD-4F99-92D9-93EF184CAAE6}" srcOrd="0" destOrd="0" presId="urn:microsoft.com/office/officeart/2005/8/layout/chevron2"/>
    <dgm:cxn modelId="{D542D18E-0182-4D54-B1DA-DE951A30A5AD}" type="presOf" srcId="{D027F5CE-4865-4503-91DF-657DE7135584}" destId="{A2E81772-F875-4483-81B1-9CBDA6D13FC7}" srcOrd="0" destOrd="0" presId="urn:microsoft.com/office/officeart/2005/8/layout/chevron2"/>
    <dgm:cxn modelId="{7999861D-F319-48B4-84F3-E80E867F5521}" type="presOf" srcId="{E6E3D955-556A-48B3-A1EB-EA641FB248D1}" destId="{601D8CFF-A480-447F-B9E6-7B2E8C5D35AA}" srcOrd="0" destOrd="0" presId="urn:microsoft.com/office/officeart/2005/8/layout/chevron2"/>
    <dgm:cxn modelId="{5A4FCE89-029E-42FC-B348-01D3DBBBA108}" srcId="{C407DC60-EDAA-4BBD-9C3D-3FEF84F90532}" destId="{2DB0D8BC-C1FE-4482-B660-EE8A370ABE40}" srcOrd="0" destOrd="0" parTransId="{25D9BE92-546A-4A24-BF51-56D9016A3A7C}" sibTransId="{172121E3-BE1F-416A-B577-461BF2AFA890}"/>
    <dgm:cxn modelId="{DBE12D06-D9AC-4CFA-B20B-3614B3F48C09}" srcId="{4292C9FC-C799-42AF-AF4F-3EA8ABF3B115}" destId="{E6E3D955-556A-48B3-A1EB-EA641FB248D1}" srcOrd="1" destOrd="0" parTransId="{2B060D97-F021-4ED9-9005-9A9CFBE6D7B6}" sibTransId="{EACFB72D-7F58-4818-A7BF-C6440CA070CE}"/>
    <dgm:cxn modelId="{AD5298AB-1224-4ED3-B326-B342B31EAFC1}" type="presOf" srcId="{4292C9FC-C799-42AF-AF4F-3EA8ABF3B115}" destId="{6728A075-2176-4CB7-9513-18DF04811C46}" srcOrd="0" destOrd="0" presId="urn:microsoft.com/office/officeart/2005/8/layout/chevron2"/>
    <dgm:cxn modelId="{2DF4BAF4-5908-4261-827D-6F764F37FFCC}" srcId="{4292C9FC-C799-42AF-AF4F-3EA8ABF3B115}" destId="{8AB47625-787B-4EF7-B147-A92548A25FC8}" srcOrd="0" destOrd="0" parTransId="{C71CB584-212A-4EAE-97F0-FF32EDC73A0A}" sibTransId="{47753147-548B-415A-8885-B4AC2B97A62C}"/>
    <dgm:cxn modelId="{BE4CAAF1-6D6F-4836-A68F-50FACB274D29}" type="presOf" srcId="{8AB47625-787B-4EF7-B147-A92548A25FC8}" destId="{E6539C07-1154-4075-B411-84C2DC4A2EB2}" srcOrd="0" destOrd="0" presId="urn:microsoft.com/office/officeart/2005/8/layout/chevron2"/>
    <dgm:cxn modelId="{E3BBD053-D371-4142-9D89-560208CCAF56}" type="presOf" srcId="{2DB0D8BC-C1FE-4482-B660-EE8A370ABE40}" destId="{F96023C2-CBA0-44AF-87A5-01B09CBDEEA2}" srcOrd="0" destOrd="0" presId="urn:microsoft.com/office/officeart/2005/8/layout/chevron2"/>
    <dgm:cxn modelId="{A4E33CC7-67BC-4D1F-A2F6-15EE322BD557}" srcId="{8AB47625-787B-4EF7-B147-A92548A25FC8}" destId="{A61803C7-97BA-412B-BAB4-2005DF740EC5}" srcOrd="0" destOrd="0" parTransId="{B32D8DAD-4083-4004-B741-FA4C41011E29}" sibTransId="{AC073C50-BBCF-4F85-A04F-0DFC12894089}"/>
    <dgm:cxn modelId="{E9E53C12-2CC4-4905-8A5B-584DAE5EAF00}" type="presOf" srcId="{2321CA30-356B-4039-859B-144F1B2D665E}" destId="{D5576666-48E1-4C32-B051-6B618D86ED02}" srcOrd="0" destOrd="0" presId="urn:microsoft.com/office/officeart/2005/8/layout/chevron2"/>
    <dgm:cxn modelId="{5F472668-4F0D-428C-8A8A-ED82F0A91F75}" type="presOf" srcId="{A61803C7-97BA-412B-BAB4-2005DF740EC5}" destId="{0AEB1476-7FA1-4559-A985-FBEADE3B5B0A}" srcOrd="0" destOrd="0" presId="urn:microsoft.com/office/officeart/2005/8/layout/chevron2"/>
    <dgm:cxn modelId="{FF3260FD-DE9B-42D2-A928-524C5424CD5E}" type="presOf" srcId="{C407DC60-EDAA-4BBD-9C3D-3FEF84F90532}" destId="{96C12EFB-6C58-477D-8779-4AAFFC43B617}" srcOrd="0" destOrd="0" presId="urn:microsoft.com/office/officeart/2005/8/layout/chevron2"/>
    <dgm:cxn modelId="{0C456F71-E0CC-4D03-9C36-CE12C2855CFC}" srcId="{4292C9FC-C799-42AF-AF4F-3EA8ABF3B115}" destId="{671DCBCD-628F-40B1-A49A-C0F020C7F28B}" srcOrd="3" destOrd="0" parTransId="{4BFB8A86-5E78-4398-9BAB-CB675DF66B55}" sibTransId="{AA9BF7CC-EA32-44DB-8E57-2BE6C615CEAC}"/>
    <dgm:cxn modelId="{DE4A152D-B566-4FC0-95F9-93A38738D11C}" srcId="{E6E3D955-556A-48B3-A1EB-EA641FB248D1}" destId="{2321CA30-356B-4039-859B-144F1B2D665E}" srcOrd="0" destOrd="0" parTransId="{B534E015-F499-4616-A2B8-49845C3843C1}" sibTransId="{DA3D273A-E547-4B73-9C0E-EF674F42C4AA}"/>
    <dgm:cxn modelId="{FA08B5FB-F178-41CE-9990-087899D37A8D}" srcId="{4292C9FC-C799-42AF-AF4F-3EA8ABF3B115}" destId="{C407DC60-EDAA-4BBD-9C3D-3FEF84F90532}" srcOrd="2" destOrd="0" parTransId="{FED074AE-C9F9-45DF-9D41-F34BC5DACCAD}" sibTransId="{DA41B4C2-A677-477C-9B1B-FBEDB790A892}"/>
    <dgm:cxn modelId="{9F642F92-247C-488A-82AF-7503EE0462CC}" srcId="{671DCBCD-628F-40B1-A49A-C0F020C7F28B}" destId="{D027F5CE-4865-4503-91DF-657DE7135584}" srcOrd="0" destOrd="0" parTransId="{135F5A96-6D5D-4367-984E-9BBEBB93225C}" sibTransId="{E2464FD2-E105-48D5-BDDD-D230069C74BA}"/>
    <dgm:cxn modelId="{3406CB73-519A-4F42-8BCF-B83C88B90C94}" type="presParOf" srcId="{6728A075-2176-4CB7-9513-18DF04811C46}" destId="{D6137FB6-FACF-4A37-A50E-B57D29D1D47F}" srcOrd="0" destOrd="0" presId="urn:microsoft.com/office/officeart/2005/8/layout/chevron2"/>
    <dgm:cxn modelId="{63D8F061-9FA5-4A98-BE15-0FBC0B6A241C}" type="presParOf" srcId="{D6137FB6-FACF-4A37-A50E-B57D29D1D47F}" destId="{E6539C07-1154-4075-B411-84C2DC4A2EB2}" srcOrd="0" destOrd="0" presId="urn:microsoft.com/office/officeart/2005/8/layout/chevron2"/>
    <dgm:cxn modelId="{4D424402-3BAB-4151-9A2D-1BFB1FF0672D}" type="presParOf" srcId="{D6137FB6-FACF-4A37-A50E-B57D29D1D47F}" destId="{0AEB1476-7FA1-4559-A985-FBEADE3B5B0A}" srcOrd="1" destOrd="0" presId="urn:microsoft.com/office/officeart/2005/8/layout/chevron2"/>
    <dgm:cxn modelId="{4A44CE0C-CB2D-4AE4-9C3F-46DCBBE827DB}" type="presParOf" srcId="{6728A075-2176-4CB7-9513-18DF04811C46}" destId="{F3DFB861-469C-4D8E-B001-708EE945EE02}" srcOrd="1" destOrd="0" presId="urn:microsoft.com/office/officeart/2005/8/layout/chevron2"/>
    <dgm:cxn modelId="{E6F8B321-F1B4-4083-B0BE-646CDF926A9C}" type="presParOf" srcId="{6728A075-2176-4CB7-9513-18DF04811C46}" destId="{EB85ADF5-BCED-49AB-ACBF-683C717A746F}" srcOrd="2" destOrd="0" presId="urn:microsoft.com/office/officeart/2005/8/layout/chevron2"/>
    <dgm:cxn modelId="{19C73431-CFE6-4527-B05E-53108CF12723}" type="presParOf" srcId="{EB85ADF5-BCED-49AB-ACBF-683C717A746F}" destId="{601D8CFF-A480-447F-B9E6-7B2E8C5D35AA}" srcOrd="0" destOrd="0" presId="urn:microsoft.com/office/officeart/2005/8/layout/chevron2"/>
    <dgm:cxn modelId="{97368AD7-CDDC-4A6D-8683-3574FED77921}" type="presParOf" srcId="{EB85ADF5-BCED-49AB-ACBF-683C717A746F}" destId="{D5576666-48E1-4C32-B051-6B618D86ED02}" srcOrd="1" destOrd="0" presId="urn:microsoft.com/office/officeart/2005/8/layout/chevron2"/>
    <dgm:cxn modelId="{0415165C-039F-4FFA-AC4F-7181BAF0E25F}" type="presParOf" srcId="{6728A075-2176-4CB7-9513-18DF04811C46}" destId="{99CDC59C-2FEF-4D6F-AAF3-73AAEC3417FA}" srcOrd="3" destOrd="0" presId="urn:microsoft.com/office/officeart/2005/8/layout/chevron2"/>
    <dgm:cxn modelId="{50ECF0F4-30EA-4A97-9C5A-7DC6EF7BEC13}" type="presParOf" srcId="{6728A075-2176-4CB7-9513-18DF04811C46}" destId="{86E06C95-BF28-45A9-8929-52675A9C17C8}" srcOrd="4" destOrd="0" presId="urn:microsoft.com/office/officeart/2005/8/layout/chevron2"/>
    <dgm:cxn modelId="{12D7EE4D-9752-4541-82D1-589758EE4861}" type="presParOf" srcId="{86E06C95-BF28-45A9-8929-52675A9C17C8}" destId="{96C12EFB-6C58-477D-8779-4AAFFC43B617}" srcOrd="0" destOrd="0" presId="urn:microsoft.com/office/officeart/2005/8/layout/chevron2"/>
    <dgm:cxn modelId="{5FC2FE95-FABD-472B-8E07-CC20EC8C37C5}" type="presParOf" srcId="{86E06C95-BF28-45A9-8929-52675A9C17C8}" destId="{F96023C2-CBA0-44AF-87A5-01B09CBDEEA2}" srcOrd="1" destOrd="0" presId="urn:microsoft.com/office/officeart/2005/8/layout/chevron2"/>
    <dgm:cxn modelId="{1CA85F8A-5902-47CC-927C-C4E9BFA4030D}" type="presParOf" srcId="{6728A075-2176-4CB7-9513-18DF04811C46}" destId="{BF3ECA45-2414-4AB0-B42C-DDCF22E9CDD1}" srcOrd="5" destOrd="0" presId="urn:microsoft.com/office/officeart/2005/8/layout/chevron2"/>
    <dgm:cxn modelId="{13CD1CC4-64EC-4236-AB1C-36A1AA7B425B}" type="presParOf" srcId="{6728A075-2176-4CB7-9513-18DF04811C46}" destId="{2DAF7E6A-ADCF-464E-ACAD-D9F592DFEE9F}" srcOrd="6" destOrd="0" presId="urn:microsoft.com/office/officeart/2005/8/layout/chevron2"/>
    <dgm:cxn modelId="{9E2C5D15-C806-4971-B027-FBB15BC46816}" type="presParOf" srcId="{2DAF7E6A-ADCF-464E-ACAD-D9F592DFEE9F}" destId="{E5492619-99AD-4F99-92D9-93EF184CAAE6}" srcOrd="0" destOrd="0" presId="urn:microsoft.com/office/officeart/2005/8/layout/chevron2"/>
    <dgm:cxn modelId="{DDE74C6D-E9BB-472D-8A20-EBE5086C1161}" type="presParOf" srcId="{2DAF7E6A-ADCF-464E-ACAD-D9F592DFEE9F}" destId="{A2E81772-F875-4483-81B1-9CBDA6D13F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39C07-1154-4075-B411-84C2DC4A2EB2}">
      <dsp:nvSpPr>
        <dsp:cNvPr id="0" name=""/>
        <dsp:cNvSpPr/>
      </dsp:nvSpPr>
      <dsp:spPr>
        <a:xfrm rot="5400000">
          <a:off x="-109033" y="119378"/>
          <a:ext cx="795859" cy="557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10347" y="278550"/>
        <a:ext cx="557101" cy="238758"/>
      </dsp:txXfrm>
    </dsp:sp>
    <dsp:sp modelId="{0AEB1476-7FA1-4559-A985-FBEADE3B5B0A}">
      <dsp:nvSpPr>
        <dsp:cNvPr id="0" name=""/>
        <dsp:cNvSpPr/>
      </dsp:nvSpPr>
      <dsp:spPr>
        <a:xfrm rot="5400000">
          <a:off x="2473340" y="-1844230"/>
          <a:ext cx="517308" cy="4349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Мотивационная готовность</a:t>
          </a:r>
          <a:endParaRPr lang="ru-RU" sz="2300" b="1" kern="1200" dirty="0"/>
        </a:p>
      </dsp:txBody>
      <dsp:txXfrm rot="-5400000">
        <a:off x="557102" y="97261"/>
        <a:ext cx="4324533" cy="466802"/>
      </dsp:txXfrm>
    </dsp:sp>
    <dsp:sp modelId="{601D8CFF-A480-447F-B9E6-7B2E8C5D35AA}">
      <dsp:nvSpPr>
        <dsp:cNvPr id="0" name=""/>
        <dsp:cNvSpPr/>
      </dsp:nvSpPr>
      <dsp:spPr>
        <a:xfrm rot="5400000">
          <a:off x="-119378" y="760255"/>
          <a:ext cx="795859" cy="557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-5400000">
        <a:off x="2" y="919427"/>
        <a:ext cx="557101" cy="238758"/>
      </dsp:txXfrm>
    </dsp:sp>
    <dsp:sp modelId="{D5576666-48E1-4C32-B051-6B618D86ED02}">
      <dsp:nvSpPr>
        <dsp:cNvPr id="0" name=""/>
        <dsp:cNvSpPr/>
      </dsp:nvSpPr>
      <dsp:spPr>
        <a:xfrm rot="5400000">
          <a:off x="2473340" y="-1275362"/>
          <a:ext cx="517308" cy="4349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Волевая готовность</a:t>
          </a:r>
          <a:endParaRPr lang="ru-RU" sz="2300" b="1" kern="1200" dirty="0"/>
        </a:p>
      </dsp:txBody>
      <dsp:txXfrm rot="-5400000">
        <a:off x="557102" y="666129"/>
        <a:ext cx="4324533" cy="466802"/>
      </dsp:txXfrm>
    </dsp:sp>
    <dsp:sp modelId="{96C12EFB-6C58-477D-8779-4AAFFC43B617}">
      <dsp:nvSpPr>
        <dsp:cNvPr id="0" name=""/>
        <dsp:cNvSpPr/>
      </dsp:nvSpPr>
      <dsp:spPr>
        <a:xfrm rot="5400000">
          <a:off x="-119378" y="1399177"/>
          <a:ext cx="795859" cy="557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  <a:endParaRPr lang="ru-RU" sz="1500" kern="1200" dirty="0"/>
        </a:p>
      </dsp:txBody>
      <dsp:txXfrm rot="-5400000">
        <a:off x="2" y="1558349"/>
        <a:ext cx="557101" cy="238758"/>
      </dsp:txXfrm>
    </dsp:sp>
    <dsp:sp modelId="{F96023C2-CBA0-44AF-87A5-01B09CBDEEA2}">
      <dsp:nvSpPr>
        <dsp:cNvPr id="0" name=""/>
        <dsp:cNvSpPr/>
      </dsp:nvSpPr>
      <dsp:spPr>
        <a:xfrm rot="5400000">
          <a:off x="2473340" y="-636439"/>
          <a:ext cx="517308" cy="4349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Интеллектуальная готовность</a:t>
          </a:r>
          <a:endParaRPr lang="ru-RU" sz="2300" b="1" kern="1200" dirty="0"/>
        </a:p>
      </dsp:txBody>
      <dsp:txXfrm rot="-5400000">
        <a:off x="557102" y="1305052"/>
        <a:ext cx="4324533" cy="466802"/>
      </dsp:txXfrm>
    </dsp:sp>
    <dsp:sp modelId="{E5492619-99AD-4F99-92D9-93EF184CAAE6}">
      <dsp:nvSpPr>
        <dsp:cNvPr id="0" name=""/>
        <dsp:cNvSpPr/>
      </dsp:nvSpPr>
      <dsp:spPr>
        <a:xfrm rot="5400000">
          <a:off x="-119378" y="2038100"/>
          <a:ext cx="795859" cy="557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4</a:t>
          </a:r>
          <a:endParaRPr lang="ru-RU" sz="1500" b="1" kern="1200" dirty="0"/>
        </a:p>
      </dsp:txBody>
      <dsp:txXfrm rot="-5400000">
        <a:off x="2" y="2197272"/>
        <a:ext cx="557101" cy="238758"/>
      </dsp:txXfrm>
    </dsp:sp>
    <dsp:sp modelId="{A2E81772-F875-4483-81B1-9CBDA6D13FC7}">
      <dsp:nvSpPr>
        <dsp:cNvPr id="0" name=""/>
        <dsp:cNvSpPr/>
      </dsp:nvSpPr>
      <dsp:spPr>
        <a:xfrm rot="5400000">
          <a:off x="2473340" y="2482"/>
          <a:ext cx="517308" cy="4349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Коммуникативная готовность</a:t>
          </a:r>
          <a:endParaRPr lang="ru-RU" sz="2300" b="1" kern="1200" dirty="0"/>
        </a:p>
      </dsp:txBody>
      <dsp:txXfrm rot="-5400000">
        <a:off x="557102" y="1943974"/>
        <a:ext cx="4324533" cy="466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534E-597A-4A7A-9BBF-DF6E61300A4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0089-B7E7-4401-857D-FD8DF415AD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376263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>Психологическая </a:t>
            </a:r>
            <a:br>
              <a:rPr lang="ru-RU" sz="5300" dirty="0" smtClean="0"/>
            </a:br>
            <a:r>
              <a:rPr lang="ru-RU" sz="5300" dirty="0" smtClean="0"/>
              <a:t>готовность ребенка</a:t>
            </a:r>
            <a:br>
              <a:rPr lang="ru-RU" sz="5300" dirty="0" smtClean="0"/>
            </a:br>
            <a:r>
              <a:rPr lang="ru-RU" sz="5300" dirty="0" smtClean="0"/>
              <a:t> к школе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869160"/>
            <a:ext cx="2016224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51720" y="260649"/>
            <a:ext cx="5976664" cy="7200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ДЕТСКИЙ САД КОМБИНИРОВАННОГО ВИДА «РЯБИНУШКА»</a:t>
            </a:r>
            <a:endParaRPr lang="ru-RU" sz="1400" b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686568" cy="158417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Психологически </a:t>
            </a:r>
            <a:br>
              <a:rPr lang="ru-RU" sz="4000" dirty="0" smtClean="0"/>
            </a:br>
            <a:r>
              <a:rPr lang="ru-RU" sz="4000" dirty="0" smtClean="0"/>
              <a:t>не готовый к школе ребенок: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891803"/>
            <a:ext cx="31683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 может сосредоточиться на уроке, часто отвлекается.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504152"/>
            <a:ext cx="32403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Тяготеет к шаблонным действиям и решениям.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2891803"/>
            <a:ext cx="324036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Испытывает затруднения в общении со взрослыми и сверстниками по поводу учебных задач.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350264"/>
            <a:ext cx="309634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 может включиться в общий режим работы группы (класса).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5704717"/>
            <a:ext cx="345638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Проявляет мало инициативы.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56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96" y="620688"/>
            <a:ext cx="6686568" cy="2664296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</a:rPr>
              <a:t>У ребенка к семи годам должны быть развиты познавательные процессы: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1475656" y="2852936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12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>
                <a:solidFill>
                  <a:srgbClr val="0000FF"/>
                </a:solidFill>
                <a:latin typeface="+mn-lt"/>
              </a:rPr>
              <a:t>Восприятие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>
                <a:solidFill>
                  <a:srgbClr val="FF3300"/>
                </a:solidFill>
                <a:latin typeface="+mn-lt"/>
              </a:rPr>
              <a:t>            Внимание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</a:rPr>
              <a:t>                   Мышление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>
                <a:solidFill>
                  <a:schemeClr val="hlink"/>
                </a:solidFill>
                <a:latin typeface="+mn-lt"/>
              </a:rPr>
              <a:t>                             Память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>
                <a:solidFill>
                  <a:srgbClr val="FF6600"/>
                </a:solidFill>
                <a:latin typeface="+mn-lt"/>
              </a:rPr>
              <a:t>                                    Воображение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>
                <a:solidFill>
                  <a:srgbClr val="6600FF"/>
                </a:solidFill>
                <a:latin typeface="+mn-lt"/>
              </a:rPr>
              <a:t>                                                         Речь</a:t>
            </a:r>
            <a:r>
              <a:rPr lang="ru-RU" sz="3200" kern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784" y="404664"/>
            <a:ext cx="6686568" cy="1143000"/>
          </a:xfrm>
        </p:spPr>
        <p:txBody>
          <a:bodyPr>
            <a:normAutofit/>
          </a:bodyPr>
          <a:lstStyle/>
          <a:p>
            <a:r>
              <a:rPr lang="ru-RU" sz="4800" dirty="0"/>
              <a:t>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12776"/>
            <a:ext cx="71287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Выполнять задания, не отвлекаясь, около 20 минут.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Находить 10 отличий между предметами.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Удерживать в поле зрения не менее 10 предметов.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Выполнять самостоятельно задания по предложенному образцу.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Копировать в точности узор или движение.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Уметь находить одинаковые предметы.</a:t>
            </a:r>
          </a:p>
        </p:txBody>
      </p:sp>
    </p:spTree>
    <p:extLst>
      <p:ext uri="{BB962C8B-B14F-4D97-AF65-F5344CB8AC3E}">
        <p14:creationId xmlns:p14="http://schemas.microsoft.com/office/powerpoint/2010/main" val="28407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784" y="413792"/>
            <a:ext cx="6686568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Память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56792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Уметь запоминать не менее 9-10 предложенных предметов или названных слов.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Рассказывать по памяти стихи, сказки, рассказы.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Повторять дословно предложения, состоящие из 9-10 слов.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Подробно рассказывать по памяти содержание сюжетной картинки.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Повторять ряды цифр (от 5 до 7), запоминая их на слух или зрительно.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Запоминать расположение игрушек (8-10), называть по памяти, что где находилось.</a:t>
            </a:r>
          </a:p>
        </p:txBody>
      </p:sp>
    </p:spTree>
    <p:extLst>
      <p:ext uri="{BB962C8B-B14F-4D97-AF65-F5344CB8AC3E}">
        <p14:creationId xmlns:p14="http://schemas.microsoft.com/office/powerpoint/2010/main" val="40108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Мышление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556792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Объединять предметы в группы по определённым признакам.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Находить закономерность в построении ряда предметов.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Выделять предмет, не подходящий к общим признакам.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Уметь выстроить последовательность событий и составлять связный рассказ по картинкам.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Решать логические задачи.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Сравнивать предметы друг с другом, находить сходства и различия между ними.</a:t>
            </a:r>
          </a:p>
        </p:txBody>
      </p:sp>
    </p:spTree>
    <p:extLst>
      <p:ext uri="{BB962C8B-B14F-4D97-AF65-F5344CB8AC3E}">
        <p14:creationId xmlns:p14="http://schemas.microsoft.com/office/powerpoint/2010/main" val="26838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Восприятие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772816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Различать цвет и форму предмета.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По силуэту или незначительным деталям определять предмет и различать его по величине, форме, удалённости и пр.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Использовать в речи многообразные обозначения пространственных отношений (вниз, направо, налево, на другую сторону).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Ориентироваться во времени суток, оценивать разные промежутки времени (неделя, месяц, время года, часы).</a:t>
            </a:r>
          </a:p>
        </p:txBody>
      </p:sp>
    </p:spTree>
    <p:extLst>
      <p:ext uri="{BB962C8B-B14F-4D97-AF65-F5344CB8AC3E}">
        <p14:creationId xmlns:p14="http://schemas.microsoft.com/office/powerpoint/2010/main" val="38414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Мелкая моторика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56792"/>
            <a:ext cx="74168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Свободно владеть карандашом и кистью при разных приёмах рисования.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Изображать в рисунке несколько предметов, объединяя их единым содержанием.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Штриховать или раскрашивать рисунки, не выходя за контуры.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Ориентироваться в тетради в клетку или в линию.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Уметь копировать фразы, простейшие рисунки.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Передавать в рисунке точную форму предмета, пропорции</a:t>
            </a:r>
            <a:r>
              <a:rPr lang="ru-RU" sz="2600" b="1" dirty="0">
                <a:solidFill>
                  <a:srgbClr val="002060"/>
                </a:solidFill>
              </a:rPr>
              <a:t>, расположение частей.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10735"/>
            <a:ext cx="7433096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ag00217_(p)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5" y="4461202"/>
            <a:ext cx="18240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527" y="116632"/>
            <a:ext cx="604867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effectLst/>
              </a:rPr>
              <a:t>Способы тренировки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 мелкой моторики руки: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66815" y="1268760"/>
            <a:ext cx="734481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Лепка из глины и пластилина. Рисование или раскрашивание картинок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Изготовление поделок из бумаги.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Изготовление поделок из природного материала: шишек, желудей, соломы и других доступных материалов.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Конструирование.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Застёгивание и расстёгивание пуговиц, кнопок, крючков. Завязывание и развязывание лент, шнурков, узелков на верёвке.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Завинчивание и </a:t>
            </a:r>
            <a:r>
              <a:rPr lang="ru-RU" sz="1800" b="1" dirty="0" err="1" smtClean="0">
                <a:latin typeface="Times New Roman" pitchFamily="18" charset="0"/>
              </a:rPr>
              <a:t>развинчивание</a:t>
            </a:r>
            <a:r>
              <a:rPr lang="ru-RU" sz="1800" b="1" dirty="0" smtClean="0">
                <a:latin typeface="Times New Roman" pitchFamily="18" charset="0"/>
              </a:rPr>
              <a:t> крышек банок, пузырьков и т. д.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Нанизывание бус и пуговиц.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Плетение косичек из ниток, венков из цветов.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Все виды ручного творчества: вязание, вышивание, художественное выпиливание и т. д. 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Переборка круп. 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«Показ» стихотворения. Пусть ребёнок показывает руками всё, о чём говорится в стихотворении..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Игры в мяч, с кубиками, мозаикой.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01916" y="5677198"/>
            <a:ext cx="7632848" cy="1064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«Таланты детей находятся на кончиках их пальцев»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 smtClean="0">
                <a:latin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</a:rPr>
              <a:t>Исследования </a:t>
            </a:r>
            <a:r>
              <a:rPr lang="ru-RU" sz="1800" dirty="0" err="1" smtClean="0">
                <a:latin typeface="Times New Roman" pitchFamily="18" charset="0"/>
              </a:rPr>
              <a:t>нейропсихологов</a:t>
            </a:r>
            <a:r>
              <a:rPr lang="ru-RU" sz="1800" dirty="0" smtClean="0">
                <a:latin typeface="Times New Roman" pitchFamily="18" charset="0"/>
              </a:rPr>
              <a:t>  показали, что работая над развитием мелкой моторики пальцев рук,  можно стимулировать созревание речевой зоны коры головного мозга. </a:t>
            </a:r>
          </a:p>
        </p:txBody>
      </p:sp>
    </p:spTree>
    <p:extLst>
      <p:ext uri="{BB962C8B-B14F-4D97-AF65-F5344CB8AC3E}">
        <p14:creationId xmlns:p14="http://schemas.microsoft.com/office/powerpoint/2010/main" val="24847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677" y="513842"/>
            <a:ext cx="4341253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Способы тренировки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 мелкой моторики руки: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m.io.ua/img_aa/medium/0912/81/091281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5" y="1300566"/>
            <a:ext cx="2333787" cy="16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9216/156241142.46/0_e67ec_11e6154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12" y="1232263"/>
            <a:ext cx="2420841" cy="15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de.ru/images/img_ru/700/45879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348">
            <a:off x="5584381" y="1315619"/>
            <a:ext cx="1473169" cy="15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alishi.in.ua/download/file.php?id=17&amp;sid=3eb7f4f6cd7867068ead718ba4c390e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4751" r="18200" b="7919"/>
          <a:stretch/>
        </p:blipFill>
        <p:spPr bwMode="auto">
          <a:xfrm rot="617403">
            <a:off x="7378353" y="1606399"/>
            <a:ext cx="1427427" cy="143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.allday2.xyz/e0/3b/3c/1389630710_1-2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3274" r="8519" b="3889"/>
          <a:stretch/>
        </p:blipFill>
        <p:spPr bwMode="auto">
          <a:xfrm>
            <a:off x="1126912" y="2700850"/>
            <a:ext cx="1212839" cy="11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-fotki.yandex.ru/get/4914/90468072.2b9/0_6a8b1_b307f69_X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95" y="3036863"/>
            <a:ext cx="1365083" cy="12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0.s3.envato.com/files/14423544/bee_cap_F_59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14" y="299256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demo11.pagelife.ru/upload/89/files/321dd3c4857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50" y="2902208"/>
            <a:ext cx="2595122" cy="10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mycliparts.ru/images/b707be3ca1c32db532ee19e7e8c302b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82" y="5179508"/>
            <a:ext cx="2620738" cy="15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b2bexpo.ru/catalogue/gallery/08eaa7154e0e8e415960b8ba53adc718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27" y="3428657"/>
            <a:ext cx="2103868" cy="172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cs624318.vk.me/v624318864/2b79b/t9IqylSh-44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b="4201"/>
          <a:stretch/>
        </p:blipFill>
        <p:spPr bwMode="auto">
          <a:xfrm>
            <a:off x="6300552" y="5157192"/>
            <a:ext cx="2611391" cy="15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tatic.trendme.net/pictures/items/predmeti_Predmeti-tatoo-full-2111-35019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05" y="4041219"/>
            <a:ext cx="1152128" cy="11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galerey-room.ru/images/202208_138427692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26" y="5179508"/>
            <a:ext cx="1574047" cy="15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digitsale.ru/image/cache/data-smt-igrovye-nabory-doska-s-formami-variant-c-vintik-i-shpuntik-5124c-0-600x6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3963491"/>
            <a:ext cx="1378789" cy="13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im0-tub-ru.yandex.net/i?id=384885fb4e8b90cfc9eefe16de3d51e8&amp;n=33&amp;h=190&amp;w=19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74" y="4265157"/>
            <a:ext cx="1283301" cy="12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interkid.ru/uploads/shutterstock_16553955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43" y="121614"/>
            <a:ext cx="2052278" cy="13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Воображение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556792"/>
            <a:ext cx="727280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</a:rPr>
              <a:t>Воображение развивается и формируется в течение всей жизни.</a:t>
            </a:r>
          </a:p>
          <a:p>
            <a:r>
              <a:rPr lang="ru-RU" sz="25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2500" b="1" dirty="0">
                <a:solidFill>
                  <a:srgbClr val="002060"/>
                </a:solidFill>
              </a:rPr>
              <a:t>Благодаря воображению дети превращают обыденную жизнь в игру. Фантазия ребёнка наиболее полно проявляется в соответствующих видах творческой деятельности и свидетельствует о наличии у ребёнка задатков к ним.</a:t>
            </a:r>
          </a:p>
          <a:p>
            <a:r>
              <a:rPr lang="ru-RU" sz="25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2500" b="1" dirty="0">
                <a:solidFill>
                  <a:srgbClr val="002060"/>
                </a:solidFill>
              </a:rPr>
              <a:t>Одним из проявлений воображения является мечта. Важно, чтобы мечта вызывала у ребёнка стремление к достижению реальной и желаемой цели с помощью собственных усилий.</a:t>
            </a:r>
          </a:p>
        </p:txBody>
      </p:sp>
    </p:spTree>
    <p:extLst>
      <p:ext uri="{BB962C8B-B14F-4D97-AF65-F5344CB8AC3E}">
        <p14:creationId xmlns:p14="http://schemas.microsoft.com/office/powerpoint/2010/main" val="29902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569345"/>
            <a:ext cx="76328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«Быть готовым к школе –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не </a:t>
            </a:r>
            <a:r>
              <a:rPr lang="ru-RU" sz="3600" b="1" i="1" dirty="0">
                <a:solidFill>
                  <a:srgbClr val="002060"/>
                </a:solidFill>
              </a:rPr>
              <a:t>значит уметь читать, писать и считать.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	Быть готовым к школе –  значит быть готовым всему этому научиться».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3200" i="1" dirty="0">
              <a:solidFill>
                <a:srgbClr val="000066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Доктор </a:t>
            </a:r>
            <a:r>
              <a:rPr lang="ru-RU" sz="2000" b="1" i="1" dirty="0">
                <a:solidFill>
                  <a:srgbClr val="C00000"/>
                </a:solidFill>
              </a:rPr>
              <a:t>психологических </a:t>
            </a:r>
            <a:r>
              <a:rPr lang="ru-RU" sz="2000" b="1" i="1" dirty="0" smtClean="0">
                <a:solidFill>
                  <a:srgbClr val="C00000"/>
                </a:solidFill>
              </a:rPr>
              <a:t>наук 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Леонид Абрамович </a:t>
            </a:r>
            <a:r>
              <a:rPr lang="ru-RU" sz="2000" b="1" i="1" dirty="0" err="1">
                <a:solidFill>
                  <a:srgbClr val="C00000"/>
                </a:solidFill>
              </a:rPr>
              <a:t>Венгер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01208"/>
            <a:ext cx="2046869" cy="14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развития воображения: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1547665" y="1628800"/>
            <a:ext cx="74168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 smtClean="0">
                <a:solidFill>
                  <a:srgbClr val="0000FF"/>
                </a:solidFill>
                <a:latin typeface="+mn-lt"/>
              </a:rPr>
              <a:t>                            Упражнения </a:t>
            </a:r>
            <a:r>
              <a:rPr lang="ru-RU" sz="2000" kern="0" dirty="0">
                <a:solidFill>
                  <a:srgbClr val="0000FF"/>
                </a:solidFill>
                <a:latin typeface="+mn-lt"/>
              </a:rPr>
              <a:t>со сказками, рассказами</a:t>
            </a:r>
            <a:r>
              <a:rPr lang="ru-RU" sz="1900" kern="0" dirty="0">
                <a:latin typeface="+mn-lt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900" kern="0" dirty="0">
                <a:latin typeface="+mn-lt"/>
              </a:rPr>
              <a:t>Придумывание недостающих частей рассказа, сказки, когда одна из них пропущена + развивается мышление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900" kern="0" dirty="0">
                <a:latin typeface="+mn-lt"/>
              </a:rPr>
              <a:t>Перевирание сказки (Красная шапочка – вредная, а волк – добрый)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900" kern="0" dirty="0">
                <a:latin typeface="+mn-lt"/>
              </a:rPr>
              <a:t>Придумывание сказок, рассказов, стихов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>
                <a:solidFill>
                  <a:srgbClr val="FF3300"/>
                </a:solidFill>
                <a:latin typeface="+mn-lt"/>
              </a:rPr>
              <a:t>Игра «Словотворчество»</a:t>
            </a:r>
            <a:r>
              <a:rPr lang="ru-RU" sz="1900" kern="0" dirty="0">
                <a:latin typeface="+mn-lt"/>
              </a:rPr>
              <a:t> (Дж. </a:t>
            </a:r>
            <a:r>
              <a:rPr lang="ru-RU" sz="1900" kern="0" dirty="0" err="1">
                <a:latin typeface="+mn-lt"/>
              </a:rPr>
              <a:t>Родари</a:t>
            </a:r>
            <a:r>
              <a:rPr lang="ru-RU" sz="1900" kern="0" dirty="0">
                <a:latin typeface="+mn-lt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900" kern="0" dirty="0">
                <a:latin typeface="+mn-lt"/>
              </a:rPr>
              <a:t>Предлагаем детям придумать новые слова с помощью добавления к ним префикса (микро, анти, мини, макро). Затем эти новые слова нужно объяснить с помощь  нескольких знакомых слов</a:t>
            </a:r>
            <a:r>
              <a:rPr lang="ru-RU" sz="1900" i="1" kern="0" dirty="0">
                <a:latin typeface="+mn-lt"/>
              </a:rPr>
              <a:t>. Например: «</a:t>
            </a:r>
            <a:r>
              <a:rPr lang="ru-RU" sz="1900" i="1" kern="0" dirty="0" err="1">
                <a:latin typeface="+mn-lt"/>
              </a:rPr>
              <a:t>микрогиппопотам</a:t>
            </a:r>
            <a:r>
              <a:rPr lang="ru-RU" sz="1900" i="1" kern="0" dirty="0">
                <a:latin typeface="+mn-lt"/>
              </a:rPr>
              <a:t>» - выращивается дома, в аквариуме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 smtClean="0">
                <a:solidFill>
                  <a:srgbClr val="0000FF"/>
                </a:solidFill>
                <a:latin typeface="+mn-lt"/>
              </a:rPr>
              <a:t>                       Упражнение </a:t>
            </a:r>
            <a:r>
              <a:rPr lang="ru-RU" sz="2000" kern="0" dirty="0">
                <a:solidFill>
                  <a:srgbClr val="0000FF"/>
                </a:solidFill>
                <a:latin typeface="+mn-lt"/>
              </a:rPr>
              <a:t>«Способы применения предмета»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900" kern="0" dirty="0">
                <a:latin typeface="+mn-lt"/>
              </a:rPr>
              <a:t>Называется какой-либо хорошо известный предмет. Надо назвать как можно больше различных способов его применения.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>
                <a:solidFill>
                  <a:srgbClr val="FF3300"/>
                </a:solidFill>
                <a:latin typeface="+mn-lt"/>
              </a:rPr>
              <a:t>Игра «Дорисуй»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 smtClean="0">
                <a:solidFill>
                  <a:srgbClr val="0000FF"/>
                </a:solidFill>
                <a:latin typeface="+mn-lt"/>
              </a:rPr>
              <a:t>                         Упражнение </a:t>
            </a:r>
            <a:r>
              <a:rPr lang="ru-RU" sz="2000" kern="0" dirty="0">
                <a:solidFill>
                  <a:srgbClr val="0000FF"/>
                </a:solidFill>
                <a:latin typeface="+mn-lt"/>
              </a:rPr>
              <a:t>«придумай предложение»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900" kern="0" dirty="0">
                <a:latin typeface="+mn-lt"/>
              </a:rPr>
              <a:t>Ребенку даются 3-4 разных слова. Он должен придумать предложение (или рассказ/сказку),  в котором используются все эти слова</a:t>
            </a:r>
          </a:p>
        </p:txBody>
      </p:sp>
    </p:spTree>
    <p:extLst>
      <p:ext uri="{BB962C8B-B14F-4D97-AF65-F5344CB8AC3E}">
        <p14:creationId xmlns:p14="http://schemas.microsoft.com/office/powerpoint/2010/main" val="4075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70080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kern="0" dirty="0"/>
              <a:t> </a:t>
            </a:r>
            <a:r>
              <a:rPr lang="ru-RU" sz="2400" kern="0" dirty="0" smtClean="0"/>
              <a:t>        Если </a:t>
            </a:r>
            <a:r>
              <a:rPr lang="ru-RU" sz="2400" kern="0" dirty="0"/>
              <a:t>ребёнок будет психологически готов к обучению в школе, то ему будет гораздо легче пережить адаптацию, общаться со </a:t>
            </a:r>
            <a:r>
              <a:rPr lang="ru-RU" sz="2400" kern="0" dirty="0" smtClean="0"/>
              <a:t>сверстниками и  </a:t>
            </a:r>
            <a:r>
              <a:rPr lang="ru-RU" sz="2400" kern="0" dirty="0"/>
              <a:t>получать </a:t>
            </a:r>
            <a:r>
              <a:rPr lang="ru-RU" sz="2400" kern="0" dirty="0" smtClean="0"/>
              <a:t>новые знания.</a:t>
            </a:r>
            <a:endParaRPr lang="ru-RU" sz="2400" kern="0" dirty="0"/>
          </a:p>
        </p:txBody>
      </p:sp>
      <p:pic>
        <p:nvPicPr>
          <p:cNvPr id="2050" name="Picture 2" descr="http://www.mbank.com.ua/images/stories/Bank/detskii_risyno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89" y="3271212"/>
            <a:ext cx="532008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36912"/>
            <a:ext cx="71906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9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992888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Компоненты психологической готовности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к школе: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95736" y="260648"/>
            <a:ext cx="6372740" cy="20882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Под </a:t>
            </a:r>
            <a:r>
              <a:rPr lang="ru-RU" sz="2800" b="1" dirty="0">
                <a:solidFill>
                  <a:srgbClr val="00B050"/>
                </a:solidFill>
              </a:rPr>
              <a:t>психологической готовностью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/>
              <a:t>к </a:t>
            </a:r>
            <a:r>
              <a:rPr lang="ru-RU" sz="2600" b="1" dirty="0"/>
              <a:t>школьному обучению   понимают необходимый и достаточный уровень психологического развития ребенка для усвоения   школьной   программы .</a:t>
            </a: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760010"/>
              </p:ext>
            </p:extLst>
          </p:nvPr>
        </p:nvGraphicFramePr>
        <p:xfrm>
          <a:off x="2339752" y="3861048"/>
          <a:ext cx="4906888" cy="271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:\Documents and Settings\User\Рабочий стол\картинки\80035455_1321199046_skola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22" y="4221088"/>
            <a:ext cx="2066478" cy="189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686568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Мотивационная готовность: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492896"/>
            <a:ext cx="7139136" cy="388843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Положительные представления о школе;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Желание учиться в школе, чтобы узнать и уметь много нового;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Сформированная позиция школьника.</a:t>
            </a:r>
          </a:p>
          <a:p>
            <a:endParaRPr lang="ru-RU" dirty="0"/>
          </a:p>
        </p:txBody>
      </p:sp>
      <p:pic>
        <p:nvPicPr>
          <p:cNvPr id="4" name="Picture 3" descr="C:\Users\п\Desktop\Мои документы\МАМА\Все фотографии\картинки для презентаций\учитель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98" y="4365104"/>
            <a:ext cx="1834536" cy="23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686568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Волевая готовность: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734481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Ребенок способен: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поставить цель,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принять решение,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наметить план действия,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реализовать его, проявить определенное усилие в процессе преодоления препятствия,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оценить результат своего волево­го действия.</a:t>
            </a:r>
          </a:p>
          <a:p>
            <a:endParaRPr lang="ru-RU" dirty="0"/>
          </a:p>
        </p:txBody>
      </p:sp>
      <p:pic>
        <p:nvPicPr>
          <p:cNvPr id="4" name="Рисунок 4" descr="1309420272_image003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855768" cy="238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686568" cy="1143000"/>
          </a:xfrm>
        </p:spPr>
        <p:txBody>
          <a:bodyPr>
            <a:noAutofit/>
          </a:bodyPr>
          <a:lstStyle/>
          <a:p>
            <a:r>
              <a:rPr lang="ru-RU" sz="4800" dirty="0"/>
              <a:t>Интеллектуальная готовность: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060848"/>
            <a:ext cx="7272808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кругозор ребенка (</a:t>
            </a:r>
            <a:r>
              <a:rPr lang="ru-RU" b="1" i="1" dirty="0">
                <a:solidFill>
                  <a:srgbClr val="000066"/>
                </a:solidFill>
                <a:latin typeface="Arial" charset="0"/>
              </a:rPr>
              <a:t>запас конкретных знаний о живой и неживой природе, общественной жизни, людях, их деятельности</a:t>
            </a:r>
            <a:r>
              <a:rPr lang="ru-RU" b="1" dirty="0">
                <a:solidFill>
                  <a:srgbClr val="000066"/>
                </a:solidFill>
                <a:latin typeface="Arial" charset="0"/>
              </a:rPr>
              <a:t>);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достаточно высокий уровень развития познавательных процессов;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осмысленность </a:t>
            </a:r>
            <a:r>
              <a:rPr lang="ru-RU" b="1" dirty="0">
                <a:solidFill>
                  <a:srgbClr val="000066"/>
                </a:solidFill>
                <a:latin typeface="Arial" charset="0"/>
              </a:rPr>
              <a:t>запоминания, творческое воображение;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образное мышление, зачатки логического мышления.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08267"/>
            <a:ext cx="1728192" cy="12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3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686568" cy="1143000"/>
          </a:xfrm>
        </p:spPr>
        <p:txBody>
          <a:bodyPr>
            <a:noAutofit/>
          </a:bodyPr>
          <a:lstStyle/>
          <a:p>
            <a:r>
              <a:rPr lang="ru-RU" sz="4800" dirty="0"/>
              <a:t>Коммуникативная готовность: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060849"/>
            <a:ext cx="7221488" cy="30963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гибкое владение способами установления </a:t>
            </a:r>
            <a:r>
              <a:rPr lang="ru-RU" sz="3000" b="1" dirty="0" smtClean="0">
                <a:solidFill>
                  <a:srgbClr val="000066"/>
                </a:solidFill>
                <a:latin typeface="Arial" charset="0"/>
              </a:rPr>
              <a:t>взаимоотношений;</a:t>
            </a:r>
            <a:endParaRPr lang="ru-RU" sz="3000" b="1" dirty="0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000066"/>
                </a:solidFill>
                <a:latin typeface="Arial" charset="0"/>
              </a:rPr>
              <a:t>умение </a:t>
            </a: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подчиняться правилам и </a:t>
            </a:r>
            <a:r>
              <a:rPr lang="ru-RU" sz="3000" b="1" dirty="0" smtClean="0">
                <a:solidFill>
                  <a:srgbClr val="000066"/>
                </a:solidFill>
                <a:latin typeface="Arial" charset="0"/>
              </a:rPr>
              <a:t>нормам;</a:t>
            </a:r>
            <a:endParaRPr lang="ru-RU" sz="3000" b="1" dirty="0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умение действовать совместно, согласовывать свои </a:t>
            </a:r>
            <a:r>
              <a:rPr lang="ru-RU" sz="3000" b="1" dirty="0" smtClean="0">
                <a:solidFill>
                  <a:srgbClr val="000066"/>
                </a:solidFill>
                <a:latin typeface="Arial" charset="0"/>
              </a:rPr>
              <a:t>действия.</a:t>
            </a:r>
            <a:endParaRPr lang="ru-RU" sz="3000" b="1" dirty="0">
              <a:solidFill>
                <a:srgbClr val="000066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95626"/>
            <a:ext cx="2448272" cy="166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7056784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школе возникает у детей не сама по себе, а образуется постепенно: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284984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играх;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труде;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общении со взрослыми и сверстниками;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процессе формирования традиционных школьных навыков (письма, счета, чтения</a:t>
            </a:r>
            <a:r>
              <a:rPr lang="ru-RU" sz="2800" b="1" dirty="0" smtClean="0">
                <a:solidFill>
                  <a:srgbClr val="002060"/>
                </a:solidFill>
              </a:rPr>
              <a:t>).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550" y="773832"/>
            <a:ext cx="7605897" cy="229512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Психологически подготовленный к школе ребенок: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068960"/>
            <a:ext cx="403244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Готов к общению и взаимодействию как со взрослыми, так и со сверстниками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068960"/>
            <a:ext cx="266429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Есть желание идти в школу, вызванное учебными мотивами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4437112"/>
            <a:ext cx="583264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Имеет широкий кругозор, запас конкретных знаний, понимает основные закономерности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5445224"/>
            <a:ext cx="374441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Умеет контролировать эмоции </a:t>
            </a:r>
          </a:p>
          <a:p>
            <a:pPr algn="ctr"/>
            <a:r>
              <a:rPr lang="ru-RU" sz="2000" dirty="0" smtClean="0"/>
              <a:t>и поведение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52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85678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school856785</Template>
  <TotalTime>828</TotalTime>
  <Words>973</Words>
  <Application>Microsoft Office PowerPoint</Application>
  <PresentationFormat>Экран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school856785</vt:lpstr>
      <vt:lpstr> Психологическая  готовность ребенка  к школе  </vt:lpstr>
      <vt:lpstr>Презентация PowerPoint</vt:lpstr>
      <vt:lpstr>Компоненты психологической готовности  к школе:</vt:lpstr>
      <vt:lpstr>Мотивационная готовность:</vt:lpstr>
      <vt:lpstr>Волевая готовность:</vt:lpstr>
      <vt:lpstr>Интеллектуальная готовность:</vt:lpstr>
      <vt:lpstr>Коммуникативная готовность:</vt:lpstr>
      <vt:lpstr>Презентация PowerPoint</vt:lpstr>
      <vt:lpstr>Психологически подготовленный к школе ребенок: </vt:lpstr>
      <vt:lpstr>Психологически  не готовый к школе ребенок:</vt:lpstr>
      <vt:lpstr>У ребенка к семи годам должны быть развиты познавательные процессы:</vt:lpstr>
      <vt:lpstr>Внимание</vt:lpstr>
      <vt:lpstr>Память</vt:lpstr>
      <vt:lpstr>Мышление</vt:lpstr>
      <vt:lpstr>Восприятие</vt:lpstr>
      <vt:lpstr>Мелкая моторика</vt:lpstr>
      <vt:lpstr>Способы тренировки  мелкой моторики руки:</vt:lpstr>
      <vt:lpstr>Способы тренировки  мелкой моторики руки:</vt:lpstr>
      <vt:lpstr>Воображение</vt:lpstr>
      <vt:lpstr>Упражнения для развития воображения: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школе. Что это такое.</dc:title>
  <dc:creator>cab44</dc:creator>
  <cp:lastModifiedBy>МАМА</cp:lastModifiedBy>
  <cp:revision>39</cp:revision>
  <dcterms:created xsi:type="dcterms:W3CDTF">2012-12-19T13:07:47Z</dcterms:created>
  <dcterms:modified xsi:type="dcterms:W3CDTF">2015-11-28T13:47:38Z</dcterms:modified>
</cp:coreProperties>
</file>