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70" r:id="rId3"/>
    <p:sldId id="266" r:id="rId4"/>
    <p:sldId id="265" r:id="rId5"/>
    <p:sldId id="268" r:id="rId6"/>
    <p:sldId id="257" r:id="rId7"/>
    <p:sldId id="269" r:id="rId8"/>
    <p:sldId id="262" r:id="rId9"/>
    <p:sldId id="267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68" autoAdjust="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речевого развития на начало учебного года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  <c:pt idx="3">
                  <c:v>4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речевого развития на конец учебного года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  <c:pt idx="3">
                  <c:v>4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Уровни речевого развития </a:t>
            </a:r>
            <a:r>
              <a:rPr lang="ru-RU" dirty="0" smtClean="0"/>
              <a:t>на начало  учебного </a:t>
            </a:r>
            <a:r>
              <a:rPr lang="ru-RU" dirty="0"/>
              <a:t>года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947949398657214"/>
          <c:y val="0.17510970057761721"/>
          <c:w val="0.49574611941956698"/>
          <c:h val="0.734534736878312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речевого развития наначало 2014-2015 учебного года (по Фотековой)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  <c:pt idx="3">
                  <c:v>4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Уровни речевого развития </a:t>
            </a:r>
            <a:r>
              <a:rPr lang="ru-RU" dirty="0"/>
              <a:t>на </a:t>
            </a:r>
            <a:r>
              <a:rPr lang="ru-RU" dirty="0" smtClean="0"/>
              <a:t>конец </a:t>
            </a:r>
            <a:r>
              <a:rPr lang="ru-RU" dirty="0"/>
              <a:t>учебного </a:t>
            </a:r>
            <a:r>
              <a:rPr lang="ru-RU" dirty="0" smtClean="0"/>
              <a:t>года</a:t>
            </a:r>
            <a:endParaRPr lang="ru-RU" dirty="0"/>
          </a:p>
        </c:rich>
      </c:tx>
      <c:layout>
        <c:manualLayout>
          <c:xMode val="edge"/>
          <c:yMode val="edge"/>
          <c:x val="0.1673942789006826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речевогоразвития на конец 2014-2015 учебного года (по Фотековой)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2"/>
              <c:layout>
                <c:manualLayout>
                  <c:x val="-0.10993704066483094"/>
                  <c:y val="6.3921923201904129E-3"/>
                </c:manualLayout>
              </c:layout>
              <c:showPercent val="1"/>
            </c:dLbl>
            <c:showPercent val="1"/>
          </c:dLbls>
          <c:cat>
            <c:strRef>
              <c:f>Лист1!$A$2:$A$5</c:f>
              <c:strCache>
                <c:ptCount val="4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  <c:pt idx="3">
                  <c:v>4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Белецкая</c:v>
                </c:pt>
                <c:pt idx="1">
                  <c:v>Будаев</c:v>
                </c:pt>
                <c:pt idx="2">
                  <c:v>Горматина</c:v>
                </c:pt>
                <c:pt idx="3">
                  <c:v>Недоля</c:v>
                </c:pt>
                <c:pt idx="4">
                  <c:v>Никулин</c:v>
                </c:pt>
                <c:pt idx="5">
                  <c:v>Марьин</c:v>
                </c:pt>
                <c:pt idx="6">
                  <c:v>Мушкатерова</c:v>
                </c:pt>
                <c:pt idx="7">
                  <c:v>Петрова</c:v>
                </c:pt>
                <c:pt idx="8">
                  <c:v>Попов</c:v>
                </c:pt>
                <c:pt idx="9">
                  <c:v>Черенков</c:v>
                </c:pt>
                <c:pt idx="10">
                  <c:v>Хилько</c:v>
                </c:pt>
                <c:pt idx="11">
                  <c:v>Шпрингер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Белецкая</c:v>
                </c:pt>
                <c:pt idx="1">
                  <c:v>Будаев</c:v>
                </c:pt>
                <c:pt idx="2">
                  <c:v>Горматина</c:v>
                </c:pt>
                <c:pt idx="3">
                  <c:v>Недоля</c:v>
                </c:pt>
                <c:pt idx="4">
                  <c:v>Никулин</c:v>
                </c:pt>
                <c:pt idx="5">
                  <c:v>Марьин</c:v>
                </c:pt>
                <c:pt idx="6">
                  <c:v>Мушкатерова</c:v>
                </c:pt>
                <c:pt idx="7">
                  <c:v>Петрова</c:v>
                </c:pt>
                <c:pt idx="8">
                  <c:v>Попов</c:v>
                </c:pt>
                <c:pt idx="9">
                  <c:v>Черенков</c:v>
                </c:pt>
                <c:pt idx="10">
                  <c:v>Хилько</c:v>
                </c:pt>
                <c:pt idx="11">
                  <c:v>Шпрингер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16</c:v>
                </c:pt>
                <c:pt idx="1">
                  <c:v>19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23</c:v>
                </c:pt>
                <c:pt idx="7">
                  <c:v>0</c:v>
                </c:pt>
                <c:pt idx="8">
                  <c:v>26</c:v>
                </c:pt>
                <c:pt idx="9">
                  <c:v>3</c:v>
                </c:pt>
                <c:pt idx="10">
                  <c:v>44</c:v>
                </c:pt>
                <c:pt idx="11">
                  <c:v>28</c:v>
                </c:pt>
              </c:numCache>
            </c:numRef>
          </c:val>
        </c:ser>
        <c:shape val="box"/>
        <c:axId val="88519808"/>
        <c:axId val="88521344"/>
        <c:axId val="0"/>
      </c:bar3DChart>
      <c:catAx>
        <c:axId val="88519808"/>
        <c:scaling>
          <c:orientation val="minMax"/>
        </c:scaling>
        <c:axPos val="b"/>
        <c:tickLblPos val="nextTo"/>
        <c:crossAx val="88521344"/>
        <c:crosses val="autoZero"/>
        <c:auto val="1"/>
        <c:lblAlgn val="ctr"/>
        <c:lblOffset val="100"/>
      </c:catAx>
      <c:valAx>
        <c:axId val="88521344"/>
        <c:scaling>
          <c:orientation val="minMax"/>
        </c:scaling>
        <c:axPos val="l"/>
        <c:majorGridlines/>
        <c:numFmt formatCode="General" sourceLinked="1"/>
        <c:tickLblPos val="nextTo"/>
        <c:crossAx val="885198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4993559832798674E-2"/>
          <c:y val="4.4861391929187318E-2"/>
          <c:w val="0.69305810731991835"/>
          <c:h val="0.655829930558426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Антонова </c:v>
                </c:pt>
                <c:pt idx="1">
                  <c:v>Буняков</c:v>
                </c:pt>
                <c:pt idx="2">
                  <c:v>Задорожний</c:v>
                </c:pt>
                <c:pt idx="3">
                  <c:v>Зубцов </c:v>
                </c:pt>
                <c:pt idx="4">
                  <c:v>Полищук</c:v>
                </c:pt>
                <c:pt idx="5">
                  <c:v>Таманов</c:v>
                </c:pt>
                <c:pt idx="6">
                  <c:v>Теребихин</c:v>
                </c:pt>
                <c:pt idx="7">
                  <c:v>Телятников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109</c:v>
                </c:pt>
                <c:pt idx="1">
                  <c:v>31</c:v>
                </c:pt>
                <c:pt idx="2">
                  <c:v>35</c:v>
                </c:pt>
                <c:pt idx="3">
                  <c:v>56</c:v>
                </c:pt>
                <c:pt idx="4">
                  <c:v>62</c:v>
                </c:pt>
                <c:pt idx="5">
                  <c:v>127</c:v>
                </c:pt>
                <c:pt idx="6">
                  <c:v>37</c:v>
                </c:pt>
                <c:pt idx="7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Антонова </c:v>
                </c:pt>
                <c:pt idx="1">
                  <c:v>Буняков</c:v>
                </c:pt>
                <c:pt idx="2">
                  <c:v>Задорожний</c:v>
                </c:pt>
                <c:pt idx="3">
                  <c:v>Зубцов </c:v>
                </c:pt>
                <c:pt idx="4">
                  <c:v>Полищук</c:v>
                </c:pt>
                <c:pt idx="5">
                  <c:v>Таманов</c:v>
                </c:pt>
                <c:pt idx="6">
                  <c:v>Теребихин</c:v>
                </c:pt>
                <c:pt idx="7">
                  <c:v>Телятников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126</c:v>
                </c:pt>
                <c:pt idx="1">
                  <c:v>46</c:v>
                </c:pt>
                <c:pt idx="2">
                  <c:v>40</c:v>
                </c:pt>
                <c:pt idx="3">
                  <c:v>74</c:v>
                </c:pt>
                <c:pt idx="4">
                  <c:v>64</c:v>
                </c:pt>
                <c:pt idx="5">
                  <c:v>144</c:v>
                </c:pt>
                <c:pt idx="6">
                  <c:v>46</c:v>
                </c:pt>
                <c:pt idx="7">
                  <c:v>97</c:v>
                </c:pt>
              </c:numCache>
            </c:numRef>
          </c:val>
        </c:ser>
        <c:axId val="88515328"/>
        <c:axId val="90747264"/>
      </c:barChart>
      <c:catAx>
        <c:axId val="88515328"/>
        <c:scaling>
          <c:orientation val="minMax"/>
        </c:scaling>
        <c:axPos val="b"/>
        <c:tickLblPos val="nextTo"/>
        <c:crossAx val="90747264"/>
        <c:crosses val="autoZero"/>
        <c:auto val="1"/>
        <c:lblAlgn val="ctr"/>
        <c:lblOffset val="100"/>
      </c:catAx>
      <c:valAx>
        <c:axId val="90747264"/>
        <c:scaling>
          <c:orientation val="minMax"/>
        </c:scaling>
        <c:axPos val="l"/>
        <c:majorGridlines/>
        <c:numFmt formatCode="General" sourceLinked="1"/>
        <c:tickLblPos val="nextTo"/>
        <c:crossAx val="8851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6524739963113"/>
          <c:y val="0.76725991794453519"/>
          <c:w val="0.21577549334111029"/>
          <c:h val="0.1726001737088878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CB86-664B-4FE6-850B-94769DA1BD5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24B81-1FC3-49A3-8258-8C1D120E2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6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4B81-1FC3-49A3-8258-8C1D120E25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85728"/>
            <a:ext cx="5500726" cy="38576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4800" dirty="0" err="1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Миличкина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Анна Викторовна</a:t>
            </a:r>
            <a:endParaRPr lang="ru-RU" sz="4800" dirty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86256"/>
            <a:ext cx="5429288" cy="235745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MS Mincho" pitchFamily="49" charset="-128"/>
              </a:rPr>
              <a:t>ГБОУ школа - интернат №1   Краснодарского края</a:t>
            </a: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MS Mincho" pitchFamily="49" charset="-128"/>
              </a:rPr>
              <a:t>Педагог-логопед</a:t>
            </a:r>
          </a:p>
        </p:txBody>
      </p:sp>
      <p:pic>
        <p:nvPicPr>
          <p:cNvPr id="3074" name="Picture 2" descr="C:\Users\Анна\Documents\ИНТЕРНАТ\2014 - 2015год\открытый урок ноябрь 2014г\фото v открытый урок\IMG_5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2206" y="1017967"/>
            <a:ext cx="3964809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Анна\Desktop\zastavka_mi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43" y="0"/>
            <a:ext cx="5073271" cy="292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85728"/>
            <a:ext cx="3429024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Годовой план учителя – логопеда на</a:t>
            </a:r>
          </a:p>
          <a:p>
            <a:pPr algn="ctr"/>
            <a:r>
              <a:rPr lang="ru-RU" sz="2400" dirty="0" smtClean="0"/>
              <a:t> 2015 – 2016г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3049402">
            <a:off x="2613641" y="1843585"/>
            <a:ext cx="484632" cy="70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143116"/>
            <a:ext cx="2428892" cy="12144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Организационная работа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549944">
            <a:off x="3117877" y="27713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786190"/>
            <a:ext cx="192882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документацией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9869642">
            <a:off x="5849487" y="24850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3571876"/>
            <a:ext cx="207170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Коррекционная работа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6874326">
            <a:off x="6711765" y="1333120"/>
            <a:ext cx="484632" cy="82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86644" y="1071546"/>
            <a:ext cx="185735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21254472">
            <a:off x="4723559" y="3092032"/>
            <a:ext cx="484632" cy="162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0" y="5143512"/>
            <a:ext cx="2286016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Взаимосвязь со специалистами  школы - интерната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14290"/>
            <a:ext cx="2286016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Перспектива профессионального  саморазвития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6707294">
            <a:off x="2564763" y="624325"/>
            <a:ext cx="484632" cy="774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0014-014-Spasibo-za-vnimani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2469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Динамика речевого развития по </a:t>
            </a:r>
            <a:r>
              <a:rPr lang="ru-RU" sz="3200" dirty="0" err="1" smtClean="0">
                <a:solidFill>
                  <a:srgbClr val="002060"/>
                </a:solidFill>
              </a:rPr>
              <a:t>Фотековой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 б класса  2014-2015 учебный год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2143116"/>
          <a:ext cx="392909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86314" y="2143116"/>
          <a:ext cx="3929090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речевого развития по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Фотековой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б класса  2014-2015 учебный год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660965105"/>
              </p:ext>
            </p:extLst>
          </p:nvPr>
        </p:nvGraphicFramePr>
        <p:xfrm>
          <a:off x="357158" y="1643050"/>
          <a:ext cx="42862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93199948"/>
              </p:ext>
            </p:extLst>
          </p:nvPr>
        </p:nvGraphicFramePr>
        <p:xfrm>
          <a:off x="3300228" y="2714620"/>
          <a:ext cx="5843772" cy="379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9512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Динамика развития техники чтения учеников 1 б класса в 2014-2015 учебном году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431496092"/>
              </p:ext>
            </p:extLst>
          </p:nvPr>
        </p:nvGraphicFramePr>
        <p:xfrm>
          <a:off x="428596" y="1785926"/>
          <a:ext cx="814393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1664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05880" cy="938234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Техника чтения 7б класса в 2014 – 2015 учебном году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Фестиваль патриотической песни  «Тебе моя Россия»</a:t>
            </a:r>
            <a:endParaRPr lang="ru-RU" sz="2800" dirty="0"/>
          </a:p>
        </p:txBody>
      </p:sp>
      <p:pic>
        <p:nvPicPr>
          <p:cNvPr id="1027" name="Picture 3" descr="C:\Users\Анна\Documents\ИНТЕРНАТ\2014 - 2015год\кристина  фестиваль\DSC04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774" y="2152045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Анна\Documents\ИНТЕРНАТ\2014 - 2015год\кристина  фестиваль\DSC04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286" y="2214554"/>
            <a:ext cx="4484204" cy="374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6541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Краевой конкурс художественной самодеятельности среди государственных бюджетных специальных(коррекционных) образовательных учреждений Краснодарского края «Весенняя радуга»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нна\Desktop\img4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194347" y="479845"/>
            <a:ext cx="4643472" cy="768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Краевой конкурс художественной самодеятельности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«Весенняя радуга»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Анна\Documents\ИНТЕРНАТ\2014 - 2015год\фестиваль - конкурс 2015г\IMG_65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321869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Анна\Documents\ИНТЕРНАТ\2014 - 2015год\фестиваль - конкурс 2015г\IMG_6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107683" cy="273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Анна\Documents\ИНТЕРНАТ\2014 - 2015год\фестиваль - конкурс 2015г\IMG_6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857652" cy="257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Конкурс военно-патриотической песни, посвященный 70-летию Великой Победы</a:t>
            </a:r>
            <a:endParaRPr lang="ru-RU" sz="3200" dirty="0"/>
          </a:p>
        </p:txBody>
      </p:sp>
      <p:pic>
        <p:nvPicPr>
          <p:cNvPr id="2050" name="Picture 2" descr="C:\Users\Анна\Documents\ИНТЕРНАТ\2014 - 2015год\битва хоров 30.05.15г\DSC03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3809994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нна\Documents\ИНТЕРНАТ\2014 - 2015год\битва хоров 30.05.15г\DSC03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523811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нна\Documents\ИНТЕРНАТ\2014 - 2015год\битва хоров 30.05.15г\DSC03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667401" cy="2750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138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Миличкина Анна Викторовна</vt:lpstr>
      <vt:lpstr>Динамика речевого развития по Фотековой  1 б класса  2014-2015 учебный год</vt:lpstr>
      <vt:lpstr>Динамика речевого развития по  Фотековой  7 б класса  2014-2015 учебный год</vt:lpstr>
      <vt:lpstr>Динамика развития техники чтения учеников 1 б класса в 2014-2015 учебном году</vt:lpstr>
      <vt:lpstr>Техника чтения 7б класса в 2014 – 2015 учебном году</vt:lpstr>
      <vt:lpstr>Фестиваль патриотической песни  «Тебе моя Россия»</vt:lpstr>
      <vt:lpstr>Краевой конкурс художественной самодеятельности среди государственных бюджетных специальных(коррекционных) образовательных учреждений Краснодарского края «Весенняя радуга»</vt:lpstr>
      <vt:lpstr>Краевой конкурс художественной самодеятельности  «Весенняя радуга»</vt:lpstr>
      <vt:lpstr>Конкурс военно-патриотической песни, посвященный 70-летию Великой Победы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23</cp:revision>
  <dcterms:created xsi:type="dcterms:W3CDTF">2015-05-25T19:33:18Z</dcterms:created>
  <dcterms:modified xsi:type="dcterms:W3CDTF">2015-06-14T18:23:12Z</dcterms:modified>
</cp:coreProperties>
</file>