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7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77" r:id="rId10"/>
    <p:sldId id="263" r:id="rId11"/>
    <p:sldId id="278" r:id="rId12"/>
    <p:sldId id="264" r:id="rId13"/>
    <p:sldId id="279" r:id="rId14"/>
    <p:sldId id="265" r:id="rId15"/>
    <p:sldId id="281" r:id="rId16"/>
    <p:sldId id="266" r:id="rId17"/>
    <p:sldId id="280" r:id="rId18"/>
    <p:sldId id="267" r:id="rId19"/>
    <p:sldId id="268" r:id="rId20"/>
    <p:sldId id="269" r:id="rId21"/>
    <p:sldId id="282" r:id="rId22"/>
    <p:sldId id="270" r:id="rId23"/>
    <p:sldId id="271" r:id="rId24"/>
    <p:sldId id="283" r:id="rId25"/>
    <p:sldId id="272" r:id="rId26"/>
    <p:sldId id="273" r:id="rId27"/>
    <p:sldId id="274" r:id="rId28"/>
    <p:sldId id="27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33" autoAdjust="0"/>
    <p:restoredTop sz="94004" autoAdjust="0"/>
  </p:normalViewPr>
  <p:slideViewPr>
    <p:cSldViewPr>
      <p:cViewPr>
        <p:scale>
          <a:sx n="100" d="100"/>
          <a:sy n="100" d="100"/>
        </p:scale>
        <p:origin x="348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F87773-E529-4086-8AA6-DA55CF28F564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ED34E7-037E-419C-A303-18477CB2D3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1" name="wind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AA5AF-EE82-4FBC-8886-F498F432FA88}" type="datetimeFigureOut">
              <a:rPr lang="ru-RU" smtClean="0"/>
              <a:pPr/>
              <a:t>06.12.2015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2B7D9-3DAD-4843-ABCE-D1C405EAB5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med" advTm="3000">
    <p:dissolve/>
    <p:sndAc>
      <p:stSnd>
        <p:snd r:embed="rId13" name="wind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2857520"/>
          </a:xfrm>
        </p:spPr>
        <p:txBody>
          <a:bodyPr>
            <a:normAutofit/>
          </a:bodyPr>
          <a:lstStyle/>
          <a:p>
            <a:r>
              <a:rPr lang="ru-RU" dirty="0" smtClean="0"/>
              <a:t>Презентация  физкультурно-спортивного мероприятия на приз Деда Мороза  среди первых классов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4143380"/>
            <a:ext cx="5214974" cy="1839907"/>
          </a:xfrm>
        </p:spPr>
        <p:txBody>
          <a:bodyPr>
            <a:normAutofit fontScale="70000" lnSpcReduction="20000"/>
          </a:bodyPr>
          <a:lstStyle/>
          <a:p>
            <a:pPr algn="r">
              <a:buNone/>
            </a:pPr>
            <a:r>
              <a:rPr lang="ru-RU" sz="2400" dirty="0" smtClean="0"/>
              <a:t>Работу выполнила:</a:t>
            </a:r>
            <a:r>
              <a:rPr lang="ru-RU" dirty="0" smtClean="0"/>
              <a:t> </a:t>
            </a:r>
          </a:p>
          <a:p>
            <a:pPr algn="r">
              <a:buNone/>
            </a:pPr>
            <a:r>
              <a:rPr lang="ru-RU" sz="2400" dirty="0" smtClean="0"/>
              <a:t>Учитель физической культуры высшей категории, Почетный работник общего образования России, мастер спорта России по гандболу</a:t>
            </a:r>
          </a:p>
          <a:p>
            <a:pPr algn="r">
              <a:buNone/>
            </a:pPr>
            <a:r>
              <a:rPr lang="ru-RU" sz="2400" dirty="0" smtClean="0"/>
              <a:t>МБОУ «СОШ №18»города Новокузнецк, Кемеровская область</a:t>
            </a:r>
          </a:p>
          <a:p>
            <a:pPr algn="r">
              <a:buNone/>
            </a:pPr>
            <a:r>
              <a:rPr lang="ru-RU" sz="2400" dirty="0" smtClean="0"/>
              <a:t>Кононенко Татьяна Фёдоровна</a:t>
            </a:r>
          </a:p>
          <a:p>
            <a:pPr algn="r">
              <a:buNone/>
            </a:pPr>
            <a:endParaRPr lang="ru-RU" sz="2400" dirty="0" smtClean="0"/>
          </a:p>
        </p:txBody>
      </p:sp>
      <p:pic>
        <p:nvPicPr>
          <p:cNvPr id="8" name="Рисунок 7" descr="0_76c81_5a1b1f24_X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3429000"/>
            <a:ext cx="3105406" cy="3105406"/>
          </a:xfrm>
          <a:prstGeom prst="rect">
            <a:avLst/>
          </a:prstGeom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2 эстафета: «Прокати снежный ком»</a:t>
            </a:r>
            <a:endParaRPr lang="ru-RU" sz="1800" b="1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0034" y="714356"/>
            <a:ext cx="8286808" cy="857256"/>
          </a:xfrm>
        </p:spPr>
        <p:txBody>
          <a:bodyPr>
            <a:normAutofit/>
          </a:bodyPr>
          <a:lstStyle/>
          <a:p>
            <a:r>
              <a:rPr lang="ru-RU" sz="1200" dirty="0" smtClean="0"/>
              <a:t>Первый участник в команде по сигналу встаёт со скамейки и бежит к обозначенной линии. На линии лежит мяч в обруче. Участник берёт мяч и катит  до следующего обруча. Затем кладёт мяч во второй обруч и возвращается назад, передаёт эстафету, садится на свою скамейку последним. Следующий участник, получив эстафету, встаёт и бежит ко второму обручу, берёт мяч и катит его к первому, оставив мяч там, передаёт эстафету.</a:t>
            </a:r>
            <a:endParaRPr lang="ru-RU" sz="1200" dirty="0"/>
          </a:p>
        </p:txBody>
      </p:sp>
      <p:pic>
        <p:nvPicPr>
          <p:cNvPr id="1026" name="Picture 2" descr="G:\Новая папка\DSCF55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428868"/>
            <a:ext cx="3257544" cy="2443158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трелка вправо 3"/>
          <p:cNvSpPr/>
          <p:nvPr/>
        </p:nvSpPr>
        <p:spPr>
          <a:xfrm>
            <a:off x="3714744" y="3357562"/>
            <a:ext cx="4000528" cy="21431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лево 4"/>
          <p:cNvSpPr/>
          <p:nvPr/>
        </p:nvSpPr>
        <p:spPr>
          <a:xfrm>
            <a:off x="3643306" y="4000504"/>
            <a:ext cx="4000528" cy="214314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Куб 5"/>
          <p:cNvSpPr/>
          <p:nvPr/>
        </p:nvSpPr>
        <p:spPr>
          <a:xfrm>
            <a:off x="857224" y="3357562"/>
            <a:ext cx="2357454" cy="642942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лыбающееся лицо 6"/>
          <p:cNvSpPr/>
          <p:nvPr/>
        </p:nvSpPr>
        <p:spPr>
          <a:xfrm>
            <a:off x="2643174" y="29289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2143108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1643042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142976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войная стрелка вверх/вниз 12"/>
          <p:cNvSpPr/>
          <p:nvPr/>
        </p:nvSpPr>
        <p:spPr>
          <a:xfrm>
            <a:off x="4214810" y="3214686"/>
            <a:ext cx="71438" cy="1357322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7429520" y="3286124"/>
            <a:ext cx="71438" cy="1214446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795574" y="30813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2295508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795442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295376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4000496" y="3071810"/>
            <a:ext cx="428628" cy="42862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57 0.00393 L 0.31666 0.00393 C 0.42604 0.00393 0.56076 0.03565 0.56076 0.06157 L 0.56076 0.11944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" y="5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17691 3.33333E-6 C 0.25625 3.33333E-6 0.35399 0.03449 0.35399 0.06296 L 0.35399 0.12592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6076 0.11944 L -0.24254 0.1194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5399 0.12592 L 0.00764 0.1259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54 0.11944 L -0.24254 -0.006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64 0.12592 L 0.00764 0.01041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21" grpId="0" animBg="1"/>
      <p:bldP spid="21" grpId="1" animBg="1"/>
      <p:bldP spid="21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ru-RU" sz="1800" b="1" dirty="0" smtClean="0"/>
              <a:t>3 эстафета: Напиши «Дед Мороз»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642919"/>
            <a:ext cx="8258204" cy="1000132"/>
          </a:xfrm>
        </p:spPr>
        <p:txBody>
          <a:bodyPr>
            <a:normAutofit/>
          </a:bodyPr>
          <a:lstStyle/>
          <a:p>
            <a:r>
              <a:rPr lang="ru-RU" sz="1600" dirty="0" smtClean="0"/>
              <a:t>Каждому участнику  вручается буква от  словосочетания «Дед Мороз». По сигналу первый участнику от каждой команды  выбегает ко второй  обозначенной линии и кладёт первую букву, затем бежит и передаёт эстафету.</a:t>
            </a:r>
            <a:endParaRPr lang="ru-RU" sz="1600" dirty="0"/>
          </a:p>
        </p:txBody>
      </p:sp>
      <p:pic>
        <p:nvPicPr>
          <p:cNvPr id="2052" name="Picture 4" descr="G:\Новая папка\DSCF55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2714620"/>
            <a:ext cx="2982608" cy="192882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Выноска со стрелками влево/вправо 22"/>
          <p:cNvSpPr/>
          <p:nvPr/>
        </p:nvSpPr>
        <p:spPr>
          <a:xfrm>
            <a:off x="7858148" y="3071810"/>
            <a:ext cx="571504" cy="2428892"/>
          </a:xfrm>
          <a:prstGeom prst="leftRightArrowCallou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ln>
            <a:solidFill>
              <a:srgbClr val="FF0000"/>
            </a:solidFill>
          </a:ln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            </a:t>
            </a:r>
            <a:endParaRPr lang="ru-RU" dirty="0"/>
          </a:p>
        </p:txBody>
      </p:sp>
      <p:sp>
        <p:nvSpPr>
          <p:cNvPr id="9" name="Куб 8"/>
          <p:cNvSpPr/>
          <p:nvPr/>
        </p:nvSpPr>
        <p:spPr>
          <a:xfrm>
            <a:off x="785786" y="3429000"/>
            <a:ext cx="3429024" cy="857256"/>
          </a:xfrm>
          <a:prstGeom prst="cub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428992" y="2857496"/>
            <a:ext cx="428628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2643174" y="2857496"/>
            <a:ext cx="357190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3000364" y="2857496"/>
            <a:ext cx="428628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214546" y="2857496"/>
            <a:ext cx="414334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785918" y="2857496"/>
            <a:ext cx="414334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1357290" y="2857496"/>
            <a:ext cx="428628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1000100" y="2857496"/>
            <a:ext cx="357190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право 20"/>
          <p:cNvSpPr/>
          <p:nvPr/>
        </p:nvSpPr>
        <p:spPr>
          <a:xfrm>
            <a:off x="4786314" y="3286124"/>
            <a:ext cx="3000396" cy="28575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142976" y="4572008"/>
            <a:ext cx="6572296" cy="28575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00430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р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643174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о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2214546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М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28662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1357290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е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785918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д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Улыбающееся лицо 9"/>
          <p:cNvSpPr/>
          <p:nvPr/>
        </p:nvSpPr>
        <p:spPr>
          <a:xfrm>
            <a:off x="3857620" y="2857496"/>
            <a:ext cx="428628" cy="57150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3929058" y="2285992"/>
            <a:ext cx="357190" cy="3571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 smtClean="0">
                <a:solidFill>
                  <a:schemeClr val="tx1"/>
                </a:solidFill>
              </a:rPr>
              <a:t>з</a:t>
            </a:r>
            <a:endParaRPr lang="ru-RU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0.21615 -3.33333E-6 C 0.3132 -3.33333E-6 0.43264 0.06343 0.43264 0.11528 L 0.43264 0.23056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" y="1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0.22222 7.40741E-7 C 0.32188 7.40741E-7 0.44462 0.1169 0.44462 0.21204 L 0.44462 0.4243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2" y="2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264 0.23056 L -0.35486 0.230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486 0.23056 L -0.35486 -0.0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4 эстафета: «Перевези снежок на ледянке»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928670"/>
            <a:ext cx="8258204" cy="1246205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Первый участник в команде по сигналу встаёт со скамейки и бежит к обозначенной линии на которой лежит ледянка, а на ней снежок (к ледянке привязана скакалка). Участник берётся за скакалку и тащит ледянку до второй отметки, если снежок падает со ледянки, игрок поправляет его и везёт дальше. Когда участник достигает контрольной отметки, он берёт в руки ледянку и снежок, затем несёт его на первую черту, кладёт,   передаёт эстафету, садится на свою скамейку последним. </a:t>
            </a:r>
          </a:p>
          <a:p>
            <a:endParaRPr lang="ru-RU" sz="1400" dirty="0"/>
          </a:p>
        </p:txBody>
      </p:sp>
      <p:pic>
        <p:nvPicPr>
          <p:cNvPr id="3075" name="Picture 3" descr="G:\Новая папка\DSCF554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2786058"/>
            <a:ext cx="4039985" cy="302998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 вправо 6"/>
          <p:cNvSpPr/>
          <p:nvPr/>
        </p:nvSpPr>
        <p:spPr>
          <a:xfrm>
            <a:off x="3714744" y="3357562"/>
            <a:ext cx="4000528" cy="21431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лево 7"/>
          <p:cNvSpPr/>
          <p:nvPr/>
        </p:nvSpPr>
        <p:spPr>
          <a:xfrm>
            <a:off x="3643306" y="4000504"/>
            <a:ext cx="4000528" cy="214314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Куб 8"/>
          <p:cNvSpPr/>
          <p:nvPr/>
        </p:nvSpPr>
        <p:spPr>
          <a:xfrm>
            <a:off x="857224" y="3357562"/>
            <a:ext cx="2357454" cy="642942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2643174" y="29289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2143108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лыбающееся лицо 11"/>
          <p:cNvSpPr/>
          <p:nvPr/>
        </p:nvSpPr>
        <p:spPr>
          <a:xfrm>
            <a:off x="1643042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1142976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Двойная стрелка вверх/вниз 13"/>
          <p:cNvSpPr/>
          <p:nvPr/>
        </p:nvSpPr>
        <p:spPr>
          <a:xfrm>
            <a:off x="4214810" y="3214686"/>
            <a:ext cx="71438" cy="1357322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Двойная стрелка вверх/вниз 14"/>
          <p:cNvSpPr/>
          <p:nvPr/>
        </p:nvSpPr>
        <p:spPr>
          <a:xfrm>
            <a:off x="7429520" y="3286124"/>
            <a:ext cx="71438" cy="1214446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795574" y="30813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2295508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795442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295376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9" name="Группа 28"/>
          <p:cNvGrpSpPr/>
          <p:nvPr/>
        </p:nvGrpSpPr>
        <p:grpSpPr>
          <a:xfrm>
            <a:off x="3857620" y="3000372"/>
            <a:ext cx="1071570" cy="500066"/>
            <a:chOff x="3857620" y="3000372"/>
            <a:chExt cx="1071570" cy="500066"/>
          </a:xfrm>
        </p:grpSpPr>
        <p:sp>
          <p:nvSpPr>
            <p:cNvPr id="20" name="Овал 19"/>
            <p:cNvSpPr/>
            <p:nvPr/>
          </p:nvSpPr>
          <p:spPr>
            <a:xfrm>
              <a:off x="3857620" y="3000372"/>
              <a:ext cx="571504" cy="500066"/>
            </a:xfrm>
            <a:prstGeom prst="ellipse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>
              <a:stCxn id="20" idx="6"/>
            </p:cNvCxnSpPr>
            <p:nvPr/>
          </p:nvCxnSpPr>
          <p:spPr>
            <a:xfrm flipV="1">
              <a:off x="4429124" y="3143249"/>
              <a:ext cx="500066" cy="10715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Овал 27"/>
            <p:cNvSpPr/>
            <p:nvPr/>
          </p:nvSpPr>
          <p:spPr>
            <a:xfrm>
              <a:off x="4000496" y="3143248"/>
              <a:ext cx="214314" cy="214314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85185E-6 L 0.24427 -0.017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2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427 -0.01713 L 0.36233 -0.01713 C 0.4151 -0.01713 0.48038 0.01459 0.48038 0.04051 L 0.48038 0.09838 " pathEditMode="relative" rAng="0" ptsTypes="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5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21025 -2.59259E-6 C 0.30486 -2.59259E-6 0.42118 0.0301 0.42118 0.05486 L 0.42118 0.11019 " pathEditMode="relative" rAng="0" ptsTypes="FfFF">
                                      <p:cBhvr>
                                        <p:cTn id="1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38 0.09838 L -0.24254 0.1087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1" y="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8 0.11019 L -0.01979 0.1101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54 0.10879 L -0.24254 0.0039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979 0.11019 L -0.01979 0.0157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  <p:bldP spid="16" grpId="3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6540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5 эстафета: «Одень товарища на зимнюю прогулку»</a:t>
            </a:r>
            <a:br>
              <a:rPr lang="ru-RU" sz="1800" b="1" dirty="0" smtClean="0"/>
            </a:br>
            <a:endParaRPr lang="ru-RU" sz="18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57234" y="571480"/>
            <a:ext cx="8186766" cy="1285884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На второй отметке устанавливается стул, напротив каждой команды. Капитан команды садится на стул. Каждому оставшемуся на скамейке участнику  вручается любая из перечисленных вещей: куртка, шарф, шапка, варежка, варежка, валенок, валенок, По сигналу первый участник от каждой команды  выбегает к капитану и одевает на него приготовленную вещь, затем бежит и передаёт эстафету следующему.</a:t>
            </a:r>
          </a:p>
          <a:p>
            <a:endParaRPr lang="ru-RU" sz="1400" dirty="0"/>
          </a:p>
        </p:txBody>
      </p:sp>
      <p:pic>
        <p:nvPicPr>
          <p:cNvPr id="4098" name="Picture 2" descr="G:\Новая папка\DSCF55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3400420" cy="2865254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 flipV="1">
            <a:off x="8641081" y="6126162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Стрелка вправо 20"/>
          <p:cNvSpPr/>
          <p:nvPr/>
        </p:nvSpPr>
        <p:spPr>
          <a:xfrm>
            <a:off x="4000496" y="3000372"/>
            <a:ext cx="3071834" cy="21431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лево 21"/>
          <p:cNvSpPr/>
          <p:nvPr/>
        </p:nvSpPr>
        <p:spPr>
          <a:xfrm>
            <a:off x="1643042" y="3786190"/>
            <a:ext cx="5643602" cy="214314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Куб 9"/>
          <p:cNvSpPr/>
          <p:nvPr/>
        </p:nvSpPr>
        <p:spPr>
          <a:xfrm>
            <a:off x="1285852" y="2714620"/>
            <a:ext cx="2428892" cy="785818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214678" y="21431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/>
          <p:cNvSpPr/>
          <p:nvPr/>
        </p:nvSpPr>
        <p:spPr>
          <a:xfrm>
            <a:off x="2643174" y="21431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лыбающееся лицо 13"/>
          <p:cNvSpPr/>
          <p:nvPr/>
        </p:nvSpPr>
        <p:spPr>
          <a:xfrm>
            <a:off x="2000232" y="21431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лыбающееся лицо 14"/>
          <p:cNvSpPr/>
          <p:nvPr/>
        </p:nvSpPr>
        <p:spPr>
          <a:xfrm>
            <a:off x="1428728" y="21431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5400000">
            <a:off x="3607587" y="346471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rot="5400000">
            <a:off x="6322231" y="3464719"/>
            <a:ext cx="164307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Куб 22"/>
          <p:cNvSpPr/>
          <p:nvPr/>
        </p:nvSpPr>
        <p:spPr>
          <a:xfrm>
            <a:off x="7500958" y="3000372"/>
            <a:ext cx="428628" cy="642942"/>
          </a:xfrm>
          <a:prstGeom prst="cub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лыбающееся лицо 23"/>
          <p:cNvSpPr/>
          <p:nvPr/>
        </p:nvSpPr>
        <p:spPr>
          <a:xfrm>
            <a:off x="7429520" y="250030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2795574" y="22955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Улыбающееся лицо 19"/>
          <p:cNvSpPr/>
          <p:nvPr/>
        </p:nvSpPr>
        <p:spPr>
          <a:xfrm>
            <a:off x="2152632" y="22955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лыбающееся лицо 24"/>
          <p:cNvSpPr/>
          <p:nvPr/>
        </p:nvSpPr>
        <p:spPr>
          <a:xfrm>
            <a:off x="1581128" y="2295516"/>
            <a:ext cx="571504" cy="571504"/>
          </a:xfrm>
          <a:prstGeom prst="smileyFac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Program Files\Microsoft Office\MEDIA\CAGCAT10\j0183168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0" y="2643182"/>
            <a:ext cx="642942" cy="563463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01041 L 0.20035 -0.01041 C 0.29011 -0.01041 0.4007 0.04699 0.4007 0.09375 L 0.4007 0.19838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0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1.11111E-6 L 0.21406 1.11111E-6 C 0.31025 1.11111E-6 0.42865 -0.02361 0.42865 -0.04236 L 0.42865 -0.0838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" y="-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07 0.19838 L -0.27656 0.1983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7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656 0.19838 L -0.27656 0.11435 C -0.27656 0.07662 -0.26805 0.03032 -0.26093 0.03032 L -0.24514 0.03032 " pathEditMode="relative" rAng="0" ptsTypes="FfFF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685800" y="3000372"/>
            <a:ext cx="7772400" cy="2286016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После каждой спортивной эстафеты проводится конкурс для болельщиков</a:t>
            </a:r>
            <a:endParaRPr lang="ru-RU" sz="2400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/>
              <a:t>1. Конкурс «</a:t>
            </a:r>
            <a:r>
              <a:rPr lang="ru-RU" sz="2400" dirty="0" err="1" smtClean="0"/>
              <a:t>кричалок</a:t>
            </a:r>
            <a:r>
              <a:rPr lang="ru-RU" sz="2400" dirty="0" smtClean="0"/>
              <a:t>» болельщиков. Судья предлагает болельщикам каждого класса прокричать «</a:t>
            </a:r>
            <a:r>
              <a:rPr lang="ru-RU" sz="2400" dirty="0" err="1" smtClean="0"/>
              <a:t>кричалку</a:t>
            </a:r>
            <a:r>
              <a:rPr lang="ru-RU" sz="2400" dirty="0" smtClean="0"/>
              <a:t>» для своих спортсменов.</a:t>
            </a:r>
            <a:br>
              <a:rPr lang="ru-RU" sz="2400" dirty="0" smtClean="0"/>
            </a:br>
            <a:endParaRPr lang="ru-RU" sz="2400" dirty="0"/>
          </a:p>
        </p:txBody>
      </p:sp>
      <p:pic>
        <p:nvPicPr>
          <p:cNvPr id="5125" name="Picture 5" descr="G:\Новая папка\DSCF553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1857364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2"/>
            <a:ext cx="7772400" cy="6143667"/>
          </a:xfrm>
        </p:spPr>
        <p:txBody>
          <a:bodyPr>
            <a:normAutofit fontScale="90000"/>
          </a:bodyPr>
          <a:lstStyle/>
          <a:p>
            <a:r>
              <a:rPr lang="ru-RU" sz="1300" dirty="0"/>
              <a:t>Утверждаю                                                                        Согласовано</a:t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dirty="0"/>
              <a:t>Директор МБОУ ДОД ДЮСШ №3                               Директор МБОУ СОШ №18</a:t>
            </a:r>
            <a:br>
              <a:rPr lang="ru-RU" sz="1300" dirty="0"/>
            </a:br>
            <a:r>
              <a:rPr lang="ru-RU" sz="1300" dirty="0" err="1"/>
              <a:t>__________Д.И.Пожаркин</a:t>
            </a:r>
            <a:r>
              <a:rPr lang="ru-RU" sz="1300" dirty="0"/>
              <a:t>                                             </a:t>
            </a:r>
            <a:r>
              <a:rPr lang="ru-RU" sz="1300" dirty="0" err="1"/>
              <a:t>____________Т.А.Улитушкина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b="1" dirty="0"/>
              <a:t>ПОЛОЖЕНИЕ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О проведении школьных соревнований на приз Деда Мороза </a:t>
            </a:r>
            <a:r>
              <a:rPr lang="ru-RU" sz="1300" dirty="0" smtClean="0"/>
              <a:t> </a:t>
            </a:r>
            <a:r>
              <a:rPr lang="ru-RU" sz="1300" dirty="0"/>
              <a:t>среди </a:t>
            </a:r>
            <a:r>
              <a:rPr lang="ru-RU" sz="1300" dirty="0" smtClean="0"/>
              <a:t>первых </a:t>
            </a:r>
            <a:r>
              <a:rPr lang="ru-RU" sz="1300" dirty="0"/>
              <a:t>классов школы № </a:t>
            </a:r>
            <a:r>
              <a:rPr lang="ru-RU" sz="1300" dirty="0" smtClean="0"/>
              <a:t>18</a:t>
            </a:r>
            <a:br>
              <a:rPr lang="ru-RU" sz="1300" dirty="0" smtClean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dirty="0" smtClean="0"/>
              <a:t>Цель мероприятия:  формирование мотивации детей для занятий физической культурой и спортом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b="1" dirty="0" smtClean="0"/>
              <a:t> Задачи</a:t>
            </a:r>
            <a:r>
              <a:rPr lang="ru-RU" sz="1300" b="1" dirty="0"/>
              <a:t>: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- </a:t>
            </a:r>
            <a:r>
              <a:rPr lang="ru-RU" sz="1300" dirty="0" smtClean="0"/>
              <a:t>популяризация физической культуры и  спорта;</a:t>
            </a:r>
            <a:br>
              <a:rPr lang="ru-RU" sz="1300" dirty="0" smtClean="0"/>
            </a:br>
            <a:r>
              <a:rPr lang="ru-RU" sz="1300" dirty="0" smtClean="0"/>
              <a:t>-  пропаганда </a:t>
            </a:r>
            <a:r>
              <a:rPr lang="ru-RU" sz="1300" dirty="0"/>
              <a:t>здорового образа </a:t>
            </a:r>
            <a:r>
              <a:rPr lang="ru-RU" sz="1300" dirty="0" smtClean="0"/>
              <a:t>жизни;</a:t>
            </a:r>
            <a:br>
              <a:rPr lang="ru-RU" sz="1300" dirty="0" smtClean="0"/>
            </a:br>
            <a:r>
              <a:rPr lang="ru-RU" sz="1300" dirty="0" smtClean="0"/>
              <a:t>- </a:t>
            </a:r>
            <a:r>
              <a:rPr lang="ru-RU" sz="1300" dirty="0"/>
              <a:t>выявление лучших спортивных </a:t>
            </a:r>
            <a:r>
              <a:rPr lang="ru-RU" sz="1300" dirty="0" smtClean="0"/>
              <a:t>команд;</a:t>
            </a:r>
            <a:r>
              <a:rPr lang="ru-RU" dirty="0"/>
              <a:t/>
            </a:r>
            <a:br>
              <a:rPr lang="ru-RU" dirty="0"/>
            </a:br>
            <a:r>
              <a:rPr lang="ru-RU" sz="1300" dirty="0" smtClean="0"/>
              <a:t>- </a:t>
            </a:r>
            <a:r>
              <a:rPr lang="ru-RU" sz="1300" dirty="0"/>
              <a:t>воспитание чувства товарищества и взаимопомощи.</a:t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b="1" dirty="0"/>
              <a:t>Время и место проведения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Соревнование проводится 20.12.2014г. в г. Новокузнецке, в 14.30 в школе №18.</a:t>
            </a:r>
            <a:br>
              <a:rPr lang="ru-RU" sz="1300" dirty="0"/>
            </a:br>
            <a:r>
              <a:rPr lang="ru-RU" sz="1300" b="1" dirty="0" smtClean="0"/>
              <a:t/>
            </a:r>
            <a:br>
              <a:rPr lang="ru-RU" sz="1300" b="1" dirty="0" smtClean="0"/>
            </a:br>
            <a:r>
              <a:rPr lang="ru-RU" sz="1300" b="1" dirty="0" smtClean="0"/>
              <a:t>Руководство </a:t>
            </a:r>
            <a:r>
              <a:rPr lang="ru-RU" sz="1300" b="1" dirty="0"/>
              <a:t>проведением соревнования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Непосредственное руководство возлагается на ДЮСШ №3, школу №18 и судейскую коллегию в составе  Кононенко Т.Ф., Кононенко С.В., </a:t>
            </a:r>
            <a:r>
              <a:rPr lang="ru-RU" sz="1300" dirty="0" err="1"/>
              <a:t>Керосинцеву</a:t>
            </a:r>
            <a:r>
              <a:rPr lang="ru-RU" sz="1300" dirty="0"/>
              <a:t> Н.Н.</a:t>
            </a:r>
            <a:br>
              <a:rPr lang="ru-RU" sz="1300" dirty="0"/>
            </a:br>
            <a:r>
              <a:rPr lang="ru-RU" sz="1300" dirty="0" smtClean="0"/>
              <a:t/>
            </a:r>
            <a:br>
              <a:rPr lang="ru-RU" sz="1300" dirty="0" smtClean="0"/>
            </a:br>
            <a:r>
              <a:rPr lang="ru-RU" sz="1300" b="1" dirty="0" smtClean="0"/>
              <a:t>Участники </a:t>
            </a:r>
            <a:r>
              <a:rPr lang="ru-RU" sz="1300" b="1" dirty="0"/>
              <a:t>соревнований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В соревнованиях принимают участие учащиеся 1 классов школы №18 (каждый класс выставляет команду в составе 4 мальчика и 4 девочки) </a:t>
            </a:r>
            <a:br>
              <a:rPr lang="ru-RU" sz="1300" dirty="0"/>
            </a:br>
            <a:r>
              <a:rPr lang="ru-RU" sz="1300" dirty="0"/>
              <a:t> </a:t>
            </a:r>
            <a:br>
              <a:rPr lang="ru-RU" sz="1300" dirty="0"/>
            </a:br>
            <a:r>
              <a:rPr lang="ru-RU" sz="1300" b="1" dirty="0"/>
              <a:t>Награждение</a:t>
            </a:r>
            <a:r>
              <a:rPr lang="ru-RU" sz="1300" dirty="0"/>
              <a:t/>
            </a:r>
            <a:br>
              <a:rPr lang="ru-RU" sz="1300" dirty="0"/>
            </a:br>
            <a:r>
              <a:rPr lang="ru-RU" sz="1300" dirty="0"/>
              <a:t>Игроки команд  награждаются призами и медалями.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>
            <a:off x="1371600" y="6169362"/>
            <a:ext cx="64008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2. Конкурс: «Кто дальше бросит снежок». </a:t>
            </a: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457200" y="2714620"/>
            <a:ext cx="8258204" cy="1500198"/>
          </a:xfrm>
        </p:spPr>
        <p:txBody>
          <a:bodyPr>
            <a:normAutofit/>
          </a:bodyPr>
          <a:lstStyle/>
          <a:p>
            <a:r>
              <a:rPr lang="ru-RU" dirty="0" smtClean="0"/>
              <a:t>Судья приглашает четырёх болельщиков разных команд и предлагает бросить «снежок» как можно дальше. Ребята получают медали самых сильных болельщиков.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8572528" y="1535113"/>
            <a:ext cx="114272" cy="6397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лыбающееся лицо 6"/>
          <p:cNvSpPr/>
          <p:nvPr/>
        </p:nvSpPr>
        <p:spPr>
          <a:xfrm>
            <a:off x="1571604" y="78579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лыбающееся лицо 7"/>
          <p:cNvSpPr/>
          <p:nvPr/>
        </p:nvSpPr>
        <p:spPr>
          <a:xfrm>
            <a:off x="1571604" y="228599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1571604" y="3714752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1571604" y="5286388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2143108" y="571480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2143108" y="214311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2143108" y="3500438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2143108" y="5072074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0.00023 L 0.13281 -0.06482 C 0.16076 -0.0794 0.20243 -0.08727 0.24583 -0.08727 C 0.29549 -0.08727 0.33507 -0.0794 0.36302 -0.06482 L 0.49601 -0.00023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8" y="-4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09497 -0.11018 C 0.11476 -0.13495 0.14462 -0.14838 0.17552 -0.14838 C 0.21111 -0.14838 0.23941 -0.13495 0.2592 -0.11018 L 0.35434 -3.33333E-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7" y="-7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.00023 L 0.15764 -0.1088 C 0.1908 -0.1331 0.24028 -0.14676 0.29167 -0.14676 C 0.35052 -0.14676 0.39757 -0.1331 0.43073 -0.1088 L 0.58854 0.00023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" y="-7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48148E-6 L 0.06267 -0.14792 C 0.07587 -0.18125 0.09549 -0.19954 0.11597 -0.19954 C 0.13941 -0.19954 0.15816 -0.18125 0.17135 -0.14792 L 0.2342 -1.48148E-6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3.Конкурс новогодних загадок. 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357430"/>
            <a:ext cx="8258204" cy="1928826"/>
          </a:xfrm>
        </p:spPr>
        <p:txBody>
          <a:bodyPr>
            <a:normAutofit/>
          </a:bodyPr>
          <a:lstStyle/>
          <a:p>
            <a:r>
              <a:rPr lang="ru-RU" dirty="0" smtClean="0"/>
              <a:t>Судья приглашает четырёх болельщиков разных команд и предлагает отгадать новогоднюю загадку. Ребята получают медали самых умных болельщиков.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535113"/>
            <a:ext cx="45719" cy="6397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4.Конкурс: «Попади снежком в лунку» 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2214554"/>
            <a:ext cx="8329642" cy="1785950"/>
          </a:xfrm>
        </p:spPr>
        <p:txBody>
          <a:bodyPr>
            <a:normAutofit/>
          </a:bodyPr>
          <a:lstStyle/>
          <a:p>
            <a:r>
              <a:rPr lang="ru-RU" dirty="0" smtClean="0"/>
              <a:t>Судья приглашает четырёх болельщиков разных команд и предлагает «снежком» попасть в ведро. Каждый получает по три попытки. Ребята получают медали самых метких болельщиков.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 flipH="1">
            <a:off x="8686800" y="1535113"/>
            <a:ext cx="242918" cy="639762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лыбающееся лицо 7"/>
          <p:cNvSpPr/>
          <p:nvPr/>
        </p:nvSpPr>
        <p:spPr>
          <a:xfrm>
            <a:off x="1071538" y="78579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лыбающееся лицо 8"/>
          <p:cNvSpPr/>
          <p:nvPr/>
        </p:nvSpPr>
        <p:spPr>
          <a:xfrm>
            <a:off x="7786710" y="78579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лыбающееся лицо 9"/>
          <p:cNvSpPr/>
          <p:nvPr/>
        </p:nvSpPr>
        <p:spPr>
          <a:xfrm>
            <a:off x="5429256" y="78579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лыбающееся лицо 10"/>
          <p:cNvSpPr/>
          <p:nvPr/>
        </p:nvSpPr>
        <p:spPr>
          <a:xfrm>
            <a:off x="3071802" y="785794"/>
            <a:ext cx="571504" cy="571504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4857752" y="285749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86248" y="285749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786182" y="2857496"/>
            <a:ext cx="285752" cy="28575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3" name="Прямая соединительная линия 22"/>
          <p:cNvCxnSpPr/>
          <p:nvPr/>
        </p:nvCxnSpPr>
        <p:spPr>
          <a:xfrm>
            <a:off x="3071802" y="3214686"/>
            <a:ext cx="2857520" cy="1588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Трапеция 11"/>
          <p:cNvSpPr/>
          <p:nvPr/>
        </p:nvSpPr>
        <p:spPr>
          <a:xfrm rot="10800000">
            <a:off x="3643306" y="4572008"/>
            <a:ext cx="1714512" cy="1357322"/>
          </a:xfrm>
          <a:prstGeom prst="trapezoi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0.33073 0.20996 " pathEditMode="relative" ptsTypes="AA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55112E-17 L -0.07101 0.0581 C -0.08716 0.07083 -0.09514 0.08912 -0.09514 0.10833 C -0.09514 0.13032 -0.08716 0.14792 -0.07101 0.16042 L 2.5E-6 0.21991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5.55112E-17 L 0.0816 0.05833 C 0.10001 0.07106 0.1106 0.08935 0.1106 0.10856 C 0.1106 0.13056 0.10001 0.14815 0.0816 0.16065 L 0.00035 0.21991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5.55112E-17 L -0.0401 0.0588 C -0.04914 0.0713 -0.05399 0.08958 -0.05399 0.10903 C -0.05399 0.13102 -0.04914 0.14838 -0.0401 0.16088 L -0.00017 0.21991 " pathEditMode="relative" rAng="0" ptsTypes="FffFF">
                                      <p:cBhvr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4071966"/>
          </a:xfrm>
        </p:spPr>
        <p:txBody>
          <a:bodyPr>
            <a:normAutofit/>
          </a:bodyPr>
          <a:lstStyle/>
          <a:p>
            <a:r>
              <a:rPr lang="ru-RU" dirty="0" smtClean="0"/>
              <a:t>Победители  приносят своим командам дополнительные баллы.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2286016"/>
          </a:xfrm>
        </p:spPr>
        <p:txBody>
          <a:bodyPr>
            <a:normAutofit/>
          </a:bodyPr>
          <a:lstStyle/>
          <a:p>
            <a:r>
              <a:rPr lang="ru-RU" dirty="0" smtClean="0"/>
              <a:t>Судьи подсчитывают очки и определяют их количество.</a:t>
            </a:r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1800" dirty="0" smtClean="0"/>
              <a:t>Таблица розыгрыша </a:t>
            </a:r>
            <a:br>
              <a:rPr lang="ru-RU" sz="1800" dirty="0" smtClean="0"/>
            </a:br>
            <a:r>
              <a:rPr lang="ru-RU" sz="1800" dirty="0" smtClean="0"/>
              <a:t>школьных соревнований для первых классов на приз Деда Мороза </a:t>
            </a:r>
            <a:br>
              <a:rPr lang="ru-RU" sz="1800" dirty="0" smtClean="0"/>
            </a:br>
            <a:r>
              <a:rPr lang="ru-RU" sz="1800" dirty="0" smtClean="0"/>
              <a:t>17.12.2014г.</a:t>
            </a:r>
            <a:br>
              <a:rPr lang="ru-RU" sz="1800" dirty="0" smtClean="0"/>
            </a:br>
            <a:endParaRPr lang="ru-RU" sz="1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428734"/>
          <a:ext cx="8229598" cy="44259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3938"/>
                <a:gridCol w="1226256"/>
                <a:gridCol w="1011324"/>
                <a:gridCol w="948116"/>
                <a:gridCol w="1011292"/>
                <a:gridCol w="1011356"/>
                <a:gridCol w="948116"/>
                <a:gridCol w="948116"/>
                <a:gridCol w="771084"/>
              </a:tblGrid>
              <a:tr h="885194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Команда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 </a:t>
                      </a:r>
                    </a:p>
                    <a:p>
                      <a:pPr algn="ctr"/>
                      <a:r>
                        <a:rPr lang="ru-RU" sz="1400" dirty="0" smtClean="0"/>
                        <a:t>эстафета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 эстафета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эстафета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 эстафета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5 эстафета</a:t>
                      </a:r>
                    </a:p>
                    <a:p>
                      <a:pPr algn="ctr"/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Помощь</a:t>
                      </a:r>
                    </a:p>
                    <a:p>
                      <a:pPr algn="ctr"/>
                      <a:r>
                        <a:rPr lang="ru-RU" sz="1200" dirty="0" smtClean="0"/>
                        <a:t>болельщиков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Очки</a:t>
                      </a:r>
                      <a:endParaRPr lang="ru-RU" dirty="0"/>
                    </a:p>
                  </a:txBody>
                  <a:tcPr/>
                </a:tc>
              </a:tr>
              <a:tr h="885194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r>
                        <a:rPr lang="ru-RU" baseline="0" dirty="0" smtClean="0"/>
                        <a:t> «А»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194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«Б»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194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«В»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885194"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«Г»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Подведение итогов соревнований и награждение ребят призами от Деда Мороза</a:t>
            </a:r>
            <a:endParaRPr lang="ru-RU" dirty="0"/>
          </a:p>
        </p:txBody>
      </p:sp>
      <p:pic>
        <p:nvPicPr>
          <p:cNvPr id="10242" name="Picture 2" descr="G:\Новая папка\DSCF562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554480" y="1693559"/>
            <a:ext cx="6035040" cy="4339244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64294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Программа мероприятия: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1.Построение</a:t>
            </a:r>
            <a:r>
              <a:rPr lang="ru-RU" sz="2400" b="1" dirty="0"/>
              <a:t>. </a:t>
            </a:r>
          </a:p>
          <a:p>
            <a:r>
              <a:rPr lang="ru-RU" sz="2400" b="1" dirty="0" smtClean="0"/>
              <a:t>2.Разминка</a:t>
            </a:r>
            <a:r>
              <a:rPr lang="ru-RU" sz="2400" b="1" dirty="0"/>
              <a:t>.</a:t>
            </a:r>
          </a:p>
          <a:p>
            <a:r>
              <a:rPr lang="ru-RU" sz="2400" b="1" dirty="0" smtClean="0"/>
              <a:t>3.Новогодние </a:t>
            </a:r>
            <a:r>
              <a:rPr lang="ru-RU" sz="2400" b="1" dirty="0"/>
              <a:t>эстафеты – старты со скамеек.</a:t>
            </a:r>
          </a:p>
          <a:p>
            <a:pPr>
              <a:buNone/>
            </a:pPr>
            <a:r>
              <a:rPr lang="ru-RU" sz="2000" i="1" dirty="0" smtClean="0"/>
              <a:t>1 </a:t>
            </a:r>
            <a:r>
              <a:rPr lang="ru-RU" sz="2000" i="1" dirty="0"/>
              <a:t>эстафета: «Перенеси снежинку».</a:t>
            </a:r>
          </a:p>
          <a:p>
            <a:pPr>
              <a:buNone/>
            </a:pPr>
            <a:r>
              <a:rPr lang="ru-RU" sz="2000" i="1" dirty="0" smtClean="0"/>
              <a:t>2 </a:t>
            </a:r>
            <a:r>
              <a:rPr lang="ru-RU" sz="2000" i="1" dirty="0"/>
              <a:t>эстафета: «Прокати снежный ком»</a:t>
            </a:r>
          </a:p>
          <a:p>
            <a:pPr>
              <a:buNone/>
            </a:pPr>
            <a:r>
              <a:rPr lang="ru-RU" sz="2000" i="1" dirty="0"/>
              <a:t>3 эстафета: «Напиши «Дед Мороз»</a:t>
            </a:r>
          </a:p>
          <a:p>
            <a:pPr>
              <a:buNone/>
            </a:pPr>
            <a:r>
              <a:rPr lang="ru-RU" sz="2000" i="1" dirty="0"/>
              <a:t>4 эстафета: «Перевези снежок на ледянке»</a:t>
            </a:r>
          </a:p>
          <a:p>
            <a:pPr>
              <a:buNone/>
            </a:pPr>
            <a:r>
              <a:rPr lang="ru-RU" sz="2000" i="1" dirty="0"/>
              <a:t>5 эстафета: «Одень товарища на зимнюю прогулку»</a:t>
            </a:r>
          </a:p>
          <a:p>
            <a:r>
              <a:rPr lang="ru-RU" sz="2400" b="1" dirty="0"/>
              <a:t>4</a:t>
            </a:r>
            <a:r>
              <a:rPr lang="ru-RU" sz="2400" dirty="0"/>
              <a:t>.</a:t>
            </a:r>
            <a:r>
              <a:rPr lang="ru-RU" sz="2400" b="1" dirty="0"/>
              <a:t>Конкурсы для болельщиков.</a:t>
            </a:r>
            <a:endParaRPr lang="ru-RU" sz="2400" dirty="0"/>
          </a:p>
          <a:p>
            <a:pPr>
              <a:buNone/>
            </a:pPr>
            <a:r>
              <a:rPr lang="ru-RU" sz="2000" i="1" dirty="0"/>
              <a:t>1. Конкурс «</a:t>
            </a:r>
            <a:r>
              <a:rPr lang="ru-RU" sz="2000" i="1" dirty="0" err="1"/>
              <a:t>кричалок</a:t>
            </a:r>
            <a:r>
              <a:rPr lang="ru-RU" sz="2000" i="1" dirty="0"/>
              <a:t>» болельщиков. </a:t>
            </a:r>
          </a:p>
          <a:p>
            <a:pPr>
              <a:buNone/>
            </a:pPr>
            <a:r>
              <a:rPr lang="ru-RU" sz="2000" i="1" dirty="0"/>
              <a:t>2. Конкурс: «Кто дальше бросит снежок».</a:t>
            </a:r>
            <a:r>
              <a:rPr lang="ru-RU" sz="2000" b="1" i="1" dirty="0"/>
              <a:t> </a:t>
            </a:r>
            <a:endParaRPr lang="ru-RU" sz="2000" i="1" dirty="0"/>
          </a:p>
          <a:p>
            <a:pPr>
              <a:buNone/>
            </a:pPr>
            <a:r>
              <a:rPr lang="ru-RU" sz="2000" i="1" dirty="0"/>
              <a:t>3.Конкурс новогодних загадок. </a:t>
            </a:r>
          </a:p>
          <a:p>
            <a:pPr>
              <a:buNone/>
            </a:pPr>
            <a:r>
              <a:rPr lang="ru-RU" sz="2000" i="1" dirty="0"/>
              <a:t> </a:t>
            </a:r>
            <a:r>
              <a:rPr lang="ru-RU" sz="2000" i="1" dirty="0" smtClean="0"/>
              <a:t>4.Конкурс</a:t>
            </a:r>
            <a:r>
              <a:rPr lang="ru-RU" sz="2000" i="1" dirty="0"/>
              <a:t>: «Попади снежком в </a:t>
            </a:r>
            <a:r>
              <a:rPr lang="ru-RU" sz="2000" i="1" dirty="0" smtClean="0"/>
              <a:t>лунку»</a:t>
            </a:r>
            <a:endParaRPr lang="ru-RU" sz="2000" i="1" dirty="0"/>
          </a:p>
        </p:txBody>
      </p:sp>
      <p:pic>
        <p:nvPicPr>
          <p:cNvPr id="7174" name="Picture 6" descr="&amp;Dcy;&amp;ncy;&amp;iecy;&amp;vcy;&amp;ncy;&amp;icy;&amp;kcy; &amp;kcy;&amp;lcy;&amp;acy;&amp;scy;&amp;scy;&amp;ncy;&amp;ocy;&amp;jcy; &amp;mcy;&amp;acy;&amp;mcy;&amp;ycy; 2&quot;&amp;Acy;&quot;: &amp;Scy;&amp;tcy;&amp;icy;&amp;khcy;&amp;icy; &amp;ocy; &amp;zcy;&amp;icy;&amp;mcy;&amp;iecy; ( &amp;Vcy;&amp;scy;&amp;iecy;&amp;rcy;&amp;ocy;&amp;scy;&amp;scy;&amp;icy;&amp;jcy;&amp;scy;&amp;kcy;&amp;acy;&amp;yacy; &amp;vcy;&amp;icy;&amp;kcy;&amp;tcy;&amp;ocy;&amp;rcy;&amp;icy;&amp;ncy;&amp;acy; &quot;&amp;Pcy;&amp;rcy;&amp;ocy;&amp;gcy;&amp;ucy;&amp;lcy;&amp;kcy;&amp;acy; &amp;scy;&amp;ocy; &amp;scy;&amp;ncy;&amp;iecy;&amp;gcy;&amp;ocy;&amp;vcy;&amp;icy;&amp;kcy;&amp;ocy;&amp;mcy;&quot;)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0"/>
            <a:ext cx="1076345" cy="1076345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1.Построение.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457200" y="2071678"/>
            <a:ext cx="8258204" cy="185738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Команды под спортивный марш входят в спортивный зал и</a:t>
            </a:r>
          </a:p>
          <a:p>
            <a:r>
              <a:rPr lang="ru-RU" dirty="0" smtClean="0"/>
              <a:t>строятся в четыре колонны по одному. Первыми встают капитаны команд.</a:t>
            </a:r>
          </a:p>
          <a:p>
            <a:r>
              <a:rPr lang="ru-RU" dirty="0" smtClean="0"/>
              <a:t>Главный судья произносит приветственное слово. Затем капитаны по очереди командуют своим участникам и произносят название и девиз команд.</a:t>
            </a:r>
          </a:p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8429652" y="1535112"/>
            <a:ext cx="257148" cy="750887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2.Разминка.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8258204" cy="639762"/>
          </a:xfrm>
        </p:spPr>
        <p:txBody>
          <a:bodyPr>
            <a:noAutofit/>
          </a:bodyPr>
          <a:lstStyle/>
          <a:p>
            <a:r>
              <a:rPr lang="ru-RU" sz="1600" dirty="0" smtClean="0"/>
              <a:t>Команды перестраиваются в одну колонну и двигаются по кругу, выполняя сначала разминочные упражнения в ходьбе, затем медленный бег. Далее команды перестраиваются в четыре колонны и учитель показывает под музыку </a:t>
            </a:r>
            <a:r>
              <a:rPr lang="ru-RU" sz="1600" dirty="0" err="1" smtClean="0"/>
              <a:t>общеразвивающие</a:t>
            </a:r>
            <a:r>
              <a:rPr lang="ru-RU" sz="1600" dirty="0" smtClean="0"/>
              <a:t> упражнения.</a:t>
            </a:r>
            <a:endParaRPr lang="ru-RU" sz="1600" dirty="0"/>
          </a:p>
        </p:txBody>
      </p:sp>
      <p:pic>
        <p:nvPicPr>
          <p:cNvPr id="2050" name="Picture 2" descr="G:\Новая папка\DSCF5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428860" y="2643182"/>
            <a:ext cx="4039985" cy="3029989"/>
          </a:xfrm>
          <a:prstGeom prst="rect">
            <a:avLst/>
          </a:prstGeom>
          <a:noFill/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8641081" y="1535113"/>
            <a:ext cx="45719" cy="639762"/>
          </a:xfrm>
        </p:spPr>
        <p:txBody>
          <a:bodyPr/>
          <a:lstStyle/>
          <a:p>
            <a:r>
              <a:rPr lang="ru-RU" dirty="0" smtClean="0"/>
              <a:t>–</a:t>
            </a:r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3.Новогодние эстафеты – старты со скамеек.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3.Новогодние эстафеты – старты со скамеек.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ru-RU" sz="1600" dirty="0" smtClean="0"/>
              <a:t>Команды </a:t>
            </a:r>
            <a:r>
              <a:rPr lang="ru-RU" sz="1600" dirty="0" smtClean="0"/>
              <a:t>занимают места – каждая на своей скамейке</a:t>
            </a:r>
            <a:endParaRPr lang="ru-RU" sz="1600" dirty="0"/>
          </a:p>
        </p:txBody>
      </p:sp>
      <p:pic>
        <p:nvPicPr>
          <p:cNvPr id="5122" name="Picture 2" descr="G:\Новая папка\DSCF54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2571744"/>
            <a:ext cx="4040188" cy="3030141"/>
          </a:xfrm>
          <a:prstGeom prst="rect">
            <a:avLst/>
          </a:prstGeom>
          <a:noFill/>
        </p:spPr>
      </p:pic>
      <p:sp>
        <p:nvSpPr>
          <p:cNvPr id="3083" name="AutoShape 11" descr="&amp;Pcy;&amp;iecy;&amp;rcy;&amp;scy;&amp;ocy;&amp;ncy;&amp;acy;&amp;lcy;&amp;softcy;&amp;ncy;&amp;ycy;&amp;jcy; &amp;scy;&amp;acy;&amp;jcy;&amp;tcy; - &amp;Ncy;&amp;ocy;&amp;vcy;&amp;ocy;&amp;gcy;&amp;ocy;&amp;dcy;&amp;ncy;&amp;icy;&amp;jcy; &amp;ocy;&amp;gcy;&amp;ocy;&amp;ncy;&amp;iocy;&amp;kcy; (&amp;pcy;&amp;rcy;&amp;ocy;&amp;dcy;&amp;ocy;&amp;lcy;&amp;zhcy;&amp;iecy;&amp;ncy;&amp;icy;&amp;iecy;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>
          <a:xfrm>
            <a:off x="8641082" y="1500174"/>
            <a:ext cx="45719" cy="674701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b="1" dirty="0" smtClean="0"/>
              <a:t>1 эстафета: «Перенеси снежинку».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Первый участник в команде по сигналу встаёт со скамейки и бежит к обозначенной линии. На линии лежит снежинка. Участник садится, кладёт снежинку на живот и передвигается, опираясь на ноги и руки («каракатица»), до следующей контрольной отметки. Затем встаёт, бежит назад, кладёт на первую отметку – снежинку, передаёт эстафету, садится на свою скамейку последним. </a:t>
            </a:r>
            <a:br>
              <a:rPr lang="ru-RU" sz="1400" dirty="0" smtClean="0"/>
            </a:br>
            <a:endParaRPr lang="ru-RU" sz="1400" dirty="0"/>
          </a:p>
        </p:txBody>
      </p:sp>
      <p:pic>
        <p:nvPicPr>
          <p:cNvPr id="6146" name="Picture 2" descr="G:\Новая папка\DSCF547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214546" y="1928802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Стрелка вправо 43"/>
          <p:cNvSpPr/>
          <p:nvPr/>
        </p:nvSpPr>
        <p:spPr>
          <a:xfrm>
            <a:off x="3714744" y="3357562"/>
            <a:ext cx="4000528" cy="214314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трелка влево 46"/>
          <p:cNvSpPr/>
          <p:nvPr/>
        </p:nvSpPr>
        <p:spPr>
          <a:xfrm>
            <a:off x="3643306" y="4000504"/>
            <a:ext cx="4000528" cy="214314"/>
          </a:xfrm>
          <a:prstGeom prst="lef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Схематическое изображение эстафеты</a:t>
            </a:r>
            <a:endParaRPr lang="ru-RU" dirty="0"/>
          </a:p>
        </p:txBody>
      </p:sp>
      <p:sp>
        <p:nvSpPr>
          <p:cNvPr id="21" name="Куб 20"/>
          <p:cNvSpPr/>
          <p:nvPr/>
        </p:nvSpPr>
        <p:spPr>
          <a:xfrm>
            <a:off x="857224" y="3357562"/>
            <a:ext cx="2357454" cy="642942"/>
          </a:xfrm>
          <a:prstGeom prst="cub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Улыбающееся лицо 30"/>
          <p:cNvSpPr/>
          <p:nvPr/>
        </p:nvSpPr>
        <p:spPr>
          <a:xfrm>
            <a:off x="2643174" y="29289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лыбающееся лицо 31"/>
          <p:cNvSpPr/>
          <p:nvPr/>
        </p:nvSpPr>
        <p:spPr>
          <a:xfrm>
            <a:off x="2143108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лыбающееся лицо 32"/>
          <p:cNvSpPr/>
          <p:nvPr/>
        </p:nvSpPr>
        <p:spPr>
          <a:xfrm>
            <a:off x="1643042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лыбающееся лицо 33"/>
          <p:cNvSpPr/>
          <p:nvPr/>
        </p:nvSpPr>
        <p:spPr>
          <a:xfrm>
            <a:off x="1142976" y="29289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Двойная стрелка вверх/вниз 44"/>
          <p:cNvSpPr/>
          <p:nvPr/>
        </p:nvSpPr>
        <p:spPr>
          <a:xfrm>
            <a:off x="4214810" y="3214686"/>
            <a:ext cx="71438" cy="1357322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Двойная стрелка вверх/вниз 45"/>
          <p:cNvSpPr/>
          <p:nvPr/>
        </p:nvSpPr>
        <p:spPr>
          <a:xfrm>
            <a:off x="7429520" y="3286124"/>
            <a:ext cx="71438" cy="1214446"/>
          </a:xfrm>
          <a:prstGeom prst="up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Улыбающееся лицо 15"/>
          <p:cNvSpPr/>
          <p:nvPr/>
        </p:nvSpPr>
        <p:spPr>
          <a:xfrm>
            <a:off x="2795574" y="3081334"/>
            <a:ext cx="500066" cy="500066"/>
          </a:xfrm>
          <a:prstGeom prst="smileyFace">
            <a:avLst>
              <a:gd name="adj" fmla="val 46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Улыбающееся лицо 16"/>
          <p:cNvSpPr/>
          <p:nvPr/>
        </p:nvSpPr>
        <p:spPr>
          <a:xfrm>
            <a:off x="2295508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795442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лыбающееся лицо 18"/>
          <p:cNvSpPr/>
          <p:nvPr/>
        </p:nvSpPr>
        <p:spPr>
          <a:xfrm>
            <a:off x="1295376" y="3081334"/>
            <a:ext cx="500066" cy="500066"/>
          </a:xfrm>
          <a:prstGeom prst="smileyFac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Program Files\Microsoft Office\MEDIA\CAGCAT10\j029958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3071810"/>
            <a:ext cx="501320" cy="500066"/>
          </a:xfrm>
          <a:prstGeom prst="rect">
            <a:avLst/>
          </a:prstGeom>
          <a:noFill/>
        </p:spPr>
      </p:pic>
    </p:spTree>
  </p:cSld>
  <p:clrMapOvr>
    <a:masterClrMapping/>
  </p:clrMapOvr>
  <p:transition spd="med" advTm="3000">
    <p:dissolve/>
    <p:sndAc>
      <p:stSnd>
        <p:snd r:embed="rId2" name="wind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85185E-6 L 0.28038 1.85185E-6 C 0.4059 1.85185E-6 0.56076 0.02986 0.56076 0.0544 L 0.56076 0.1087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" y="5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7.40741E-7 L 0.18264 7.40741E-7 C 0.26441 7.40741E-7 0.36528 0.03032 0.36528 0.05509 L 0.36528 0.11018 " pathEditMode="relative" rAng="0" ptsTypes="FfFF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" y="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194 0.10879 L -0.24254 0.10879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2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528 0.11018 L -0.01268 0.1101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4254 0.10879 L -0.24254 0.0039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68 0.11018 L -0.01268 0.0053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6" grpId="1" animBg="1"/>
      <p:bldP spid="16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1401</TotalTime>
  <Words>721</Words>
  <Application>Microsoft Office PowerPoint</Application>
  <PresentationFormat>Экран (4:3)</PresentationFormat>
  <Paragraphs>82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 физкультурно-спортивного мероприятия на приз Деда Мороза  среди первых классов</vt:lpstr>
      <vt:lpstr>Утверждаю                                                                        Согласовано   Директор МБОУ ДОД ДЮСШ №3                               Директор МБОУ СОШ №18 __________Д.И.Пожаркин                                             ____________Т.А.Улитушкина     ПОЛОЖЕНИЕ О проведении школьных соревнований на приз Деда Мороза  среди первых классов школы № 18  Цель мероприятия:  формирование мотивации детей для занятий физической культурой и спортом    Задачи: - популяризация физической культуры и  спорта; -  пропаганда здорового образа жизни; - выявление лучших спортивных команд; - воспитание чувства товарищества и взаимопомощи.   Время и место проведения Соревнование проводится 20.12.2014г. в г. Новокузнецке, в 14.30 в школе №18.  Руководство проведением соревнования Непосредственное руководство возлагается на ДЮСШ №3, школу №18 и судейскую коллегию в составе  Кононенко Т.Ф., Кононенко С.В., Керосинцеву Н.Н.  Участники соревнований В соревнованиях принимают участие учащиеся 1 классов школы №18 (каждый класс выставляет команду в составе 4 мальчика и 4 девочки)    Награждение Игроки команд  награждаются призами и медалями. </vt:lpstr>
      <vt:lpstr>Программа мероприятия: </vt:lpstr>
      <vt:lpstr>1.Построение.  </vt:lpstr>
      <vt:lpstr>2.Разминка. </vt:lpstr>
      <vt:lpstr>3.Новогодние эстафеты – старты со скамеек. </vt:lpstr>
      <vt:lpstr>3.Новогодние эстафеты – старты со скамеек.  Команды занимают места – каждая на своей скамейке</vt:lpstr>
      <vt:lpstr>1 эстафета: «Перенеси снежинку». Первый участник в команде по сигналу встаёт со скамейки и бежит к обозначенной линии. На линии лежит снежинка. Участник садится, кладёт снежинку на живот и передвигается, опираясь на ноги и руки («каракатица»), до следующей контрольной отметки. Затем встаёт, бежит назад, кладёт на первую отметку – снежинку, передаёт эстафету, садится на свою скамейку последним.  </vt:lpstr>
      <vt:lpstr>Схематическое изображение эстафеты</vt:lpstr>
      <vt:lpstr>2 эстафета: «Прокати снежный ком»</vt:lpstr>
      <vt:lpstr>Слайд 11</vt:lpstr>
      <vt:lpstr>3 эстафета: Напиши «Дед Мороз» </vt:lpstr>
      <vt:lpstr>Слайд 13</vt:lpstr>
      <vt:lpstr>4 эстафета: «Перевези снежок на ледянке» </vt:lpstr>
      <vt:lpstr>Слайд 15</vt:lpstr>
      <vt:lpstr>5 эстафета: «Одень товарища на зимнюю прогулку» </vt:lpstr>
      <vt:lpstr>Слайд 17</vt:lpstr>
      <vt:lpstr>После каждой спортивной эстафеты проводится конкурс для болельщиков</vt:lpstr>
      <vt:lpstr>1. Конкурс «кричалок» болельщиков. Судья предлагает болельщикам каждого класса прокричать «кричалку» для своих спортсменов. </vt:lpstr>
      <vt:lpstr>2. Конкурс: «Кто дальше бросит снежок».  </vt:lpstr>
      <vt:lpstr>Слайд 21</vt:lpstr>
      <vt:lpstr>3.Конкурс новогодних загадок. </vt:lpstr>
      <vt:lpstr>4.Конкурс: «Попади снежком в лунку»  </vt:lpstr>
      <vt:lpstr>Слайд 24</vt:lpstr>
      <vt:lpstr>Победители  приносят своим командам дополнительные баллы. </vt:lpstr>
      <vt:lpstr>Судьи подсчитывают очки и определяют их количество.</vt:lpstr>
      <vt:lpstr>Таблица розыгрыша  школьных соревнований для первых классов на приз Деда Мороза  17.12.2014г. </vt:lpstr>
      <vt:lpstr>Подведение итогов соревнований и награждение ребят призами от Деда Мороза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Утверждаю                                                                        Согласовано   Директор МБОУ ДОД ДЮСШ №3                               Директор МБОУ СОШ №18 __________Д.И.Пожаркин                                             ____________Т.А.Улитушкина     ПОЛОЖЕНИЕ О проведении школьных соревнований на приз Деда Мороза по подвижным играм среди первых классов школы № 18   Цели и задачи: - популяризация спорта и здорового образа жизни. - выявление лучших спортивных команд. - воспитание чувства товарищества и взаимопомощи.   Время и место проведения Соревнование проводится 20.12.2014г. в г. Новокузнецке, в 14.30 в школе №18.  Руководство проведением соревнования Непосредственное руководство возлагается на ДЮСШ №3, школу №18 и судейскую коллегию в составе  Кононенко Т.Ф., Кононенко С.В., Керосинцеву Н.Н.  Участники соревнований В соревнованиях принимают участие учащиеся 1 классов школы №18 (каждый класс выставляет команду в составе 4 мальчика и 4 девочки)    Награждение Игроки команд  награждаются призами и медалями.</dc:title>
  <dc:creator>Home</dc:creator>
  <cp:lastModifiedBy>Admin</cp:lastModifiedBy>
  <cp:revision>74</cp:revision>
  <dcterms:created xsi:type="dcterms:W3CDTF">2015-01-31T12:58:03Z</dcterms:created>
  <dcterms:modified xsi:type="dcterms:W3CDTF">2015-12-06T10:02:08Z</dcterms:modified>
</cp:coreProperties>
</file>