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1" r:id="rId10"/>
    <p:sldId id="272" r:id="rId11"/>
    <p:sldId id="27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108" y="-4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ПРОЕКТ</a:t>
            </a:r>
            <a:br>
              <a:rPr lang="ru-RU" b="1" dirty="0" smtClean="0"/>
            </a:br>
            <a:r>
              <a:rPr lang="ru-RU" b="1" dirty="0" smtClean="0"/>
              <a:t>Тема: </a:t>
            </a:r>
            <a:r>
              <a:rPr lang="ru-RU" dirty="0" smtClean="0"/>
              <a:t>«Мой любимый край – Татарстан»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5013176"/>
            <a:ext cx="7848872" cy="1008112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Автор проекта: </a:t>
            </a:r>
            <a:r>
              <a:rPr lang="ru-RU" dirty="0" smtClean="0">
                <a:solidFill>
                  <a:schemeClr val="tx1"/>
                </a:solidFill>
              </a:rPr>
              <a:t>воспитатель </a:t>
            </a:r>
            <a:r>
              <a:rPr lang="ru-RU" dirty="0" smtClean="0">
                <a:solidFill>
                  <a:schemeClr val="tx1"/>
                </a:solidFill>
              </a:rPr>
              <a:t>подготовительной к школе </a:t>
            </a:r>
            <a:r>
              <a:rPr lang="ru-RU" dirty="0" smtClean="0">
                <a:solidFill>
                  <a:schemeClr val="tx1"/>
                </a:solidFill>
              </a:rPr>
              <a:t>группы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                                  Ахметова М.А.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3356992"/>
            <a:ext cx="4038600" cy="302895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3968" y="260648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xmlns="" val="38626616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620688"/>
            <a:ext cx="4038600" cy="302895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xmlns="" val="31931877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с родителями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70000"/>
              </a:lnSpc>
              <a:buFont typeface="Wingdings" pitchFamily="2" charset="2"/>
              <a:buChar char="Ø"/>
            </a:pPr>
            <a:r>
              <a:rPr lang="ru-RU" dirty="0" smtClean="0"/>
              <a:t>День </a:t>
            </a:r>
            <a:r>
              <a:rPr lang="ru-RU" dirty="0"/>
              <a:t>открытых дверей (посещение занятий родителями). </a:t>
            </a:r>
          </a:p>
          <a:p>
            <a:pPr>
              <a:lnSpc>
                <a:spcPct val="170000"/>
              </a:lnSpc>
              <a:buFont typeface="Wingdings" pitchFamily="2" charset="2"/>
              <a:buChar char="Ø"/>
            </a:pPr>
            <a:r>
              <a:rPr lang="ru-RU" dirty="0" smtClean="0"/>
              <a:t>Организация </a:t>
            </a:r>
            <a:r>
              <a:rPr lang="ru-RU" dirty="0"/>
              <a:t>конкурсов и выставок рисунков.</a:t>
            </a:r>
          </a:p>
          <a:p>
            <a:pPr>
              <a:lnSpc>
                <a:spcPct val="170000"/>
              </a:lnSpc>
              <a:buFont typeface="Wingdings" pitchFamily="2" charset="2"/>
              <a:buChar char="Ø"/>
            </a:pPr>
            <a:r>
              <a:rPr lang="ru-RU" dirty="0" smtClean="0"/>
              <a:t>Консультации</a:t>
            </a:r>
            <a:r>
              <a:rPr lang="ru-RU" dirty="0"/>
              <a:t>, информационный стенд.</a:t>
            </a:r>
          </a:p>
          <a:p>
            <a:pPr>
              <a:lnSpc>
                <a:spcPct val="170000"/>
              </a:lnSpc>
              <a:buFont typeface="Wingdings" pitchFamily="2" charset="2"/>
              <a:buChar char="Ø"/>
            </a:pPr>
            <a:r>
              <a:rPr lang="ru-RU" dirty="0" smtClean="0"/>
              <a:t>Дискуссия </a:t>
            </a:r>
            <a:r>
              <a:rPr lang="ru-RU" dirty="0"/>
              <a:t>«Воспитание нравственно- патриотических чувств у дошкольников в семье». </a:t>
            </a:r>
          </a:p>
          <a:p>
            <a:pPr>
              <a:lnSpc>
                <a:spcPct val="170000"/>
              </a:lnSpc>
              <a:buFont typeface="Wingdings" pitchFamily="2" charset="2"/>
              <a:buChar char="Ø"/>
            </a:pPr>
            <a:r>
              <a:rPr lang="ru-RU" dirty="0" smtClean="0"/>
              <a:t>Проведение </a:t>
            </a:r>
            <a:r>
              <a:rPr lang="ru-RU" dirty="0"/>
              <a:t>совместных мероприятий, праздников и экскурсий с родителями и детьми.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361579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u="sng" dirty="0" smtClean="0"/>
              <a:t>ВЫВОДЫ</a:t>
            </a:r>
            <a:endParaRPr lang="ru-RU" i="1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dirty="0" smtClean="0"/>
              <a:t>	Приобщая </a:t>
            </a:r>
            <a:r>
              <a:rPr lang="ru-RU" dirty="0"/>
              <a:t>детей к историческим данным родной культуры, традициям мы развиваем личность каждого ребенка, который, надеемся, будет носителем черт татарско-русского характера, татарской ментальности, так как только на основе прошлого можно понять настоящее, предвидеть будущее</a:t>
            </a:r>
            <a:r>
              <a:rPr lang="ru-RU" dirty="0" smtClean="0"/>
              <a:t>.</a:t>
            </a:r>
          </a:p>
          <a:p>
            <a:pPr marL="0" indent="0" algn="just">
              <a:buNone/>
            </a:pPr>
            <a:r>
              <a:rPr lang="ru-RU" dirty="0" smtClean="0"/>
              <a:t> 	А </a:t>
            </a:r>
            <a:r>
              <a:rPr lang="ru-RU" dirty="0"/>
              <a:t>народ, не передающий все самое ценное из поколения в поколение, - народ без будущего. </a:t>
            </a:r>
          </a:p>
        </p:txBody>
      </p:sp>
    </p:spTree>
    <p:extLst>
      <p:ext uri="{BB962C8B-B14F-4D97-AF65-F5344CB8AC3E}">
        <p14:creationId xmlns:p14="http://schemas.microsoft.com/office/powerpoint/2010/main" xmlns="" val="3101733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5025" y="476672"/>
            <a:ext cx="4041775" cy="4104456"/>
          </a:xfrm>
        </p:spPr>
      </p:pic>
      <p:pic>
        <p:nvPicPr>
          <p:cNvPr id="13" name="Объект 12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994" y="2678906"/>
            <a:ext cx="4038600" cy="2943225"/>
          </a:xfrm>
        </p:spPr>
      </p:pic>
    </p:spTree>
    <p:extLst>
      <p:ext uri="{BB962C8B-B14F-4D97-AF65-F5344CB8AC3E}">
        <p14:creationId xmlns:p14="http://schemas.microsoft.com/office/powerpoint/2010/main" xmlns="" val="25932839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5561" y="2174875"/>
            <a:ext cx="2963466" cy="3951288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5025" y="476673"/>
            <a:ext cx="4041775" cy="3312367"/>
          </a:xfrm>
        </p:spPr>
      </p:pic>
    </p:spTree>
    <p:extLst>
      <p:ext uri="{BB962C8B-B14F-4D97-AF65-F5344CB8AC3E}">
        <p14:creationId xmlns:p14="http://schemas.microsoft.com/office/powerpoint/2010/main" xmlns="" val="25622705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88640"/>
            <a:ext cx="4040188" cy="4468837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7984" y="2564904"/>
            <a:ext cx="4041775" cy="3797642"/>
          </a:xfrm>
        </p:spPr>
      </p:pic>
    </p:spTree>
    <p:extLst>
      <p:ext uri="{BB962C8B-B14F-4D97-AF65-F5344CB8AC3E}">
        <p14:creationId xmlns:p14="http://schemas.microsoft.com/office/powerpoint/2010/main" xmlns="" val="27120140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2635448"/>
            <a:ext cx="4040188" cy="3030141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0072" y="116632"/>
            <a:ext cx="3600400" cy="4752528"/>
          </a:xfrm>
        </p:spPr>
      </p:pic>
    </p:spTree>
    <p:extLst>
      <p:ext uri="{BB962C8B-B14F-4D97-AF65-F5344CB8AC3E}">
        <p14:creationId xmlns:p14="http://schemas.microsoft.com/office/powerpoint/2010/main" xmlns="" val="4202237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908720"/>
            <a:ext cx="6048672" cy="5040560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80855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Autofit/>
          </a:bodyPr>
          <a:lstStyle/>
          <a:p>
            <a:pPr algn="l"/>
            <a:r>
              <a:rPr lang="ru-RU" sz="3200" dirty="0" smtClean="0"/>
              <a:t>Проект </a:t>
            </a:r>
            <a:r>
              <a:rPr lang="ru-RU" sz="3200" dirty="0"/>
              <a:t>рассчитан </a:t>
            </a:r>
            <a:r>
              <a:rPr lang="ru-RU" sz="3200" dirty="0" smtClean="0"/>
              <a:t>на  </a:t>
            </a:r>
            <a:r>
              <a:rPr lang="ru-RU" sz="3200" dirty="0"/>
              <a:t>детей </a:t>
            </a:r>
            <a:r>
              <a:rPr lang="ru-RU" sz="3200" dirty="0" smtClean="0"/>
              <a:t>подготовительной к школе </a:t>
            </a:r>
            <a:r>
              <a:rPr lang="ru-RU" sz="3200" dirty="0"/>
              <a:t>группы.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	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FFC000"/>
                </a:solidFill>
              </a:rPr>
              <a:t>Цель проекта: </a:t>
            </a:r>
          </a:p>
          <a:p>
            <a:pPr marL="0" indent="0">
              <a:buNone/>
            </a:pPr>
            <a:r>
              <a:rPr lang="ru-RU" dirty="0" smtClean="0"/>
              <a:t>воспитание </a:t>
            </a:r>
            <a:r>
              <a:rPr lang="ru-RU" dirty="0"/>
              <a:t>интересов и любви к малой родине на основе ознакомления детей     дошкольного возраста с родным краем.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Задачи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numCol="2">
            <a:normAutofit fontScale="92500"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0070C0"/>
                </a:solidFill>
              </a:rPr>
              <a:t>дидактические </a:t>
            </a:r>
          </a:p>
          <a:p>
            <a:pPr>
              <a:lnSpc>
                <a:spcPct val="110000"/>
              </a:lnSpc>
              <a:buFont typeface="Wingdings" pitchFamily="2" charset="2"/>
              <a:buChar char="v"/>
            </a:pPr>
            <a:r>
              <a:rPr lang="ru-RU" sz="1300" dirty="0" smtClean="0"/>
              <a:t>Воспитывать </a:t>
            </a:r>
            <a:r>
              <a:rPr lang="ru-RU" sz="1300" dirty="0"/>
              <a:t>у ребенка любовь и привязанность к своей семье, дому, детскому саду, улице, городу.</a:t>
            </a:r>
          </a:p>
          <a:p>
            <a:pPr>
              <a:lnSpc>
                <a:spcPct val="110000"/>
              </a:lnSpc>
              <a:buFont typeface="Wingdings" pitchFamily="2" charset="2"/>
              <a:buChar char="v"/>
            </a:pPr>
            <a:r>
              <a:rPr lang="ru-RU" sz="1300" dirty="0" smtClean="0"/>
              <a:t>Формировать </a:t>
            </a:r>
            <a:r>
              <a:rPr lang="ru-RU" sz="1300" dirty="0"/>
              <a:t>бережное отношение к природе и всему живому.</a:t>
            </a:r>
          </a:p>
          <a:p>
            <a:pPr>
              <a:lnSpc>
                <a:spcPct val="110000"/>
              </a:lnSpc>
              <a:buFont typeface="Wingdings" pitchFamily="2" charset="2"/>
              <a:buChar char="v"/>
            </a:pPr>
            <a:r>
              <a:rPr lang="ru-RU" sz="1300" dirty="0" smtClean="0"/>
              <a:t>Воспитывать </a:t>
            </a:r>
            <a:r>
              <a:rPr lang="ru-RU" sz="1300" dirty="0"/>
              <a:t>уважение к другим людям, профессиям и труду.</a:t>
            </a:r>
          </a:p>
          <a:p>
            <a:pPr>
              <a:lnSpc>
                <a:spcPct val="110000"/>
              </a:lnSpc>
              <a:buFont typeface="Wingdings" pitchFamily="2" charset="2"/>
              <a:buChar char="v"/>
            </a:pPr>
            <a:r>
              <a:rPr lang="ru-RU" sz="1300" dirty="0" smtClean="0"/>
              <a:t>Развивать </a:t>
            </a:r>
            <a:r>
              <a:rPr lang="ru-RU" sz="1300" dirty="0"/>
              <a:t>интерес к татарским традициям и промыслам.</a:t>
            </a:r>
          </a:p>
          <a:p>
            <a:pPr>
              <a:lnSpc>
                <a:spcPct val="110000"/>
              </a:lnSpc>
              <a:buFont typeface="Wingdings" pitchFamily="2" charset="2"/>
              <a:buChar char="v"/>
            </a:pPr>
            <a:r>
              <a:rPr lang="ru-RU" sz="1300" dirty="0" smtClean="0"/>
              <a:t>Расширить </a:t>
            </a:r>
            <a:r>
              <a:rPr lang="ru-RU" sz="1300" dirty="0"/>
              <a:t>представления о родном городе и его особенностях.</a:t>
            </a:r>
          </a:p>
          <a:p>
            <a:pPr>
              <a:lnSpc>
                <a:spcPct val="110000"/>
              </a:lnSpc>
              <a:buFont typeface="Wingdings" pitchFamily="2" charset="2"/>
              <a:buChar char="v"/>
            </a:pPr>
            <a:r>
              <a:rPr lang="ru-RU" sz="1300" dirty="0" smtClean="0"/>
              <a:t>Познакомить </a:t>
            </a:r>
            <a:r>
              <a:rPr lang="ru-RU" sz="1300" dirty="0"/>
              <a:t>детей с достопримечательностями родного края.</a:t>
            </a:r>
          </a:p>
          <a:p>
            <a:pPr>
              <a:lnSpc>
                <a:spcPct val="110000"/>
              </a:lnSpc>
              <a:buFont typeface="Wingdings" pitchFamily="2" charset="2"/>
              <a:buChar char="v"/>
            </a:pPr>
            <a:r>
              <a:rPr lang="ru-RU" sz="1300" dirty="0" smtClean="0"/>
              <a:t>Воспитывать </a:t>
            </a:r>
            <a:r>
              <a:rPr lang="ru-RU" sz="1300" dirty="0"/>
              <a:t>чувства ответственности и гордости за достижения Малой  Родины.</a:t>
            </a:r>
          </a:p>
          <a:p>
            <a:pPr>
              <a:lnSpc>
                <a:spcPct val="110000"/>
              </a:lnSpc>
              <a:buFont typeface="Wingdings" pitchFamily="2" charset="2"/>
              <a:buChar char="v"/>
            </a:pPr>
            <a:r>
              <a:rPr lang="ru-RU" sz="1300" dirty="0" smtClean="0"/>
              <a:t>Развивать </a:t>
            </a:r>
            <a:r>
              <a:rPr lang="ru-RU" sz="1300" dirty="0"/>
              <a:t>эмоционально – целостное отношение к родному </a:t>
            </a:r>
            <a:r>
              <a:rPr lang="ru-RU" sz="1300" dirty="0" smtClean="0"/>
              <a:t>краю.</a:t>
            </a:r>
            <a:endParaRPr lang="ru-RU" dirty="0" smtClean="0"/>
          </a:p>
          <a:p>
            <a:pPr marL="0" indent="0" algn="ctr">
              <a:lnSpc>
                <a:spcPct val="160000"/>
              </a:lnSpc>
              <a:buNone/>
            </a:pPr>
            <a:r>
              <a:rPr lang="ru-RU" dirty="0" smtClean="0"/>
              <a:t>  </a:t>
            </a:r>
            <a:r>
              <a:rPr lang="ru-RU" dirty="0" smtClean="0">
                <a:solidFill>
                  <a:srgbClr val="0070C0"/>
                </a:solidFill>
              </a:rPr>
              <a:t>методические</a:t>
            </a:r>
          </a:p>
          <a:p>
            <a:pPr>
              <a:lnSpc>
                <a:spcPct val="160000"/>
              </a:lnSpc>
              <a:buFont typeface="Wingdings" pitchFamily="2" charset="2"/>
              <a:buChar char="v"/>
            </a:pPr>
            <a:r>
              <a:rPr lang="ru-RU" sz="1400" dirty="0" smtClean="0"/>
              <a:t>Проанализировать </a:t>
            </a:r>
            <a:r>
              <a:rPr lang="ru-RU" sz="1400" dirty="0"/>
              <a:t>педагогическую и методическую литературу.</a:t>
            </a:r>
          </a:p>
          <a:p>
            <a:pPr>
              <a:lnSpc>
                <a:spcPct val="160000"/>
              </a:lnSpc>
              <a:buFont typeface="Wingdings" pitchFamily="2" charset="2"/>
              <a:buChar char="v"/>
            </a:pPr>
            <a:r>
              <a:rPr lang="ru-RU" sz="1400" dirty="0" smtClean="0"/>
              <a:t>Изучить </a:t>
            </a:r>
            <a:r>
              <a:rPr lang="ru-RU" sz="1400" dirty="0"/>
              <a:t>передовой педагогический опыт по теме исследования.</a:t>
            </a:r>
          </a:p>
          <a:p>
            <a:pPr>
              <a:lnSpc>
                <a:spcPct val="160000"/>
              </a:lnSpc>
              <a:buFont typeface="Wingdings" pitchFamily="2" charset="2"/>
              <a:buChar char="v"/>
            </a:pPr>
            <a:r>
              <a:rPr lang="ru-RU" sz="1400" dirty="0" smtClean="0"/>
              <a:t>Создать </a:t>
            </a:r>
            <a:r>
              <a:rPr lang="ru-RU" sz="1400" dirty="0"/>
              <a:t>информационные тексты с наглядным дидактическим материалом.</a:t>
            </a:r>
          </a:p>
          <a:p>
            <a:pPr>
              <a:lnSpc>
                <a:spcPct val="160000"/>
              </a:lnSpc>
              <a:buFont typeface="Wingdings" pitchFamily="2" charset="2"/>
              <a:buChar char="v"/>
            </a:pPr>
            <a:r>
              <a:rPr lang="ru-RU" sz="1400" dirty="0" smtClean="0"/>
              <a:t>Организовать </a:t>
            </a:r>
            <a:r>
              <a:rPr lang="ru-RU" sz="1400" dirty="0"/>
              <a:t>проектную и исследовательскую деятельность детей и родителей.</a:t>
            </a:r>
          </a:p>
          <a:p>
            <a:pPr>
              <a:lnSpc>
                <a:spcPct val="160000"/>
              </a:lnSpc>
              <a:buFont typeface="Wingdings" pitchFamily="2" charset="2"/>
              <a:buChar char="v"/>
            </a:pPr>
            <a:r>
              <a:rPr lang="ru-RU" sz="1400" dirty="0" smtClean="0"/>
              <a:t>Организовать </a:t>
            </a:r>
            <a:r>
              <a:rPr lang="ru-RU" sz="1400" dirty="0"/>
              <a:t>выставки рисунков и фотовыставки.</a:t>
            </a:r>
          </a:p>
          <a:p>
            <a:pPr marL="0" indent="0">
              <a:buNone/>
            </a:pPr>
            <a:r>
              <a:rPr lang="ru-RU" sz="1800" dirty="0" smtClean="0"/>
              <a:t>                  </a:t>
            </a:r>
            <a:r>
              <a:rPr lang="ru-RU" dirty="0" smtClean="0"/>
              <a:t> </a:t>
            </a:r>
            <a:endParaRPr lang="ru-RU" dirty="0"/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2483768" y="1052736"/>
            <a:ext cx="1224136" cy="720080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5220072" y="1052736"/>
            <a:ext cx="648072" cy="864096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597579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Пробуждение </a:t>
            </a:r>
            <a:r>
              <a:rPr lang="ru-RU" dirty="0"/>
              <a:t>интереса к истории и культуре своего города, любви к родному краю. </a:t>
            </a:r>
          </a:p>
          <a:p>
            <a:r>
              <a:rPr lang="ru-RU" dirty="0" smtClean="0"/>
              <a:t>Формирование </a:t>
            </a:r>
            <a:r>
              <a:rPr lang="ru-RU" dirty="0"/>
              <a:t>чувства национального достоинства, ответственности. </a:t>
            </a:r>
          </a:p>
          <a:p>
            <a:r>
              <a:rPr lang="ru-RU" dirty="0" smtClean="0"/>
              <a:t>Объединение </a:t>
            </a:r>
            <a:r>
              <a:rPr lang="ru-RU" dirty="0"/>
              <a:t>усилий педагогов и родителей при организации работы по ознакомлению с историческими ценностями нашей культуры, традициями, достопримечательностями, памятниками. 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260648"/>
            <a:ext cx="8640960" cy="108012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Ожидаемые результаты: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63917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02634"/>
          </a:xfrm>
        </p:spPr>
        <p:txBody>
          <a:bodyPr>
            <a:normAutofit fontScale="90000"/>
          </a:bodyPr>
          <a:lstStyle/>
          <a:p>
            <a:pPr algn="l"/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/>
              <a:t/>
            </a:r>
            <a:br>
              <a:rPr lang="ru-RU" sz="1400" b="1" dirty="0"/>
            </a:b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/>
              <a:t/>
            </a:r>
            <a:br>
              <a:rPr lang="ru-RU" sz="1400" b="1" dirty="0"/>
            </a:b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/>
              <a:t/>
            </a:r>
            <a:br>
              <a:rPr lang="ru-RU" sz="1400" b="1" dirty="0"/>
            </a:br>
            <a:r>
              <a:rPr lang="ru-RU" sz="1600" b="1" dirty="0" smtClean="0"/>
              <a:t>Организационно-подготовительный (ноябрь)</a:t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 Обоснование актуальности темы, мотивация ее выбора. Определение цели и задач проекта. Подбор литературы, пособий, атрибутов. Составление тематического планирования мероприятий. Наличие у участников проекта четкого представления о необходимости внесения изменений в </a:t>
            </a:r>
            <a:r>
              <a:rPr lang="ru-RU" sz="1600" dirty="0" err="1" smtClean="0"/>
              <a:t>воспитательно</a:t>
            </a:r>
            <a:r>
              <a:rPr lang="ru-RU" sz="1600" dirty="0" smtClean="0"/>
              <a:t>-образовательный процесс. 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Аналитический (декабрь)</a:t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Разработка цикла занятий по темам плана. Деятельность в     соответствии с тематическим планированием. Организация творческой деятельности воспитателей, детей и родителей.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Практический  (январь-апрель)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Организация открытых занятий, совместных экскурсий и мероприятий, проведение фотовыставки и конкурсов рисунков.</a:t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Заключительный (май) </a:t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Обобщение результатов работы. Анализ деятельности. Презентация. Удовлетворенность всех участников результатами. Сопоставление имеющихся результатов с прогнозируемыми.</a:t>
            </a:r>
            <a:br>
              <a:rPr lang="ru-RU" sz="1600" dirty="0" smtClean="0"/>
            </a:br>
            <a:endParaRPr lang="ru-RU" sz="16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4381" y="332657"/>
            <a:ext cx="4895238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081390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Тематическое планирование:</a:t>
            </a:r>
            <a:endParaRPr lang="ru-RU" sz="2800" dirty="0">
              <a:solidFill>
                <a:schemeClr val="bg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165066965"/>
              </p:ext>
            </p:extLst>
          </p:nvPr>
        </p:nvGraphicFramePr>
        <p:xfrm>
          <a:off x="1331640" y="1124744"/>
          <a:ext cx="6333767" cy="56071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48303"/>
                <a:gridCol w="4585464"/>
              </a:tblGrid>
              <a:tr h="582439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</a:endParaRPr>
                    </a:p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Раздел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727" marR="68727" marT="34363" marB="34363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</a:endParaRPr>
                    </a:p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Задачи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727" marR="68727" marT="34363" marB="34363"/>
                </a:tc>
              </a:tr>
              <a:tr h="887358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</a:rPr>
                        <a:t>Путешествие в историю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727" marR="68727" marT="34363" marB="34363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</a:rPr>
                        <a:t>Вызвать интерес к жизни наших земляков. Дать элементарное представление о том, как начиналось создание Нижнекамска.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727" marR="68727" marT="34363" marB="34363"/>
                </a:tc>
              </a:tr>
              <a:tr h="844639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effectLst/>
                        </a:rPr>
                        <a:t>«Вижу чудное раздолье…»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727" marR="68727" marT="34363" marB="34363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Дать представление о размерах нашей области и её природных богатствах. Вызвать интерес к жизни родного края.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727" marR="68727" marT="34363" marB="34363"/>
                </a:tc>
              </a:tr>
              <a:tr h="1728186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effectLst/>
                        </a:rPr>
                        <a:t>Быт и традиции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727" marR="68727" marT="34363" marB="34363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</a:rPr>
                        <a:t>Знакомить с жилищем татарского народа: с избой из бревен, печью. Дать представление о продуктах питания. Вызвать интерес к  традициям татарского народа, гостеприимству, почитанию старших и родителей. Дать представление о народных праздниках (каз омесе, карга туй, сабантуй, навруз).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727" marR="68727" marT="34363" marB="34363"/>
                </a:tc>
              </a:tr>
              <a:tr h="887358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effectLst/>
                        </a:rPr>
                        <a:t>«Этих дней не смолкнет слава»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727" marR="68727" marT="34363" marB="34363"/>
                </a:tc>
                <a:tc>
                  <a:txBody>
                    <a:bodyPr/>
                    <a:lstStyle/>
                    <a:p>
                      <a:pPr marL="75565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</a:rPr>
                        <a:t>Дать представление о защитниках Отечества, о службе в рядах Вооруженных сил как долге перед Отечеством.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727" marR="68727" marT="34363" marB="34363"/>
                </a:tc>
              </a:tr>
              <a:tr h="677151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effectLst/>
                        </a:rPr>
                        <a:t>«Как чуден наш родной язык»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727" marR="68727" marT="34363" marB="34363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Знакомство с видами устного народного творчества. Дать представление о писателях, поэтах – земляках.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727" marR="68727" marT="34363" marB="34363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305050" y="428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40844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chemeClr val="bg1"/>
                </a:solidFill>
              </a:rPr>
              <a:t>Перспективный план</a:t>
            </a:r>
            <a:endParaRPr lang="ru-RU" i="1" dirty="0">
              <a:solidFill>
                <a:schemeClr val="bg1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92375601"/>
              </p:ext>
            </p:extLst>
          </p:nvPr>
        </p:nvGraphicFramePr>
        <p:xfrm>
          <a:off x="467544" y="908721"/>
          <a:ext cx="8229600" cy="57782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4456"/>
                <a:gridCol w="4125144"/>
              </a:tblGrid>
              <a:tr h="36245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Форма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Задачи</a:t>
                      </a:r>
                      <a:endParaRPr lang="ru-RU" dirty="0"/>
                    </a:p>
                  </a:txBody>
                  <a:tcPr/>
                </a:tc>
              </a:tr>
              <a:tr h="180544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Январь</a:t>
                      </a:r>
                    </a:p>
                    <a:p>
                      <a:r>
                        <a:rPr lang="ru-RU" sz="1400" dirty="0" smtClean="0"/>
                        <a:t>1. Экскурсия в краеведческий музей.</a:t>
                      </a:r>
                    </a:p>
                    <a:p>
                      <a:r>
                        <a:rPr lang="ru-RU" sz="1400" dirty="0" smtClean="0"/>
                        <a:t>2. Беседа «Улицы нашего района». 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1. Познакомить с районом города, в котором мы живем, с его особенностями и достопримечательностями. </a:t>
                      </a:r>
                    </a:p>
                    <a:p>
                      <a:r>
                        <a:rPr lang="ru-RU" sz="1400" dirty="0" smtClean="0"/>
                        <a:t>2. Познакомить с историей возникновения района, в котором мы живем. 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</a:tr>
              <a:tr h="2022093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Февраль</a:t>
                      </a:r>
                    </a:p>
                    <a:p>
                      <a:r>
                        <a:rPr lang="ru-RU" sz="1400" dirty="0" smtClean="0"/>
                        <a:t>1. «Наш город на карте области».</a:t>
                      </a:r>
                    </a:p>
                    <a:p>
                      <a:r>
                        <a:rPr lang="ru-RU" sz="1400" dirty="0" smtClean="0"/>
                        <a:t>2. Занятие – «День защитники Отечества»</a:t>
                      </a:r>
                    </a:p>
                    <a:p>
                      <a:r>
                        <a:rPr lang="ru-RU" sz="1400" dirty="0" smtClean="0"/>
                        <a:t>3. Праздник: «Защитники Отечества». </a:t>
                      </a:r>
                    </a:p>
                    <a:p>
                      <a:r>
                        <a:rPr lang="ru-RU" sz="1400" dirty="0" smtClean="0"/>
                        <a:t>4. Беседа о традиции «Служу России!». </a:t>
                      </a:r>
                    </a:p>
                    <a:p>
                      <a:r>
                        <a:rPr lang="ru-RU" sz="1400" dirty="0" smtClean="0"/>
                        <a:t>5. Выставка рисунков «</a:t>
                      </a:r>
                      <a:r>
                        <a:rPr lang="ru-RU" sz="1400" dirty="0" err="1" smtClean="0"/>
                        <a:t>Тылсылмы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экият</a:t>
                      </a:r>
                      <a:r>
                        <a:rPr lang="ru-RU" sz="1400" dirty="0" smtClean="0"/>
                        <a:t>». 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1. Закрепить представления детей об особенностях расположения города. </a:t>
                      </a:r>
                    </a:p>
                    <a:p>
                      <a:r>
                        <a:rPr lang="ru-RU" sz="1400" dirty="0" smtClean="0"/>
                        <a:t>2. Познакомить с историческими названиями города Нижнекамска.</a:t>
                      </a:r>
                    </a:p>
                    <a:p>
                      <a:r>
                        <a:rPr lang="ru-RU" sz="1400" dirty="0" smtClean="0"/>
                        <a:t>3. Закрепить представления детей об особенностях службы солдат в мирное время. Воспитывать уважение к воинам, защищающим нашу страну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</a:tr>
              <a:tr h="157065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Март</a:t>
                      </a:r>
                    </a:p>
                    <a:p>
                      <a:r>
                        <a:rPr lang="ru-RU" sz="1400" dirty="0" smtClean="0"/>
                        <a:t>1. Целевая прогулка «Экскурсия к памятнику </a:t>
                      </a:r>
                      <a:r>
                        <a:rPr lang="ru-RU" sz="1400" dirty="0" err="1" smtClean="0"/>
                        <a:t>Г.Тукая</a:t>
                      </a:r>
                      <a:r>
                        <a:rPr lang="ru-RU" sz="1400" dirty="0" smtClean="0"/>
                        <a:t>». </a:t>
                      </a:r>
                    </a:p>
                    <a:p>
                      <a:r>
                        <a:rPr lang="ru-RU" sz="1400" dirty="0" smtClean="0"/>
                        <a:t>2. Занятие «Народные традиции». </a:t>
                      </a:r>
                    </a:p>
                    <a:p>
                      <a:r>
                        <a:rPr lang="ru-RU" sz="1400" dirty="0" smtClean="0"/>
                        <a:t>3. Занятие «Знакомство с памятниками города».</a:t>
                      </a:r>
                    </a:p>
                    <a:p>
                      <a:r>
                        <a:rPr lang="ru-RU" sz="1400" dirty="0" smtClean="0"/>
                        <a:t>4. Праздник  - «8 марта».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 . Дать детям знания о том, как народ хранит память о людях, прославивших наш город. </a:t>
                      </a:r>
                    </a:p>
                    <a:p>
                      <a:r>
                        <a:rPr lang="ru-RU" sz="1400" dirty="0" smtClean="0"/>
                        <a:t>2. Познакомить с памятными местами города. 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3370405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419052911"/>
              </p:ext>
            </p:extLst>
          </p:nvPr>
        </p:nvGraphicFramePr>
        <p:xfrm>
          <a:off x="467544" y="548680"/>
          <a:ext cx="8229600" cy="47525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65202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Форма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Задачи</a:t>
                      </a:r>
                      <a:endParaRPr lang="ru-RU" dirty="0"/>
                    </a:p>
                  </a:txBody>
                  <a:tcPr/>
                </a:tc>
              </a:tr>
              <a:tr h="2050249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Апрель</a:t>
                      </a:r>
                    </a:p>
                    <a:p>
                      <a:r>
                        <a:rPr lang="ru-RU" sz="1400" dirty="0" smtClean="0"/>
                        <a:t>1.Рассматривание фотографий родного края и беседа о том, что на них изображено. </a:t>
                      </a:r>
                    </a:p>
                    <a:p>
                      <a:r>
                        <a:rPr lang="ru-RU" sz="1400" dirty="0" smtClean="0"/>
                        <a:t>2.Рассказ о местной промышленности. </a:t>
                      </a:r>
                    </a:p>
                    <a:p>
                      <a:r>
                        <a:rPr lang="ru-RU" sz="1400" dirty="0" smtClean="0"/>
                        <a:t>3. Занятие «Без труда не вынешь рыбку из пруда».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1. Дать знания о том, чем славится родной край. </a:t>
                      </a:r>
                    </a:p>
                    <a:p>
                      <a:r>
                        <a:rPr lang="ru-RU" sz="1400" dirty="0" smtClean="0"/>
                        <a:t>2. Рассказать о местной промышленности. </a:t>
                      </a:r>
                    </a:p>
                    <a:p>
                      <a:r>
                        <a:rPr lang="ru-RU" sz="1400" dirty="0" smtClean="0"/>
                        <a:t>3. Познакомить с народными праздниками и традициями. 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</a:tr>
              <a:tr h="2050249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Май</a:t>
                      </a:r>
                    </a:p>
                    <a:p>
                      <a:r>
                        <a:rPr lang="ru-RU" sz="1400" dirty="0" smtClean="0"/>
                        <a:t>1. Беседа на тему «День Победы в моей семье».</a:t>
                      </a:r>
                    </a:p>
                    <a:p>
                      <a:r>
                        <a:rPr lang="ru-RU" sz="1400" dirty="0" smtClean="0"/>
                        <a:t>2. Конкурс рисунков «День Победы» .</a:t>
                      </a:r>
                    </a:p>
                    <a:p>
                      <a:r>
                        <a:rPr lang="ru-RU" sz="1400" dirty="0" smtClean="0"/>
                        <a:t>3. Итоговое занятие «Наш город». </a:t>
                      </a:r>
                    </a:p>
                    <a:p>
                      <a:r>
                        <a:rPr lang="ru-RU" sz="1400" dirty="0" smtClean="0"/>
                        <a:t>4. Оформление фотовыставки– «Родной мой край, навек любимый!».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1. Познакомить с памятниками героям Великой Отечественной войны родного края. </a:t>
                      </a:r>
                    </a:p>
                    <a:p>
                      <a:r>
                        <a:rPr lang="ru-RU" sz="1400" dirty="0" smtClean="0"/>
                        <a:t>2. Прививать интерес к творчеству.</a:t>
                      </a:r>
                    </a:p>
                    <a:p>
                      <a:r>
                        <a:rPr lang="ru-RU" sz="1400" dirty="0" smtClean="0"/>
                        <a:t>3. Расширять знания о родном городе.</a:t>
                      </a:r>
                    </a:p>
                    <a:p>
                      <a:r>
                        <a:rPr lang="ru-RU" sz="1400" dirty="0" smtClean="0"/>
                        <a:t>4. Вызвать яркий эмоциональный отклик на заданную тему.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5722584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476672"/>
            <a:ext cx="4038600" cy="3028950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4008" y="2492896"/>
            <a:ext cx="4038600" cy="2952328"/>
          </a:xfrm>
        </p:spPr>
      </p:pic>
    </p:spTree>
    <p:extLst>
      <p:ext uri="{BB962C8B-B14F-4D97-AF65-F5344CB8AC3E}">
        <p14:creationId xmlns:p14="http://schemas.microsoft.com/office/powerpoint/2010/main" xmlns="" val="303980080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173</TotalTime>
  <Words>722</Words>
  <Application>Microsoft Office PowerPoint</Application>
  <PresentationFormat>Экран (4:3)</PresentationFormat>
  <Paragraphs>95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ПРОЕКТ Тема: «Мой любимый край – Татарстан» </vt:lpstr>
      <vt:lpstr>Проект рассчитан на  детей подготовительной к школе группы. </vt:lpstr>
      <vt:lpstr>Задачи</vt:lpstr>
      <vt:lpstr>Слайд 4</vt:lpstr>
      <vt:lpstr>      Организационно-подготовительный (ноябрь)   Обоснование актуальности темы, мотивация ее выбора. Определение цели и задач проекта. Подбор литературы, пособий, атрибутов. Составление тематического планирования мероприятий. Наличие у участников проекта четкого представления о необходимости внесения изменений в воспитательно-образовательный процесс.   Аналитический (декабрь)  Разработка цикла занятий по темам плана. Деятельность в     соответствии с тематическим планированием. Организация творческой деятельности воспитателей, детей и родителей.  Практический  (январь-апрель)  Организация открытых занятий, совместных экскурсий и мероприятий, проведение фотовыставки и конкурсов рисунков.  Заключительный (май)   Обобщение результатов работы. Анализ деятельности. Презентация. Удовлетворенность всех участников результатами. Сопоставление имеющихся результатов с прогнозируемыми. </vt:lpstr>
      <vt:lpstr>Тематическое планирование:</vt:lpstr>
      <vt:lpstr>Перспективный план</vt:lpstr>
      <vt:lpstr>Слайд 8</vt:lpstr>
      <vt:lpstr>Слайд 9</vt:lpstr>
      <vt:lpstr>Слайд 10</vt:lpstr>
      <vt:lpstr>Слайд 11</vt:lpstr>
      <vt:lpstr>Работа с родителями</vt:lpstr>
      <vt:lpstr>ВЫВОДЫ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Тема: «Мой любимый край – Татарстан» </dc:title>
  <dc:creator>user</dc:creator>
  <cp:lastModifiedBy>МБДОУ</cp:lastModifiedBy>
  <cp:revision>19</cp:revision>
  <dcterms:created xsi:type="dcterms:W3CDTF">2015-03-23T18:11:49Z</dcterms:created>
  <dcterms:modified xsi:type="dcterms:W3CDTF">2015-12-04T14:50:20Z</dcterms:modified>
</cp:coreProperties>
</file>