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65" r:id="rId2"/>
    <p:sldId id="260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63" r:id="rId11"/>
    <p:sldId id="277" r:id="rId12"/>
    <p:sldId id="276" r:id="rId13"/>
    <p:sldId id="275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C4A46"/>
    <a:srgbClr val="FEE9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3" d="100"/>
          <a:sy n="103" d="100"/>
        </p:scale>
        <p:origin x="-426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84396-B113-49AF-B84E-4A9C325AE10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F3393-E579-4CE9-831A-E56EFAA4E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65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3393-E579-4CE9-831A-E56EFAA4E92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3B6B-FB46-46B9-A317-7E00825613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3B6B-FB46-46B9-A317-7E00825613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3B6B-FB46-46B9-A317-7E00825613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A0A6-EA8D-4BBA-8D33-9F6E5E5BFF4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BF59-754C-4C1F-BF3F-5676E26D6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AAD6-D505-47EF-9F0E-57BC91C80A5B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42DF-4430-4A1B-8A66-BC46A8AAB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EA0A-409F-43CB-B4FE-FB31BD6A60B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9FE0-0ABE-4275-86AC-B3AD36FB7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6D1A-4DA7-43C4-841F-1108B5E758BC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E6A9-913B-4E56-A0E3-B4E615B3F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CBFE-64DE-4D82-9019-DCF6770F57E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DCCF-2E82-4AEB-97DE-AC54953E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D836-E747-4CE5-AF7E-3B17393A635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49D0-D179-4123-BCC1-4930AE6AE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AB36-2789-461D-9D9E-EDBB5E6F8E9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8349-FDF0-4A40-8376-F5C07A21F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00CA-030D-4863-9A3F-899B33E0B66C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BDAD-8D11-40A7-9C3D-7E32E4E02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2FF3-D8B8-47CC-A26F-BC34A0350ED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FB53-44B5-43EB-A6A3-88BA69637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018B-39D2-4B07-8E81-014DF5F823C1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7B38-8467-4B62-8000-A6E690D94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7DA7-8FB4-40D6-81DB-D892BD5C2595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A453-E3B1-4804-8B5B-BA591F424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B08AC-5429-4C66-A7E6-8223EBF3306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49531F-4BE1-48CC-B151-21DBF4A3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67" r:id="rId2"/>
    <p:sldLayoutId id="2147483876" r:id="rId3"/>
    <p:sldLayoutId id="2147483868" r:id="rId4"/>
    <p:sldLayoutId id="2147483869" r:id="rId5"/>
    <p:sldLayoutId id="2147483870" r:id="rId6"/>
    <p:sldLayoutId id="2147483871" r:id="rId7"/>
    <p:sldLayoutId id="2147483877" r:id="rId8"/>
    <p:sldLayoutId id="2147483872" r:id="rId9"/>
    <p:sldLayoutId id="2147483873" r:id="rId10"/>
    <p:sldLayoutId id="21474838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508104" y="2939022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4221088"/>
            <a:ext cx="619268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Викторина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по сказкам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А.С. Пушкина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1856" y="6093296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F0A22E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Franklin Gothic Book"/>
              </a:rPr>
              <a:t>Подготовила воспитатель: </a:t>
            </a:r>
          </a:p>
          <a:p>
            <a:pPr lvl="0" algn="r">
              <a:buClr>
                <a:srgbClr val="F0A22E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Franklin Gothic Book"/>
              </a:rPr>
              <a:t>Мамина И.Н.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18" y="116632"/>
            <a:ext cx="663354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newsdale_ru_0000048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4389636" cy="35802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69269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Жил-был поп,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Толоконный лоб.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Пошел поп по базару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Посмотреть кой-какого товару.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 называется эта сказка?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/>
            <a:r>
              <a:rPr lang="ru-RU" i="1" dirty="0" smtClean="0">
                <a:solidFill>
                  <a:srgbClr val="4C4A46"/>
                </a:solidFill>
              </a:rPr>
              <a:t>(«Сказка о попе и его работнике </a:t>
            </a:r>
            <a:r>
              <a:rPr lang="ru-RU" i="1" dirty="0" err="1" smtClean="0">
                <a:solidFill>
                  <a:srgbClr val="4C4A46"/>
                </a:solidFill>
              </a:rPr>
              <a:t>Балде</a:t>
            </a:r>
            <a:r>
              <a:rPr lang="ru-RU" i="1" dirty="0" smtClean="0">
                <a:solidFill>
                  <a:srgbClr val="4C4A46"/>
                </a:solidFill>
              </a:rPr>
              <a:t>»)</a:t>
            </a:r>
            <a:endParaRPr lang="ru-RU" b="1" dirty="0" smtClean="0">
              <a:solidFill>
                <a:srgbClr val="4C4A46"/>
              </a:solidFill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rgbClr val="C00000"/>
                </a:solidFill>
              </a:rPr>
              <a:t>Какую цену назначил </a:t>
            </a:r>
            <a:r>
              <a:rPr lang="ru-RU" b="1" dirty="0" err="1" smtClean="0">
                <a:solidFill>
                  <a:srgbClr val="C00000"/>
                </a:solidFill>
              </a:rPr>
              <a:t>Балда</a:t>
            </a:r>
            <a:r>
              <a:rPr lang="ru-RU" b="1" dirty="0" smtClean="0">
                <a:solidFill>
                  <a:srgbClr val="C00000"/>
                </a:solidFill>
              </a:rPr>
              <a:t> за свою работу ?</a:t>
            </a:r>
          </a:p>
          <a:p>
            <a:r>
              <a:rPr lang="ru-RU" b="1" dirty="0" smtClean="0">
                <a:solidFill>
                  <a:srgbClr val="4C4A46"/>
                </a:solidFill>
              </a:rPr>
              <a:t>        </a:t>
            </a:r>
            <a:r>
              <a:rPr lang="ru-RU" i="1" dirty="0" smtClean="0">
                <a:solidFill>
                  <a:srgbClr val="4C4A46"/>
                </a:solidFill>
              </a:rPr>
              <a:t>( </a:t>
            </a:r>
            <a:r>
              <a:rPr lang="ru-RU" dirty="0" smtClean="0">
                <a:solidFill>
                  <a:srgbClr val="4C4A46"/>
                </a:solidFill>
              </a:rPr>
              <a:t>В год за три щелка  по лбу,</a:t>
            </a:r>
            <a:br>
              <a:rPr lang="ru-RU" dirty="0" smtClean="0">
                <a:solidFill>
                  <a:srgbClr val="4C4A46"/>
                </a:solidFill>
              </a:rPr>
            </a:br>
            <a:r>
              <a:rPr lang="ru-RU" dirty="0" smtClean="0">
                <a:solidFill>
                  <a:srgbClr val="4C4A46"/>
                </a:solidFill>
              </a:rPr>
              <a:t>Есть же мне давай вареную полбу</a:t>
            </a:r>
            <a:r>
              <a:rPr lang="ru-RU" i="1" dirty="0" smtClean="0">
                <a:solidFill>
                  <a:srgbClr val="4C4A46"/>
                </a:solidFill>
              </a:rPr>
              <a:t>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казка_о_попе_и_о_работнике_его_Балде_(мультфильм,_197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4680520" cy="33159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Время идет, и срок уж близенько.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Поп ни ест, ни пьет, ночи не спит: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Лоб у него </a:t>
            </a:r>
            <a:r>
              <a:rPr lang="ru-RU" b="1" dirty="0" err="1" smtClean="0">
                <a:solidFill>
                  <a:srgbClr val="FF0000"/>
                </a:solidFill>
              </a:rPr>
              <a:t>заране</a:t>
            </a:r>
            <a:r>
              <a:rPr lang="ru-RU" b="1" dirty="0" smtClean="0">
                <a:solidFill>
                  <a:srgbClr val="FF0000"/>
                </a:solidFill>
              </a:rPr>
              <a:t> трещит.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Какое задание придумал поп для </a:t>
            </a:r>
            <a:r>
              <a:rPr lang="ru-RU" b="1" dirty="0" err="1" smtClean="0">
                <a:solidFill>
                  <a:srgbClr val="C00000"/>
                </a:solidFill>
              </a:rPr>
              <a:t>Балды</a:t>
            </a:r>
            <a:r>
              <a:rPr lang="ru-RU" b="1" dirty="0" smtClean="0">
                <a:solidFill>
                  <a:srgbClr val="C00000"/>
                </a:solidFill>
              </a:rPr>
              <a:t> ?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ru-RU" dirty="0" smtClean="0">
                <a:solidFill>
                  <a:srgbClr val="4C4A46"/>
                </a:solidFill>
              </a:rPr>
              <a:t>(«…платить обязались черти</a:t>
            </a:r>
            <a:br>
              <a:rPr lang="ru-RU" dirty="0" smtClean="0">
                <a:solidFill>
                  <a:srgbClr val="4C4A46"/>
                </a:solidFill>
              </a:rPr>
            </a:br>
            <a:r>
              <a:rPr lang="ru-RU" dirty="0" smtClean="0">
                <a:solidFill>
                  <a:srgbClr val="4C4A46"/>
                </a:solidFill>
              </a:rPr>
              <a:t>Мне оброк по самой моей смерти;</a:t>
            </a:r>
            <a:br>
              <a:rPr lang="ru-RU" dirty="0" smtClean="0">
                <a:solidFill>
                  <a:srgbClr val="4C4A46"/>
                </a:solidFill>
              </a:rPr>
            </a:br>
            <a:r>
              <a:rPr lang="ru-RU" dirty="0" smtClean="0">
                <a:solidFill>
                  <a:srgbClr val="4C4A46"/>
                </a:solidFill>
              </a:rPr>
              <a:t>Собери-ка с чертей оброк мне полный»)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2.Какую плату  получил </a:t>
            </a:r>
            <a:r>
              <a:rPr lang="ru-RU" b="1" dirty="0" err="1" smtClean="0">
                <a:solidFill>
                  <a:srgbClr val="C00000"/>
                </a:solidFill>
              </a:rPr>
              <a:t>Балда</a:t>
            </a:r>
            <a:r>
              <a:rPr lang="ru-RU" b="1" dirty="0" smtClean="0">
                <a:solidFill>
                  <a:srgbClr val="C00000"/>
                </a:solidFill>
              </a:rPr>
              <a:t>  с чертей  ?</a:t>
            </a:r>
          </a:p>
          <a:p>
            <a:r>
              <a:rPr lang="ru-RU" b="1" dirty="0" smtClean="0">
                <a:solidFill>
                  <a:srgbClr val="4C4A46"/>
                </a:solidFill>
              </a:rPr>
              <a:t>       («… </a:t>
            </a:r>
            <a:r>
              <a:rPr lang="ru-RU" dirty="0" smtClean="0">
                <a:solidFill>
                  <a:srgbClr val="4C4A46"/>
                </a:solidFill>
              </a:rPr>
              <a:t>черти собрали оброк</a:t>
            </a:r>
            <a:br>
              <a:rPr lang="ru-RU" dirty="0" smtClean="0">
                <a:solidFill>
                  <a:srgbClr val="4C4A46"/>
                </a:solidFill>
              </a:rPr>
            </a:br>
            <a:r>
              <a:rPr lang="ru-RU" dirty="0" smtClean="0">
                <a:solidFill>
                  <a:srgbClr val="4C4A46"/>
                </a:solidFill>
              </a:rPr>
              <a:t>Да на </a:t>
            </a:r>
            <a:r>
              <a:rPr lang="ru-RU" dirty="0" err="1" smtClean="0">
                <a:solidFill>
                  <a:srgbClr val="4C4A46"/>
                </a:solidFill>
              </a:rPr>
              <a:t>Балду</a:t>
            </a:r>
            <a:r>
              <a:rPr lang="ru-RU" dirty="0" smtClean="0">
                <a:solidFill>
                  <a:srgbClr val="4C4A46"/>
                </a:solidFill>
              </a:rPr>
              <a:t> взвалили мешок)</a:t>
            </a:r>
            <a:endParaRPr lang="ru-RU" i="1" dirty="0" smtClean="0">
              <a:solidFill>
                <a:srgbClr val="4C4A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1169">
            <a:off x="5622090" y="307352"/>
            <a:ext cx="1500741" cy="2175675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68555">
            <a:off x="434784" y="245343"/>
            <a:ext cx="1607825" cy="2154817"/>
          </a:xfrm>
          <a:prstGeom prst="rect">
            <a:avLst/>
          </a:prstGeom>
        </p:spPr>
      </p:pic>
      <p:pic>
        <p:nvPicPr>
          <p:cNvPr id="6" name="Рисунок 5" descr="cart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15816" y="3717032"/>
            <a:ext cx="1872208" cy="2141528"/>
          </a:xfrm>
          <a:prstGeom prst="rect">
            <a:avLst/>
          </a:prstGeom>
        </p:spPr>
      </p:pic>
      <p:pic>
        <p:nvPicPr>
          <p:cNvPr id="7" name="Рисунок 6" descr="skazka_o_care_salta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30696">
            <a:off x="7256772" y="1130274"/>
            <a:ext cx="1512168" cy="2160240"/>
          </a:xfrm>
          <a:prstGeom prst="rect">
            <a:avLst/>
          </a:prstGeom>
        </p:spPr>
      </p:pic>
      <p:pic>
        <p:nvPicPr>
          <p:cNvPr id="8" name="Рисунок 7" descr="Skazki-pushkin-978-5-378-04035-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915816" y="116632"/>
            <a:ext cx="2034751" cy="2703958"/>
          </a:xfrm>
          <a:prstGeom prst="rect">
            <a:avLst/>
          </a:prstGeom>
        </p:spPr>
      </p:pic>
      <p:pic>
        <p:nvPicPr>
          <p:cNvPr id="9" name="Рисунок 8" descr="skazki-pushkina-skazka-o-mertvoy-tsarevn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1369256">
            <a:off x="539552" y="3356992"/>
            <a:ext cx="1839952" cy="2592288"/>
          </a:xfrm>
          <a:prstGeom prst="rect">
            <a:avLst/>
          </a:prstGeom>
        </p:spPr>
      </p:pic>
      <p:pic>
        <p:nvPicPr>
          <p:cNvPr id="10" name="Рисунок 9" descr="9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1703">
            <a:off x="5364088" y="3356992"/>
            <a:ext cx="1814990" cy="254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2780928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ложь, да в ней намек!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Добрым молодцам урок.</a:t>
            </a:r>
          </a:p>
          <a:p>
            <a:pPr algn="r"/>
            <a:r>
              <a:rPr lang="ru-RU" dirty="0" smtClean="0"/>
              <a:t> </a:t>
            </a:r>
          </a:p>
          <a:p>
            <a:pPr algn="r"/>
            <a:endParaRPr lang="ru-RU" dirty="0" smtClean="0">
              <a:solidFill>
                <a:srgbClr val="4C4A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1556792"/>
            <a:ext cx="4499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Тем, кто не может утром проснуться по звонку будильника,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предлагаем приобрести петушка из чистого золота, который выручит вас всегда и везде!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Адрес: "Сказка о золотом петушке"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knigi-9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3363628" cy="3888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ВНИМАНИЕ !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                    Шутка на полминутки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2204864"/>
            <a:ext cx="522367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ВЫ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 !</a:t>
            </a:r>
          </a:p>
          <a:p>
            <a:pPr algn="ctr"/>
            <a:endParaRPr lang="ru-RU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ЖЕЛАЕМ ВАМ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УДАЧИ !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99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16632"/>
            <a:ext cx="4219153" cy="429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57813" y="3573016"/>
            <a:ext cx="3786187" cy="35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Documents and Settings\Guest\Рабочий стол\Пушкин\image001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60648"/>
            <a:ext cx="50720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80112" y="2060848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cs typeface="Aharoni" pitchFamily="2" charset="-79"/>
              </a:rPr>
              <a:t>Многие читали сказки Пушкина, а вот насколько хорошо Вы их помните ,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cs typeface="Aharoni" pitchFamily="2" charset="-79"/>
              </a:rPr>
              <a:t>мы узнаем в конце нашей викторины.</a:t>
            </a:r>
            <a:br>
              <a:rPr lang="ru-RU" b="1" dirty="0" smtClean="0">
                <a:solidFill>
                  <a:schemeClr val="bg1">
                    <a:lumMod val="75000"/>
                  </a:schemeClr>
                </a:solidFill>
                <a:cs typeface="Aharoni" pitchFamily="2" charset="-79"/>
              </a:rPr>
            </a:br>
            <a:endParaRPr lang="ru-RU" b="1" dirty="0">
              <a:solidFill>
                <a:schemeClr val="bg1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188640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:\Documents and Settings\Guest\Рабочий стол\02labarlm12201149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807249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71604" y="5143512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Жили были старик со старухой у самого синего моря….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1. Как называется сказка?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chemeClr val="accent5"/>
                </a:solidFill>
              </a:rPr>
              <a:t>(«Сказка о рыбаке и рыбке») </a:t>
            </a:r>
            <a:endParaRPr lang="ru-RU" b="1" dirty="0" smtClean="0">
              <a:solidFill>
                <a:schemeClr val="accent5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2. Сколько раз закидывал старик невод? </a:t>
            </a:r>
            <a:r>
              <a:rPr lang="ru-RU" i="1" dirty="0" smtClean="0">
                <a:solidFill>
                  <a:schemeClr val="accent5"/>
                </a:solidFill>
              </a:rPr>
              <a:t>(три раза)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85788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60" y="620688"/>
            <a:ext cx="3357586" cy="201622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  <a:t>"Посади ты эту птицу,- </a:t>
            </a:r>
            <a:b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  <a:t> Молвил он царю, </a:t>
            </a:r>
            <a:b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  <a:t>- на спицу;</a:t>
            </a:r>
            <a:b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  <a:t> Петушок мой золотой</a:t>
            </a:r>
            <a:b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effectLst/>
                <a:latin typeface="+mn-lt"/>
              </a:rPr>
              <a:t> Будет верный сторож твой..»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+mn-lt"/>
              </a:rPr>
            </a:b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290" y="3214686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 называется сказка?</a:t>
            </a:r>
          </a:p>
          <a:p>
            <a:pPr marL="342900" indent="-342900"/>
            <a:r>
              <a:rPr lang="ru-RU" i="1" dirty="0" smtClean="0">
                <a:solidFill>
                  <a:schemeClr val="accent5"/>
                </a:solidFill>
              </a:rPr>
              <a:t>        </a:t>
            </a:r>
            <a:r>
              <a:rPr lang="ru-RU" b="1" i="1" dirty="0" smtClean="0">
                <a:solidFill>
                  <a:schemeClr val="accent5"/>
                </a:solidFill>
              </a:rPr>
              <a:t>(«Сказка о золотом </a:t>
            </a:r>
          </a:p>
          <a:p>
            <a:pPr marL="342900" indent="-342900"/>
            <a:r>
              <a:rPr lang="ru-RU" b="1" i="1" dirty="0" smtClean="0">
                <a:solidFill>
                  <a:schemeClr val="accent5"/>
                </a:solidFill>
              </a:rPr>
              <a:t>                петушке»)</a:t>
            </a:r>
          </a:p>
          <a:p>
            <a:pPr marL="342900" indent="-342900"/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2.   Вспомните как Петушок кричал в случае опасности?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chemeClr val="accent5"/>
                </a:solidFill>
              </a:rPr>
              <a:t>(«</a:t>
            </a:r>
            <a:r>
              <a:rPr lang="ru-RU" b="1" i="1" dirty="0" err="1" smtClean="0">
                <a:solidFill>
                  <a:schemeClr val="accent5"/>
                </a:solidFill>
              </a:rPr>
              <a:t>Кири-ку-ку</a:t>
            </a:r>
            <a:r>
              <a:rPr lang="ru-RU" b="1" i="1" dirty="0" smtClean="0">
                <a:solidFill>
                  <a:schemeClr val="accent5"/>
                </a:solidFill>
              </a:rPr>
              <a:t>.</a:t>
            </a:r>
          </a:p>
          <a:p>
            <a:pPr marL="342900" indent="-342900"/>
            <a:r>
              <a:rPr lang="ru-RU" b="1" i="1" dirty="0" smtClean="0">
                <a:solidFill>
                  <a:schemeClr val="accent5"/>
                </a:solidFill>
              </a:rPr>
              <a:t>      Царствуй, лежа на боку!»)</a:t>
            </a:r>
          </a:p>
          <a:p>
            <a:pPr marL="342900" indent="-342900"/>
            <a:r>
              <a:rPr lang="ru-RU" b="1" i="1" dirty="0" smtClean="0"/>
              <a:t> 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i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276872"/>
            <a:ext cx="29603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 называется сказка?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chemeClr val="accent5"/>
                </a:solidFill>
              </a:rPr>
              <a:t>(«Сказка о мертвой царевне и о семи богатырях»)</a:t>
            </a:r>
          </a:p>
          <a:p>
            <a:pPr marL="342900" indent="-342900"/>
            <a:r>
              <a:rPr lang="ru-RU" i="1" dirty="0" smtClean="0"/>
              <a:t> </a:t>
            </a:r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2.   С какими словами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обращается мачеха к зеркальцу?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chemeClr val="accent5"/>
                </a:solidFill>
              </a:rPr>
              <a:t>(Свет мой, зеркальце! Скажи, 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Да всю правду доложи: 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Я ль на свете всех милее, </a:t>
            </a:r>
          </a:p>
          <a:p>
            <a:r>
              <a:rPr lang="ru-RU" i="1" dirty="0" smtClean="0">
                <a:solidFill>
                  <a:schemeClr val="accent5"/>
                </a:solidFill>
              </a:rPr>
              <a:t>Всех румяней и белее?" )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1" name="Рисунок 10" descr="C:\Documents and Settings\Guest\Рабочий стол\281768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-628368" y="1199816"/>
            <a:ext cx="6185895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04048" y="57148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 На девичник собираясь,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Вот царица наряжаясь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Перед зеркальцем своим,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Перемолвилася</a:t>
            </a:r>
            <a:r>
              <a:rPr lang="ru-RU" b="1" dirty="0" smtClean="0">
                <a:solidFill>
                  <a:srgbClr val="FF0000"/>
                </a:solidFill>
              </a:rPr>
              <a:t> с ним…»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276872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 называется сказка?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chemeClr val="accent5"/>
                </a:solidFill>
              </a:rPr>
              <a:t>(«Сказка о золотом петушке»)</a:t>
            </a:r>
          </a:p>
          <a:p>
            <a:pPr marL="342900" indent="-342900"/>
            <a:r>
              <a:rPr lang="ru-RU" i="1" dirty="0" smtClean="0"/>
              <a:t> </a:t>
            </a: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rgbClr val="C00000"/>
                </a:solidFill>
              </a:rPr>
              <a:t>Как зовут царя из этой 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       сказки? </a:t>
            </a:r>
            <a:r>
              <a:rPr lang="ru-RU" i="1" dirty="0" smtClean="0">
                <a:solidFill>
                  <a:schemeClr val="accent5"/>
                </a:solidFill>
              </a:rPr>
              <a:t>(</a:t>
            </a:r>
            <a:r>
              <a:rPr lang="ru-RU" i="1" dirty="0" err="1" smtClean="0">
                <a:solidFill>
                  <a:schemeClr val="accent5"/>
                </a:solidFill>
              </a:rPr>
              <a:t>Дадон</a:t>
            </a:r>
            <a:r>
              <a:rPr lang="ru-RU" i="1" dirty="0" smtClean="0">
                <a:solidFill>
                  <a:schemeClr val="accent5"/>
                </a:solidFill>
              </a:rPr>
              <a:t>)</a:t>
            </a:r>
          </a:p>
          <a:p>
            <a:pPr marL="342900" indent="-342900"/>
            <a:endParaRPr lang="ru-RU" i="1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endParaRPr lang="ru-RU" i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9" name="Рисунок 8" descr="C:\Documents and Settings\Guest\Рабочий стол\4d6f0dcd3ab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-714410" y="1071544"/>
            <a:ext cx="6500858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929322" y="357166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 </a:t>
            </a:r>
            <a:r>
              <a:rPr lang="ru-RU" b="1" dirty="0" err="1" smtClean="0">
                <a:solidFill>
                  <a:srgbClr val="FF0000"/>
                </a:solidFill>
              </a:rPr>
              <a:t>Шамаханская</a:t>
            </a:r>
            <a:r>
              <a:rPr lang="ru-RU" b="1" dirty="0" smtClean="0">
                <a:solidFill>
                  <a:srgbClr val="FF0000"/>
                </a:solidFill>
              </a:rPr>
              <a:t> царица,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Вся сияя как заря,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Тихо встретила царя...»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429264"/>
            <a:ext cx="7929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1. Как называется сказка?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chemeClr val="accent5"/>
                </a:solidFill>
              </a:rPr>
              <a:t>(«Сказка о мертвой царевне и семи богатырях"</a:t>
            </a:r>
            <a:endParaRPr lang="ru-RU" b="1" dirty="0" smtClean="0">
              <a:solidFill>
                <a:schemeClr val="accent5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2. А как зовут королевича из этой сказки? </a:t>
            </a:r>
            <a:r>
              <a:rPr lang="ru-RU" i="1" dirty="0" smtClean="0">
                <a:solidFill>
                  <a:schemeClr val="accent5"/>
                </a:solidFill>
              </a:rPr>
              <a:t>(</a:t>
            </a:r>
            <a:r>
              <a:rPr lang="ru-RU" i="1" dirty="0" err="1" smtClean="0">
                <a:solidFill>
                  <a:schemeClr val="accent5"/>
                </a:solidFill>
              </a:rPr>
              <a:t>Елисей</a:t>
            </a:r>
            <a:r>
              <a:rPr lang="ru-RU" i="1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" name="Содержимое 9" descr="C:\Documents and Settings\Guest\Рабочий стол\2-1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564360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43604" y="1928802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"Ветер, ветер! Ты могуч,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Ты гоняешь стаи туч,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Ты волнуешь сине море,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Всюду веешь на просторе,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Не боишься никого,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Кроме бога одного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3143248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 называется сказка?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chemeClr val="accent5"/>
                </a:solidFill>
              </a:rPr>
              <a:t>(«Сказка  о царе   </a:t>
            </a:r>
            <a:r>
              <a:rPr lang="ru-RU" i="1" dirty="0" err="1" smtClean="0">
                <a:solidFill>
                  <a:schemeClr val="accent5"/>
                </a:solidFill>
              </a:rPr>
              <a:t>Салтане</a:t>
            </a:r>
            <a:r>
              <a:rPr lang="ru-RU" i="1" dirty="0" smtClean="0">
                <a:solidFill>
                  <a:schemeClr val="accent5"/>
                </a:solidFill>
              </a:rPr>
              <a:t>…»)</a:t>
            </a:r>
          </a:p>
          <a:p>
            <a:pPr marL="342900" indent="-342900"/>
            <a:endParaRPr lang="ru-RU" i="1" dirty="0" smtClean="0"/>
          </a:p>
          <a:p>
            <a:pPr marL="342900" indent="-342900"/>
            <a:r>
              <a:rPr lang="ru-RU" i="1" dirty="0" smtClean="0"/>
              <a:t> </a:t>
            </a: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rgbClr val="C00000"/>
                </a:solidFill>
              </a:rPr>
              <a:t>А что находилось внутри орешков, которые грызла белка?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        </a:t>
            </a:r>
            <a:r>
              <a:rPr lang="ru-RU" i="1" dirty="0" smtClean="0">
                <a:solidFill>
                  <a:schemeClr val="accent5"/>
                </a:solidFill>
              </a:rPr>
              <a:t>(Изумруды)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6434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857884" y="428604"/>
            <a:ext cx="25305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i="1" dirty="0" smtClean="0">
                <a:solidFill>
                  <a:srgbClr val="FF0000"/>
                </a:solidFill>
              </a:rPr>
              <a:t>«Ель в лесу, под елью белка;</a:t>
            </a:r>
          </a:p>
          <a:p>
            <a:pPr marL="342900" indent="-342900"/>
            <a:r>
              <a:rPr lang="ru-RU" b="1" i="1" dirty="0" smtClean="0">
                <a:solidFill>
                  <a:srgbClr val="FF0000"/>
                </a:solidFill>
              </a:rPr>
              <a:t>Диво, право, не безделка -</a:t>
            </a:r>
          </a:p>
          <a:p>
            <a:pPr marL="342900" indent="-342900"/>
            <a:r>
              <a:rPr lang="ru-RU" b="1" i="1" dirty="0" smtClean="0">
                <a:solidFill>
                  <a:srgbClr val="FF0000"/>
                </a:solidFill>
              </a:rPr>
              <a:t>Белка песенки поет</a:t>
            </a:r>
          </a:p>
          <a:p>
            <a:pPr marL="342900" indent="-342900"/>
            <a:r>
              <a:rPr lang="ru-RU" b="1" i="1" dirty="0" smtClean="0">
                <a:solidFill>
                  <a:srgbClr val="FF0000"/>
                </a:solidFill>
              </a:rPr>
              <a:t>Да орешки все грызет,</a:t>
            </a:r>
          </a:p>
          <a:p>
            <a:pPr marL="342900" indent="-342900"/>
            <a:r>
              <a:rPr lang="ru-RU" b="1" i="1" dirty="0" smtClean="0">
                <a:solidFill>
                  <a:srgbClr val="FF0000"/>
                </a:solidFill>
              </a:rPr>
              <a:t>А орешки не простые….»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7863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43570" y="428604"/>
            <a:ext cx="3357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Море вздуется бурливо,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Закипит, подымет вой,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Хлынет на берег пустой,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Разольется в шумном беге,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 очутятся на бреге,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 чешуе, как жар гора,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</a:rPr>
              <a:t>Тридцать три богатыря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3643314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 называется эта сказка?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chemeClr val="accent5"/>
                </a:solidFill>
              </a:rPr>
              <a:t>(«Сказка о царе </a:t>
            </a:r>
            <a:r>
              <a:rPr lang="ru-RU" i="1" dirty="0" err="1" smtClean="0">
                <a:solidFill>
                  <a:schemeClr val="accent5"/>
                </a:solidFill>
              </a:rPr>
              <a:t>Салтане</a:t>
            </a:r>
            <a:r>
              <a:rPr lang="ru-RU" i="1" dirty="0" smtClean="0">
                <a:solidFill>
                  <a:schemeClr val="accent5"/>
                </a:solidFill>
              </a:rPr>
              <a:t>…»)</a:t>
            </a:r>
          </a:p>
          <a:p>
            <a:pPr marL="342900" indent="-342900"/>
            <a:r>
              <a:rPr lang="ru-RU" i="1" dirty="0" smtClean="0"/>
              <a:t> </a:t>
            </a:r>
            <a:endParaRPr lang="ru-RU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rgbClr val="C00000"/>
                </a:solidFill>
              </a:rPr>
              <a:t>Сколько богатырей выходили на берег из моря?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        </a:t>
            </a:r>
            <a:r>
              <a:rPr lang="ru-RU" i="1" dirty="0" smtClean="0">
                <a:solidFill>
                  <a:schemeClr val="accent5"/>
                </a:solidFill>
              </a:rPr>
              <a:t>(тридцать три)</a:t>
            </a:r>
          </a:p>
          <a:p>
            <a:endParaRPr lang="ru-RU" i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536</TotalTime>
  <Words>517</Words>
  <Application>Microsoft Office PowerPoint</Application>
  <PresentationFormat>Экран (4:3)</PresentationFormat>
  <Paragraphs>116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Слайд 1</vt:lpstr>
      <vt:lpstr>Слайд 2</vt:lpstr>
      <vt:lpstr> </vt:lpstr>
      <vt:lpstr>"Посади ты эту птицу,-   Молвил он царю,  - на спицу;  Петушок мой золотой  Будет верный сторож твой..» </vt:lpstr>
      <vt:lpstr> </vt:lpstr>
      <vt:lpstr> </vt:lpstr>
      <vt:lpstr> </vt:lpstr>
      <vt:lpstr> </vt:lpstr>
      <vt:lpstr> 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УЛЫБКА</cp:lastModifiedBy>
  <cp:revision>58</cp:revision>
  <dcterms:created xsi:type="dcterms:W3CDTF">2012-08-17T15:16:29Z</dcterms:created>
  <dcterms:modified xsi:type="dcterms:W3CDTF">2015-12-06T18:48:09Z</dcterms:modified>
</cp:coreProperties>
</file>