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7"/>
  </p:handoutMasterIdLst>
  <p:sldIdLst>
    <p:sldId id="256" r:id="rId2"/>
    <p:sldId id="259" r:id="rId3"/>
    <p:sldId id="286" r:id="rId4"/>
    <p:sldId id="287" r:id="rId5"/>
    <p:sldId id="288" r:id="rId6"/>
    <p:sldId id="262" r:id="rId7"/>
    <p:sldId id="276" r:id="rId8"/>
    <p:sldId id="277" r:id="rId9"/>
    <p:sldId id="264" r:id="rId10"/>
    <p:sldId id="282" r:id="rId11"/>
    <p:sldId id="265" r:id="rId12"/>
    <p:sldId id="283" r:id="rId13"/>
    <p:sldId id="267" r:id="rId14"/>
    <p:sldId id="270" r:id="rId15"/>
    <p:sldId id="28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450" autoAdjust="0"/>
    <p:restoredTop sz="94660"/>
  </p:normalViewPr>
  <p:slideViewPr>
    <p:cSldViewPr>
      <p:cViewPr>
        <p:scale>
          <a:sx n="53" d="100"/>
          <a:sy n="53" d="100"/>
        </p:scale>
        <p:origin x="-3294" y="-1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A5EF3-C2BA-4818-86EC-B378D30D9B28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F41EA-AF84-4163-ADCF-81ADE6BD2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9059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65073F-A954-44DB-A7B9-0EB735F13760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F65061-9C7D-44FE-8DF8-498162915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CCE0-137B-4C10-AB1B-58A52728FF8A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29EE-8B50-4B90-B526-AB0F95562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C050-9C5B-4C17-A058-DC2BFBA2DA4E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22FE-5911-4D07-8DE3-CE9E085C7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1F44-958C-45F6-93D0-354A02497973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B4DD-A809-41BD-A249-D1D14C79E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61E86B-AD7D-4F32-8F61-F97B11763FDA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3EC35-52A4-4BB2-88F6-592787808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4FD9-F943-4CE4-8BFE-1054A1C1948F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56B0-73CC-42D8-AA1C-9E1951CDD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52B25-A2C5-4AD7-BBD2-A46AF60364AC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3EA141-161A-49CF-8BD4-CB22C736C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58A1-57A2-47F8-AA68-2271C204B0B8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6B89F-0CAA-46C5-8E64-3738F9594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610224-0961-4F4B-9EC8-2288586D7153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211314-3B78-4FC0-836A-B2E107E7E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E3BD0E-E041-4C02-961B-5BF20BD7C6FE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12F41-B8E4-4A02-9C18-A4DA101BC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256C2-6335-401B-B481-115FB41057CC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33C164-1938-4CFB-A7C4-E2381054A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969A79E-4099-42AA-B9CC-BC6A80D4A9CD}" type="datetimeFigureOut">
              <a:rPr lang="ru-RU"/>
              <a:pPr>
                <a:defRPr/>
              </a:pPr>
              <a:t>27.08.2015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40A5364-2819-476E-85CE-3EE6542FC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8" r:id="rId5"/>
    <p:sldLayoutId id="2147483813" r:id="rId6"/>
    <p:sldLayoutId id="2147483819" r:id="rId7"/>
    <p:sldLayoutId id="2147483820" r:id="rId8"/>
    <p:sldLayoutId id="2147483821" r:id="rId9"/>
    <p:sldLayoutId id="2147483812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776864" cy="187220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Урок физики в 7 классе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«Определение размеров малых тел»</a:t>
            </a:r>
            <a:endParaRPr lang="ru-RU" sz="36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xfrm>
            <a:off x="971600" y="-8874"/>
            <a:ext cx="7499350" cy="10081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82550" indent="0" eaLnBrk="1" hangingPunct="1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u="sng" dirty="0" smtClean="0">
                <a:effectLst/>
              </a:rPr>
              <a:t>Цель </a:t>
            </a:r>
            <a:r>
              <a:rPr lang="ru-RU" sz="3100" b="1" u="sng" dirty="0">
                <a:effectLst/>
              </a:rPr>
              <a:t>работы</a:t>
            </a:r>
            <a:r>
              <a:rPr lang="ru-RU" sz="3100" b="1" i="1" u="sng" dirty="0">
                <a:effectLst/>
              </a:rPr>
              <a:t>: </a:t>
            </a:r>
            <a:r>
              <a:rPr lang="ru-RU" sz="3100" i="1" dirty="0"/>
              <a:t>научиться определять размеры малых тел</a:t>
            </a:r>
            <a:r>
              <a:rPr lang="ru-RU" sz="3100" dirty="0"/>
              <a:t>.</a:t>
            </a:r>
            <a:br>
              <a:rPr lang="ru-RU" sz="3100" dirty="0"/>
            </a:b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939542"/>
            <a:ext cx="7957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Вам сегодня нужно определить диаметр нитки. Как вы это сделаете?</a:t>
            </a:r>
            <a:b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Как можно определить толщину листа книги?</a:t>
            </a:r>
            <a:b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Как определить диаметр человеческого волоса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?</a:t>
            </a:r>
          </a:p>
          <a:p>
            <a:r>
              <a:rPr lang="ru-RU" sz="2400" dirty="0" smtClean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(</a:t>
            </a:r>
            <a:r>
              <a:rPr lang="ru-RU" sz="2400" i="1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Учащиеся предлагают свои варианты</a:t>
            </a:r>
            <a:r>
              <a:rPr lang="ru-RU" sz="240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.)</a:t>
            </a:r>
            <a:br>
              <a:rPr lang="ru-RU" sz="240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Какие инструменты и приборы вам будут необходимы в работе?</a:t>
            </a:r>
            <a:b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ru-RU" sz="2400" i="1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Ученик записывает на доске</a:t>
            </a:r>
            <a:r>
              <a:rPr lang="ru-RU" sz="240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.</a:t>
            </a:r>
            <a:br>
              <a:rPr lang="ru-RU" sz="240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ru-RU" sz="240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Оборудование: нитка, линейка, книга,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микроскоп, принтер</a:t>
            </a:r>
            <a:r>
              <a:rPr lang="ru-RU" sz="240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>, бумага.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2800" dirty="0"/>
              <a:t>Инструктаж по технике безопасности</a:t>
            </a: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429472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2800" dirty="0">
                <a:solidFill>
                  <a:schemeClr val="tx2"/>
                </a:solidFill>
              </a:rPr>
              <a:t>Соблюдать требования инструкции при выполнении лабораторной работы.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Подготовить рабочее место и учебные принадлежности к занятию.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Разместить приборы, материалы, оборудование, исключив возможность их падения.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Выполнять задания только пос</a:t>
            </a:r>
            <a:r>
              <a:rPr lang="ru-RU" dirty="0">
                <a:solidFill>
                  <a:schemeClr val="tx2"/>
                </a:solidFill>
              </a:rPr>
              <a:t>ле </a:t>
            </a:r>
            <a:r>
              <a:rPr lang="ru-RU" sz="2800" dirty="0">
                <a:solidFill>
                  <a:schemeClr val="tx2"/>
                </a:solidFill>
              </a:rPr>
              <a:t>разрешения учителя.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404664"/>
            <a:ext cx="7499350" cy="5843736"/>
          </a:xfrm>
        </p:spPr>
        <p:txBody>
          <a:bodyPr/>
          <a:lstStyle/>
          <a:p>
            <a:pPr algn="just"/>
            <a:r>
              <a:rPr lang="ru-RU" sz="2800" dirty="0" smtClean="0"/>
              <a:t> </a:t>
            </a:r>
            <a:r>
              <a:rPr lang="ru-RU" sz="2800" dirty="0">
                <a:solidFill>
                  <a:schemeClr val="tx2"/>
                </a:solidFill>
              </a:rPr>
              <a:t>Не проводить самостоятельно опыты, не предусмотренных заданиями работы.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Соблюдать </a:t>
            </a:r>
            <a:r>
              <a:rPr lang="ru-RU" sz="2800" dirty="0">
                <a:solidFill>
                  <a:schemeClr val="tx2"/>
                </a:solidFill>
              </a:rPr>
              <a:t>порядок и чистоту на рабочем месте.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В случае необходимости поднять руку и пригласить учителя.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По окончании лабораторной работы убрать рабочее место.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Не </a:t>
            </a:r>
            <a:r>
              <a:rPr lang="ru-RU" sz="2800" dirty="0">
                <a:solidFill>
                  <a:schemeClr val="tx2"/>
                </a:solidFill>
              </a:rPr>
              <a:t>оставлять рабочее место без разрешения учителя.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С мелкими телами </a:t>
            </a:r>
            <a:r>
              <a:rPr lang="ru-RU" sz="2800" dirty="0" smtClean="0">
                <a:solidFill>
                  <a:schemeClr val="tx2"/>
                </a:solidFill>
              </a:rPr>
              <a:t>работать аккуратно</a:t>
            </a:r>
            <a:r>
              <a:rPr lang="ru-RU" sz="2800" dirty="0">
                <a:solidFill>
                  <a:schemeClr val="tx2"/>
                </a:solidFill>
              </a:rPr>
              <a:t>, чтобы не рассыпать их на пол и 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по столу.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68760"/>
            <a:ext cx="7499350" cy="5328592"/>
          </a:xfrm>
        </p:spPr>
        <p:txBody>
          <a:bodyPr/>
          <a:lstStyle/>
          <a:p>
            <a:pPr marL="82550" indent="0">
              <a:buNone/>
            </a:pPr>
            <a:r>
              <a:rPr lang="ru-RU" dirty="0"/>
              <a:t>Предлагаю ребятам ответить на вопросы, которые записаны на доске:</a:t>
            </a:r>
          </a:p>
          <a:p>
            <a:r>
              <a:rPr lang="ru-RU" dirty="0" smtClean="0"/>
              <a:t>Какую </a:t>
            </a:r>
            <a:r>
              <a:rPr lang="ru-RU" dirty="0"/>
              <a:t>цель ставили перед собой и достигли ли вы её?</a:t>
            </a:r>
          </a:p>
          <a:p>
            <a:r>
              <a:rPr lang="ru-RU" dirty="0" smtClean="0"/>
              <a:t> </a:t>
            </a:r>
            <a:r>
              <a:rPr lang="ru-RU" dirty="0"/>
              <a:t>Доволен ли ты своей работой, не доволен, почему?</a:t>
            </a:r>
          </a:p>
          <a:p>
            <a:r>
              <a:rPr lang="ru-RU" dirty="0" smtClean="0"/>
              <a:t> </a:t>
            </a:r>
            <a:r>
              <a:rPr lang="ru-RU" dirty="0"/>
              <a:t>Самым трудным было…</a:t>
            </a:r>
          </a:p>
          <a:p>
            <a:r>
              <a:rPr lang="ru-RU" dirty="0" smtClean="0"/>
              <a:t>Это </a:t>
            </a:r>
            <a:r>
              <a:rPr lang="ru-RU" dirty="0"/>
              <a:t>занятие помогло мне…</a:t>
            </a:r>
          </a:p>
          <a:p>
            <a:r>
              <a:rPr lang="ru-RU" dirty="0" smtClean="0"/>
              <a:t>Если </a:t>
            </a:r>
            <a:r>
              <a:rPr lang="ru-RU" dirty="0"/>
              <a:t>бы человечество не знало об этом, то…</a:t>
            </a:r>
          </a:p>
          <a:p>
            <a:pPr marL="8255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</a:t>
            </a:r>
            <a:r>
              <a:rPr lang="ru-RU" dirty="0" smtClean="0"/>
              <a:t>. Рефлексивно – оценочный этап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276088" y="332656"/>
            <a:ext cx="3657600" cy="619268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Можно ли применить метод ряда к большим объектам (например, измеряя высоту кирпичной кладки дома)?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Ребята отвечают на поставленные вопросы, дополняя друг друга и предлагая свои варианты ответа.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404664"/>
            <a:ext cx="7499350" cy="584373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</a:rPr>
              <a:t>Ребята</a:t>
            </a:r>
            <a:r>
              <a:rPr lang="ru-RU" dirty="0">
                <a:solidFill>
                  <a:schemeClr val="tx2"/>
                </a:solidFill>
              </a:rPr>
              <a:t>, мы сегодня с вами плодотворно поработали, ответили на много вопросов, познакомились с новым способом измерения размеров малых тел, применили его на практике,  достигли намеченной цели, закрепили полученные ранее знания.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Надеюсь, вы поняли, что «никто не знает так много, как все мы вместе».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Спасибо за урок!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1462" cy="3168352"/>
          </a:xfrm>
        </p:spPr>
        <p:txBody>
          <a:bodyPr/>
          <a:lstStyle/>
          <a:p>
            <a:pPr algn="just" eaLnBrk="1" fontAlgn="t" hangingPunct="1">
              <a:buNone/>
            </a:pPr>
            <a:r>
              <a:rPr lang="ru-RU" b="1" dirty="0"/>
              <a:t>Цели: </a:t>
            </a:r>
            <a:endParaRPr lang="ru-RU" sz="2800" b="1" dirty="0"/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познакомить</a:t>
            </a:r>
            <a:r>
              <a:rPr lang="ru-RU" dirty="0"/>
              <a:t> </a:t>
            </a:r>
            <a:r>
              <a:rPr lang="ru-RU" dirty="0">
                <a:solidFill>
                  <a:schemeClr val="tx2"/>
                </a:solidFill>
              </a:rPr>
              <a:t>учащихся со способами измерения размеров малых тел, их вычислением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повторить перевод единиц </a:t>
            </a:r>
            <a:r>
              <a:rPr lang="ru-RU" dirty="0" smtClean="0">
                <a:solidFill>
                  <a:schemeClr val="tx2"/>
                </a:solidFill>
              </a:rPr>
              <a:t>измерения в СИ.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 Задачи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692696"/>
            <a:ext cx="7499350" cy="5688632"/>
          </a:xfrm>
          <a:ln>
            <a:solidFill>
              <a:schemeClr val="bg1"/>
            </a:solidFill>
          </a:ln>
        </p:spPr>
        <p:txBody>
          <a:bodyPr/>
          <a:lstStyle/>
          <a:p>
            <a:pPr marL="82550" indent="0">
              <a:buNone/>
            </a:pPr>
            <a:r>
              <a:rPr lang="ru-RU" i="1" u="sng" dirty="0" smtClean="0">
                <a:solidFill>
                  <a:schemeClr val="tx2"/>
                </a:solidFill>
              </a:rPr>
              <a:t>предметные: </a:t>
            </a:r>
            <a:endParaRPr lang="ru-RU" i="1" u="sng" dirty="0">
              <a:solidFill>
                <a:schemeClr val="tx2"/>
              </a:solidFill>
            </a:endParaRPr>
          </a:p>
          <a:p>
            <a:pPr algn="just"/>
            <a:r>
              <a:rPr lang="ru-RU" dirty="0">
                <a:solidFill>
                  <a:schemeClr val="tx2"/>
                </a:solidFill>
              </a:rPr>
              <a:t>с</a:t>
            </a:r>
            <a:r>
              <a:rPr lang="ru-RU" dirty="0" smtClean="0">
                <a:solidFill>
                  <a:schemeClr val="tx2"/>
                </a:solidFill>
              </a:rPr>
              <a:t>формировать понятие </a:t>
            </a:r>
            <a:r>
              <a:rPr lang="ru-RU" dirty="0">
                <a:solidFill>
                  <a:schemeClr val="tx2"/>
                </a:solidFill>
              </a:rPr>
              <a:t>измерения размеров малых </a:t>
            </a:r>
            <a:r>
              <a:rPr lang="ru-RU" dirty="0" smtClean="0">
                <a:solidFill>
                  <a:schemeClr val="tx2"/>
                </a:solidFill>
              </a:rPr>
              <a:t>тел;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ea typeface="Times New Roman"/>
              </a:rPr>
              <a:t>совершенствовать умение описывать </a:t>
            </a:r>
            <a:r>
              <a:rPr lang="ru-RU" dirty="0">
                <a:solidFill>
                  <a:schemeClr val="tx2"/>
                </a:solidFill>
                <a:ea typeface="Times New Roman"/>
              </a:rPr>
              <a:t>изученные свойства </a:t>
            </a:r>
            <a:r>
              <a:rPr lang="ru-RU" dirty="0" smtClean="0">
                <a:solidFill>
                  <a:schemeClr val="tx2"/>
                </a:solidFill>
                <a:ea typeface="Times New Roman"/>
              </a:rPr>
              <a:t>тел, </a:t>
            </a:r>
            <a:r>
              <a:rPr lang="ru-RU" dirty="0">
                <a:solidFill>
                  <a:schemeClr val="tx2"/>
                </a:solidFill>
                <a:ea typeface="Times New Roman"/>
              </a:rPr>
              <a:t>используя физические </a:t>
            </a:r>
            <a:r>
              <a:rPr lang="ru-RU" dirty="0" smtClean="0">
                <a:solidFill>
                  <a:schemeClr val="tx2"/>
                </a:solidFill>
                <a:ea typeface="Times New Roman"/>
              </a:rPr>
              <a:t>величины;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ea typeface="Times New Roman"/>
              </a:rPr>
              <a:t>правильно </a:t>
            </a:r>
            <a:r>
              <a:rPr lang="ru-RU" dirty="0">
                <a:solidFill>
                  <a:schemeClr val="tx2"/>
                </a:solidFill>
                <a:ea typeface="Times New Roman"/>
              </a:rPr>
              <a:t>трактовать физический смысл используемых величин, их обозначения и единицы </a:t>
            </a:r>
            <a:r>
              <a:rPr lang="ru-RU" dirty="0" smtClean="0">
                <a:solidFill>
                  <a:schemeClr val="tx2"/>
                </a:solidFill>
                <a:ea typeface="Times New Roman"/>
              </a:rPr>
              <a:t>измерения.</a:t>
            </a:r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8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495" y="260648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ru-RU" i="1" u="sng" dirty="0" err="1" smtClean="0">
                <a:effectLst/>
              </a:rPr>
              <a:t>метапредметные</a:t>
            </a:r>
            <a:r>
              <a:rPr lang="ru-RU" i="1" u="sng" dirty="0" smtClean="0">
                <a:effectLst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48872" cy="4800600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Совершенствовать умение обучающихся пользоваться </a:t>
            </a:r>
            <a:r>
              <a:rPr lang="ru-RU" sz="2800" dirty="0">
                <a:solidFill>
                  <a:schemeClr val="tx2"/>
                </a:solidFill>
              </a:rPr>
              <a:t>методами научного исследования явлений природы, проводить наблюдения, планировать и выполнять эксперименты, обрабатывать результаты измерений, представлять результаты измерений с помощью таблиц, графиков и формул, обнаруживать зависимости между физическими величинами, объяснять полученные результаты и делать выводы, оценивать границы погрешностей результатов </a:t>
            </a:r>
            <a:r>
              <a:rPr lang="ru-RU" sz="2800" dirty="0" smtClean="0">
                <a:solidFill>
                  <a:schemeClr val="tx2"/>
                </a:solidFill>
              </a:rPr>
              <a:t>измерений.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4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9350" cy="792088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личностные: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704856" cy="5904656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сформировать познавательный интерес, развивать интеллектуальные </a:t>
            </a:r>
            <a:r>
              <a:rPr lang="ru-RU" sz="2800" dirty="0">
                <a:solidFill>
                  <a:schemeClr val="tx2"/>
                </a:solidFill>
              </a:rPr>
              <a:t>и </a:t>
            </a:r>
            <a:r>
              <a:rPr lang="ru-RU" sz="2800" dirty="0" smtClean="0">
                <a:solidFill>
                  <a:schemeClr val="tx2"/>
                </a:solidFill>
              </a:rPr>
              <a:t>творческие способности обучающихся;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сформировать отношение </a:t>
            </a:r>
            <a:r>
              <a:rPr lang="ru-RU" sz="2800" dirty="0">
                <a:solidFill>
                  <a:schemeClr val="tx2"/>
                </a:solidFill>
              </a:rPr>
              <a:t>к физике как элементу общечеловеческой </a:t>
            </a:r>
            <a:r>
              <a:rPr lang="ru-RU" sz="2800" dirty="0" smtClean="0">
                <a:solidFill>
                  <a:schemeClr val="tx2"/>
                </a:solidFill>
              </a:rPr>
              <a:t>культуры;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развивать самостоятельность </a:t>
            </a:r>
            <a:r>
              <a:rPr lang="ru-RU" sz="2800" dirty="0">
                <a:solidFill>
                  <a:schemeClr val="tx2"/>
                </a:solidFill>
              </a:rPr>
              <a:t>в приобретении новых знаний и практических умений</a:t>
            </a:r>
            <a:r>
              <a:rPr lang="ru-RU" sz="2800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повысить мотивацию школьников к изучению предмета на </a:t>
            </a:r>
            <a:r>
              <a:rPr lang="ru-RU" sz="2800" dirty="0">
                <a:solidFill>
                  <a:schemeClr val="tx2"/>
                </a:solidFill>
              </a:rPr>
              <a:t>основе </a:t>
            </a:r>
            <a:r>
              <a:rPr lang="ru-RU" sz="2800" dirty="0" smtClean="0">
                <a:solidFill>
                  <a:schemeClr val="tx2"/>
                </a:solidFill>
              </a:rPr>
              <a:t>личностно- </a:t>
            </a:r>
            <a:r>
              <a:rPr lang="ru-RU" sz="2800" dirty="0">
                <a:solidFill>
                  <a:schemeClr val="tx2"/>
                </a:solidFill>
              </a:rPr>
              <a:t>ориентированного подхода</a:t>
            </a:r>
            <a:r>
              <a:rPr lang="ru-RU" sz="2800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сформировать ценностное </a:t>
            </a:r>
            <a:r>
              <a:rPr lang="ru-RU" sz="2800" dirty="0">
                <a:solidFill>
                  <a:schemeClr val="tx2"/>
                </a:solidFill>
              </a:rPr>
              <a:t>отношений друг к другу, учителю, авторам открытий и изобретений, результатам обучения.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3878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Оборудование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УЧЕНИЧЕСКАЯ ЛИНЕЙКА,</a:t>
            </a:r>
          </a:p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НИТКА,</a:t>
            </a:r>
          </a:p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КНИГА, </a:t>
            </a:r>
          </a:p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МИКРОСКОП,</a:t>
            </a:r>
          </a:p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ВОЛОС,</a:t>
            </a:r>
          </a:p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ФОТОГРАФИЯ ВОЛОСА.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67556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I 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 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Организационный этап</a:t>
            </a:r>
            <a:endParaRPr lang="ru-RU" sz="4000" b="1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16386" name="Содержимое 2"/>
          <p:cNvSpPr txBox="1">
            <a:spLocks/>
          </p:cNvSpPr>
          <p:nvPr/>
        </p:nvSpPr>
        <p:spPr bwMode="auto">
          <a:xfrm>
            <a:off x="1042988" y="1700213"/>
            <a:ext cx="63373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3200" dirty="0">
              <a:latin typeface="Corbe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565376"/>
          </a:xfrm>
        </p:spPr>
        <p:txBody>
          <a:bodyPr/>
          <a:lstStyle/>
          <a:p>
            <a:pPr algn="just"/>
            <a:r>
              <a:rPr lang="ru-RU" dirty="0" smtClean="0"/>
              <a:t>Приветствие.</a:t>
            </a:r>
          </a:p>
          <a:p>
            <a:pPr algn="just"/>
            <a:r>
              <a:rPr lang="ru-RU" dirty="0" smtClean="0"/>
              <a:t>Задание на дом (эвристического характера): написать сочинение или стихотворение на тему: «Жизнь молекул»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9227" y="18864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Постановка проблемного вопроса</a:t>
            </a:r>
            <a:b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Выдвижение гипотез</a:t>
            </a:r>
          </a:p>
        </p:txBody>
      </p:sp>
      <p:sp>
        <p:nvSpPr>
          <p:cNvPr id="17411" name="Содержимое 2"/>
          <p:cNvSpPr txBox="1">
            <a:spLocks/>
          </p:cNvSpPr>
          <p:nvPr/>
        </p:nvSpPr>
        <p:spPr bwMode="auto">
          <a:xfrm>
            <a:off x="971598" y="1227979"/>
            <a:ext cx="7991873" cy="18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3200" dirty="0" smtClean="0">
                <a:solidFill>
                  <a:srgbClr val="FF0000"/>
                </a:solidFill>
                <a:latin typeface="Corbel" pitchFamily="34" charset="0"/>
              </a:rPr>
              <a:t>Как измерить толщину человеческого волоса, тетрадного листа, диаметр нитки?</a:t>
            </a:r>
            <a:endParaRPr lang="ru-RU" sz="3200" dirty="0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137" y="116632"/>
            <a:ext cx="7499350" cy="7200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Организация  деятельности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827584" y="260648"/>
            <a:ext cx="8229422" cy="2880320"/>
          </a:xfrm>
        </p:spPr>
        <p:txBody>
          <a:bodyPr/>
          <a:lstStyle/>
          <a:p>
            <a:pPr eaLnBrk="1" hangingPunct="1"/>
            <a:endParaRPr lang="ru-RU" i="1" dirty="0" smtClean="0"/>
          </a:p>
          <a:p>
            <a:pPr algn="just" eaLnBrk="1" hangingPunct="1"/>
            <a:r>
              <a:rPr lang="ru-RU" sz="2400" dirty="0" smtClean="0"/>
              <a:t>Сегодня нам предстоит выполнить лабораторную работу «Определение размеров малых тел».</a:t>
            </a:r>
          </a:p>
          <a:p>
            <a:pPr algn="just" eaLnBrk="1" hangingPunct="1">
              <a:buFontTx/>
              <a:buChar char="-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Ребята, какую бы цель вы поставили сегодня перед собой? Что хотели бы узнать, в чем убедиться?</a:t>
            </a:r>
            <a:r>
              <a:rPr lang="ru-RU" sz="2400" dirty="0" smtClean="0"/>
              <a:t> (Учащиеся ставят цели, один из них записывает на доске)</a:t>
            </a:r>
          </a:p>
          <a:p>
            <a:pPr eaLnBrk="1" hangingPunct="1"/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     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1334</TotalTime>
  <Words>554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 Задачи </vt:lpstr>
      <vt:lpstr>метапредметные: </vt:lpstr>
      <vt:lpstr>личностные: </vt:lpstr>
      <vt:lpstr>Оборудование </vt:lpstr>
      <vt:lpstr>I  Организационный этап</vt:lpstr>
      <vt:lpstr> Постановка проблемного вопроса Выдвижение гипотез</vt:lpstr>
      <vt:lpstr>II Организация  деятельности</vt:lpstr>
      <vt:lpstr> Цель работы: научиться определять размеры малых тел. </vt:lpstr>
      <vt:lpstr>Инструктаж по технике безопасности</vt:lpstr>
      <vt:lpstr>Слайд 12</vt:lpstr>
      <vt:lpstr>IV. Рефлексивно – оценочный этап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урока</dc:title>
  <dc:creator>Максим</dc:creator>
  <cp:lastModifiedBy>User</cp:lastModifiedBy>
  <cp:revision>118</cp:revision>
  <dcterms:created xsi:type="dcterms:W3CDTF">2011-10-15T15:31:54Z</dcterms:created>
  <dcterms:modified xsi:type="dcterms:W3CDTF">2015-08-27T08:34:12Z</dcterms:modified>
</cp:coreProperties>
</file>