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sldIdLst>
    <p:sldId id="313" r:id="rId2"/>
    <p:sldId id="257" r:id="rId3"/>
    <p:sldId id="263" r:id="rId4"/>
    <p:sldId id="292" r:id="rId5"/>
    <p:sldId id="307" r:id="rId6"/>
    <p:sldId id="308" r:id="rId7"/>
    <p:sldId id="309" r:id="rId8"/>
    <p:sldId id="294" r:id="rId9"/>
    <p:sldId id="297" r:id="rId10"/>
    <p:sldId id="269" r:id="rId11"/>
    <p:sldId id="302" r:id="rId12"/>
    <p:sldId id="306" r:id="rId13"/>
    <p:sldId id="295" r:id="rId14"/>
    <p:sldId id="304" r:id="rId15"/>
    <p:sldId id="299" r:id="rId16"/>
    <p:sldId id="310" r:id="rId17"/>
    <p:sldId id="311" r:id="rId18"/>
    <p:sldId id="30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66FF"/>
    <a:srgbClr val="00FFFF"/>
    <a:srgbClr val="0066FF"/>
    <a:srgbClr val="00FF00"/>
    <a:srgbClr val="6666FF"/>
    <a:srgbClr val="CC99FF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0" autoAdjust="0"/>
    <p:restoredTop sz="92883" autoAdjust="0"/>
  </p:normalViewPr>
  <p:slideViewPr>
    <p:cSldViewPr>
      <p:cViewPr varScale="1">
        <p:scale>
          <a:sx n="113" d="100"/>
          <a:sy n="113" d="100"/>
        </p:scale>
        <p:origin x="-157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A8B8DC-628D-48D8-A0A3-FB2DCA76551B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AC1AAA9-39E4-4435-AA04-75214613A6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A95AED-3F84-451A-994C-3A1AA721104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8ECAF6-6894-4DD8-BA5B-B6B8B3366F9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DEF433-60DD-427C-A97C-01A7F435150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2" y="768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7" y="179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7" y="2157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8" y="96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38" y="2202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1" y="1317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8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8959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8960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1BE2A-053E-4846-A83F-95B15764C1B9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46B9B-EC40-4CA8-A733-C3268AD545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B00E0-3BFC-41F5-94D6-9715246F4C73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D3D47-1401-4917-B6BA-1181C1CB06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DA4D1-D11F-41DE-A9F8-BF7FFA78A013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1256C-EDC4-4616-84E3-299A42B5B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2F36E-6897-4DE8-B58A-E47B55342C8E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E5008-B562-4468-9E5A-58502FAA99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98644-DEEC-45F6-BA3B-56788A27C38F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0E7DC-82BB-4B1C-9341-46A79F538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F9642-0720-4191-ABC6-C2E91632AB96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931E3-6DE6-4784-961E-850BEB23E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13093-AC76-45EA-8EB1-0D6FA216F6E1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75363-515F-4AFB-ADFE-C35122349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E7916-93AD-4F12-9AF8-909757A22A59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17ADA-81C9-43F6-B4BF-963B49147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DBA1D-FE92-4C0F-836C-4AD8A77223AE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C4418-9B37-46C4-B9D6-5EFC69EAA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97CC6-B936-4DC8-BF3A-11D925F29ADF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017C0-CDA5-4724-A8D9-39C4D1DA8D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1C31C-96BA-46E8-B930-079AAD0D07FC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7FCF3-C178-4BE1-876E-004F9D51D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37891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37893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894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895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7896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37898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899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00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01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02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37904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7905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7906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83" y="1723"/>
                  <a:ext cx="60" cy="28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37908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09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10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37912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13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14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37916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17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18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791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2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2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2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2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2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2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2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2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2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2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3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3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3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7933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93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CE0A3D5C-84B2-49A1-A6AB-74A989A2CF1B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3793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93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2656438-2ED4-4547-9038-23CC03F2DC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User\Downloads\img0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34475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4" descr="DSC005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836613"/>
            <a:ext cx="4135437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1187450" y="4076700"/>
            <a:ext cx="6624638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/>
              <a:t>Я-Егорова Римма Александровна.Работаю в детском саду общеразвивающего вида №33 г.Нижнекамска воспитателем по обучению татарскому,русскому языкам.Категория:1 квл.,образование:незаконченное высшее.Общий стаж 21 год,педагогический стаж 19 лет,в данном образовательном учреждении 12 лет.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User\Downloads\img0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0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Объект 2"/>
          <p:cNvSpPr>
            <a:spLocks noGrp="1"/>
          </p:cNvSpPr>
          <p:nvPr>
            <p:ph idx="4294967295"/>
          </p:nvPr>
        </p:nvSpPr>
        <p:spPr>
          <a:xfrm>
            <a:off x="1285875" y="5500688"/>
            <a:ext cx="6429375" cy="1357312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своих занятиях по обучению татарского языка предлагаю детям среднего возраста игрушки, атрибуты, маски зверей для разыгрывания «Репки», «Колобка» и др., добиваюсь того, чтобы дети передавали настроение, меняли мимику. </a:t>
            </a:r>
          </a:p>
        </p:txBody>
      </p:sp>
      <p:pic>
        <p:nvPicPr>
          <p:cNvPr id="26627" name="Picture 10" descr="DSCF01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260350"/>
            <a:ext cx="3482975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11" descr="DSC0034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60350"/>
            <a:ext cx="374491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3" descr="DSCF008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2997200"/>
            <a:ext cx="34575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4" descr="DSC0035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2997200"/>
            <a:ext cx="3673475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7650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1" name="Picture 2" descr="C:\Users\User\Downloads\img0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8" y="-15875"/>
            <a:ext cx="9134475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Прямоугольник 3"/>
          <p:cNvSpPr>
            <a:spLocks noChangeArrowheads="1"/>
          </p:cNvSpPr>
          <p:nvPr/>
        </p:nvSpPr>
        <p:spPr bwMode="auto">
          <a:xfrm>
            <a:off x="1428750" y="5143500"/>
            <a:ext cx="6500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детьми старших групп сочиняем маленькие истории. Поддерживаю коллективное придумывание диалогов. </a:t>
            </a:r>
          </a:p>
        </p:txBody>
      </p:sp>
      <p:pic>
        <p:nvPicPr>
          <p:cNvPr id="27653" name="Picture 10" descr="DSCF01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908050"/>
            <a:ext cx="54991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User\Downloads\img0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Объект 2"/>
          <p:cNvSpPr>
            <a:spLocks noGrp="1"/>
          </p:cNvSpPr>
          <p:nvPr>
            <p:ph idx="4294967295"/>
          </p:nvPr>
        </p:nvSpPr>
        <p:spPr>
          <a:xfrm>
            <a:off x="1285875" y="4103688"/>
            <a:ext cx="6715125" cy="15906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600" b="1" smtClean="0">
                <a:solidFill>
                  <a:srgbClr val="002060"/>
                </a:solidFill>
              </a:rPr>
              <a:t>Вместе с детьми мы смотрим татарские мультфильмы, анимационные сюжеты, которые скачали с сайта Министерства образования и науки Республики Татарстан (montatarstan.ru). Послепросмотра обсуждаем, пересказываем сюжет. Когда они слышат знакомые слова, их лица меняются, они радуются, и тогда сюжет знакомого мультфильма  способствует развитию сюжетно-ролевой игры детей.</a:t>
            </a:r>
          </a:p>
        </p:txBody>
      </p:sp>
      <p:pic>
        <p:nvPicPr>
          <p:cNvPr id="28675" name="Picture 7" descr="DSCF00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188913"/>
            <a:ext cx="5160963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9698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699" name="Picture 2" descr="C:\Users\User\Downloads\img0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134475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85875" y="3786188"/>
            <a:ext cx="6572250" cy="1928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настоящее время отдельное место в воспитательно-образовательном процессе ДОУ отводится компьютерным дидактическим играм. Образовательная деятельность с применением компьютерных игр очень интересна дошкольникам. Интерактивные дидактические игры способствуют всестороннему развитию творческой личности ребенка. У ребенка развивается: восприятие, зрительно-моторная координация, образное мышление; познавательная мотивация, произвольная память и внимание; умение построить план действий, принять и выполнить задание.</a:t>
            </a:r>
          </a:p>
        </p:txBody>
      </p:sp>
      <p:pic>
        <p:nvPicPr>
          <p:cNvPr id="29701" name="Picture 6" descr="DSCF01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514350"/>
            <a:ext cx="40322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Users\User\Downloads\img0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Объект 2"/>
          <p:cNvSpPr>
            <a:spLocks noGrp="1"/>
          </p:cNvSpPr>
          <p:nvPr>
            <p:ph idx="4294967295"/>
          </p:nvPr>
        </p:nvSpPr>
        <p:spPr>
          <a:xfrm>
            <a:off x="1428750" y="857250"/>
            <a:ext cx="6643688" cy="2500313"/>
          </a:xfrm>
        </p:spPr>
        <p:txBody>
          <a:bodyPr/>
          <a:lstStyle/>
          <a:p>
            <a:pPr algn="just" eaLnBrk="1" fontAlgn="t" hangingPunct="1">
              <a:lnSpc>
                <a:spcPct val="80000"/>
              </a:lnSpc>
              <a:buFontTx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Языковая развивающая среда включает в себя как языковую среду, так и предметную. Предметная среда привлекает ребёнка, вызывает его интерес к языку. Ребёнок знает, что он может подойти, посмотреть, взять в руки то, что ему нужно, вызывает его интерес. </a:t>
            </a:r>
          </a:p>
          <a:p>
            <a:pPr algn="just" eaLnBrk="1" fontAlgn="t" hangingPunct="1">
              <a:lnSpc>
                <a:spcPct val="80000"/>
              </a:lnSpc>
              <a:buFontTx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кабинете татарского языка  создана богатая предметно-развивающая среда: персонажи татарских народных сказок, пальчиковый театр, сюжетно-ролевые игры, дидактические игры на развитие речевых  способностей, мелкой моторики рук, тактильного восприятия и интеллектуального развития детей.</a:t>
            </a:r>
            <a:r>
              <a:rPr lang="ru-RU" sz="1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 eaLnBrk="1" fontAlgn="t" hangingPunct="1">
              <a:lnSpc>
                <a:spcPct val="80000"/>
              </a:lnSpc>
              <a:buFontTx/>
              <a:buNone/>
            </a:pPr>
            <a:endParaRPr lang="ru-RU" sz="160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</p:txBody>
      </p:sp>
      <p:pic>
        <p:nvPicPr>
          <p:cNvPr id="30723" name="Picture 11" descr="DSCF0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213100"/>
            <a:ext cx="3527425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12" descr="DSC0266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3213100"/>
            <a:ext cx="37560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1746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7" name="Picture 2" descr="C:\Users\User\Downloads\img0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4475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Прямоугольник 3"/>
          <p:cNvSpPr>
            <a:spLocks noChangeArrowheads="1"/>
          </p:cNvSpPr>
          <p:nvPr/>
        </p:nvSpPr>
        <p:spPr bwMode="auto">
          <a:xfrm>
            <a:off x="1214438" y="4000500"/>
            <a:ext cx="650081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ФГОС указывает на необходимость вовлечения родителей в воспитательно-образовательный процесс. Семья играет важную роль в усвоении ребёнком татарской речи. На родительских собраниях я знакомлю родителей с играми, которые помогут детям легко и непринужденно усвоить татарские слова, фразы, предложения .</a:t>
            </a:r>
          </a:p>
        </p:txBody>
      </p:sp>
      <p:pic>
        <p:nvPicPr>
          <p:cNvPr id="31749" name="Picture 8" descr="DSCF01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981075"/>
            <a:ext cx="3913187" cy="303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2770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1" name="Picture 2" descr="C:\Users\User\Downloads\img0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4475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Прямоугольник 3"/>
          <p:cNvSpPr>
            <a:spLocks noChangeArrowheads="1"/>
          </p:cNvSpPr>
          <p:nvPr/>
        </p:nvSpPr>
        <p:spPr bwMode="auto">
          <a:xfrm>
            <a:off x="1116013" y="4365625"/>
            <a:ext cx="650081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Большая работа проводится с педагогическим коллективом: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Консультации;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Мастер-классы;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Выставки дидактических игр.</a:t>
            </a:r>
          </a:p>
        </p:txBody>
      </p:sp>
      <p:pic>
        <p:nvPicPr>
          <p:cNvPr id="32773" name="Picture 8" descr="DSC004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125538"/>
            <a:ext cx="3754437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9" descr="DSC0306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1125538"/>
            <a:ext cx="3757612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C:\Users\User\Downloads\img0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4475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63" y="714375"/>
            <a:ext cx="8229600" cy="1143000"/>
          </a:xfrm>
        </p:spPr>
        <p:txBody>
          <a:bodyPr anchor="ctr">
            <a:normAutofit fontScale="90000"/>
          </a:bodyPr>
          <a:lstStyle/>
          <a:p>
            <a:pPr eaLnBrk="1" hangingPunct="1">
              <a:defRPr/>
            </a:pPr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33795" name="Содержимое 2"/>
          <p:cNvSpPr>
            <a:spLocks noGrp="1"/>
          </p:cNvSpPr>
          <p:nvPr>
            <p:ph idx="4294967295"/>
          </p:nvPr>
        </p:nvSpPr>
        <p:spPr>
          <a:xfrm>
            <a:off x="3071813" y="1924050"/>
            <a:ext cx="5143500" cy="24336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9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способствует лучшему усвоению программного материала и углублению знаний, </a:t>
            </a:r>
            <a:endParaRPr lang="ru-RU" sz="19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9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пополняет и расширяет словарный запас, </a:t>
            </a:r>
            <a:endParaRPr lang="ru-RU" sz="19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9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позволяет закрепить речевой материал в игровой форме,</a:t>
            </a:r>
            <a:endParaRPr lang="ru-RU" sz="19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9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развивает мышление, </a:t>
            </a:r>
            <a:endParaRPr lang="ru-RU" sz="19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9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воспитывает и поддерживает у детей живой интерес к языку. </a:t>
            </a:r>
            <a:endParaRPr lang="ru-RU" sz="19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700" smtClean="0"/>
          </a:p>
        </p:txBody>
      </p:sp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975" y="908050"/>
            <a:ext cx="7583488" cy="927100"/>
          </a:xfrm>
          <a:prstGeom prst="rect">
            <a:avLst/>
          </a:prstGeom>
          <a:noFill/>
        </p:spPr>
      </p:pic>
      <p:pic>
        <p:nvPicPr>
          <p:cNvPr id="33797" name="Picture 9" descr="DSCF009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4365625"/>
            <a:ext cx="3122612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4818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19" name="Picture 2" descr="C:\Users\User\Downloads\img0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-3175"/>
            <a:ext cx="9134475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2" descr="C:\Users\User\Downloads\0_7bafb_17bffb02_XL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1425" y="1125538"/>
            <a:ext cx="7620000" cy="533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41425" y="1125538"/>
            <a:ext cx="6786563" cy="1798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9525" y="1547813"/>
            <a:ext cx="6724650" cy="1671637"/>
          </a:xfrm>
          <a:prstGeom prst="rect">
            <a:avLst/>
          </a:prstGeom>
          <a:noFill/>
        </p:spPr>
      </p:pic>
      <p:pic>
        <p:nvPicPr>
          <p:cNvPr id="15362" name="Picture 2" descr="C:\Users\User\Downloads\img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929063"/>
            <a:ext cx="3011487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0463" y="3638550"/>
            <a:ext cx="4224337" cy="19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6386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7" name="Picture 2" descr="C:\Users\User\Downloads\img0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938"/>
            <a:ext cx="9134475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71563" y="2571750"/>
            <a:ext cx="6691312" cy="554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сегодняшний день в Республике Татарстан обучение детей двум государственным языкам с дошкольного возраста является одним из актуальных вопросов, обсуждаемых в сфере дошкольного образования.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Основной целью обучения татарскому языку дошкольников является развитие языковой способности, ознакомление с татарским языком как средством общения и с культурой татарского народа. 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Приобщение детей к татарскому языку намного облегчает процесс владения им в школе, а, следовательно, способствует более быстрому усвоению программного материала.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/>
            </a:r>
            <a:br>
              <a:rPr lang="ru-RU" sz="13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Прямоугольник 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7125" y="1657350"/>
            <a:ext cx="3663950" cy="811213"/>
          </a:xfrm>
          <a:prstGeom prst="rect">
            <a:avLst/>
          </a:prstGeom>
          <a:noFill/>
        </p:spPr>
      </p:pic>
      <p:pic>
        <p:nvPicPr>
          <p:cNvPr id="2" name="Прямоугольник 8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6013" y="1627188"/>
            <a:ext cx="3663950" cy="811212"/>
          </a:xfrm>
          <a:prstGeom prst="rect">
            <a:avLst/>
          </a:prstGeom>
          <a:noFill/>
        </p:spPr>
      </p:pic>
      <p:pic>
        <p:nvPicPr>
          <p:cNvPr id="16391" name="Picture 10" descr="DSC0319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76250"/>
            <a:ext cx="3397250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8434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5" name="Picture 2" descr="C:\Users\User\Downloads\img0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34475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331913" y="1484313"/>
            <a:ext cx="6696075" cy="3457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43000" y="714375"/>
            <a:ext cx="7072313" cy="2736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Будучи воспитателем по обучению татарскому языку, работаю  по: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Программе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обучения русскоязычных детей татарскому языку - УМК для детей 4-7 лет «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Татарча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сөйләшәбез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»(Говорим по-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татарски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авт.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Зарипова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З. М.,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Кидрячева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Р. Г., Исаева Р. С и др.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Программе обучения детей татарской национальности родному языку – УМК для детей 2-7 лет «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Туган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телдә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сөйләшәбез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» (Говорим на родном языке) авт.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Хазратова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Ф. В,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Зарипова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З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М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Содержимое 5" descr="20140314_0952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3725" y="3213100"/>
            <a:ext cx="2870200" cy="2986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9458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9" name="Picture 2" descr="C:\Users\User\Downloads\img0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938"/>
            <a:ext cx="9134475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28750" y="357188"/>
            <a:ext cx="6334125" cy="3262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Реализуя ФГОС дошкольного образования и УМК, нужно учитывать тот факт, что у дошкольников основной вид деятельности – это игра.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Игра является эффективной и доступной формой деятельности при обучении  детей татаркой устной речи.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Именно поэтому для развития полноценного игрового общения на татарском языке я использую дидактические игры.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dirty="0">
                <a:latin typeface="+mn-lt"/>
                <a:cs typeface="+mn-cs"/>
              </a:rPr>
              <a:t>  </a:t>
            </a:r>
            <a:r>
              <a:rPr lang="ru-RU" sz="13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/>
            </a:r>
            <a:br>
              <a:rPr lang="ru-RU" sz="13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1" name="Прямоугольник 7"/>
          <p:cNvSpPr>
            <a:spLocks noChangeArrowheads="1"/>
          </p:cNvSpPr>
          <p:nvPr/>
        </p:nvSpPr>
        <p:spPr bwMode="auto">
          <a:xfrm>
            <a:off x="3571875" y="2714625"/>
            <a:ext cx="4406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Задачи дидактических игр</a:t>
            </a: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:</a:t>
            </a:r>
            <a:endParaRPr lang="ru-RU" b="1">
              <a:latin typeface="Calibri" pitchFamily="34" charset="0"/>
            </a:endParaRPr>
          </a:p>
        </p:txBody>
      </p:sp>
      <p:sp>
        <p:nvSpPr>
          <p:cNvPr id="19462" name="Прямоугольник 9"/>
          <p:cNvSpPr>
            <a:spLocks noChangeArrowheads="1"/>
          </p:cNvSpPr>
          <p:nvPr/>
        </p:nvSpPr>
        <p:spPr bwMode="auto">
          <a:xfrm>
            <a:off x="3643313" y="3500438"/>
            <a:ext cx="42862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1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. Способствовать лучшему усвоению программного материала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2. Усвоить лексику татарского языка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3. Закрепить речевой материал в игровой форме, поддерживать интерес к обучению татарскому языку</a:t>
            </a:r>
          </a:p>
        </p:txBody>
      </p:sp>
      <p:pic>
        <p:nvPicPr>
          <p:cNvPr id="19463" name="Picture 10" descr="DSCF00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2997200"/>
            <a:ext cx="3419475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User\Downloads\img0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134475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262063" y="188913"/>
            <a:ext cx="6553200" cy="1908175"/>
          </a:xfrm>
        </p:spPr>
      </p:pic>
      <p:sp>
        <p:nvSpPr>
          <p:cNvPr id="21507" name="Содержимое 4"/>
          <p:cNvSpPr>
            <a:spLocks noGrp="1"/>
          </p:cNvSpPr>
          <p:nvPr>
            <p:ph sz="half" idx="4294967295"/>
          </p:nvPr>
        </p:nvSpPr>
        <p:spPr>
          <a:xfrm>
            <a:off x="468313" y="1628775"/>
            <a:ext cx="4038600" cy="44561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500" smtClean="0"/>
          </a:p>
          <a:p>
            <a:pPr eaLnBrk="1" hangingPunct="1">
              <a:lnSpc>
                <a:spcPct val="80000"/>
              </a:lnSpc>
            </a:pPr>
            <a:endParaRPr lang="ru-RU" sz="1500" smtClean="0"/>
          </a:p>
        </p:txBody>
      </p:sp>
      <p:sp>
        <p:nvSpPr>
          <p:cNvPr id="21508" name="Содержимое 5"/>
          <p:cNvSpPr>
            <a:spLocks noGrp="1"/>
          </p:cNvSpPr>
          <p:nvPr>
            <p:ph sz="half" idx="4294967295"/>
          </p:nvPr>
        </p:nvSpPr>
        <p:spPr>
          <a:xfrm>
            <a:off x="1143000" y="2063750"/>
            <a:ext cx="6786563" cy="344646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В основе любой игровой методики НОД  лежат следующие принципы: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600" b="1" i="1" smtClean="0">
                <a:solidFill>
                  <a:srgbClr val="FF0000"/>
                </a:solidFill>
              </a:rPr>
              <a:t>Актуальность</a:t>
            </a:r>
            <a:r>
              <a:rPr lang="ru-RU" sz="1600" b="1" i="1" smtClean="0"/>
              <a:t> </a:t>
            </a:r>
            <a:r>
              <a:rPr lang="ru-RU" sz="1600" smtClean="0"/>
              <a:t>дидактического материала  помогает детям воспринимать задания как игру, чувствовать заинтересованность в получении    верного результата, стремиться к лучшему из возможных решений.        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600" b="1" i="1" smtClean="0">
                <a:solidFill>
                  <a:srgbClr val="FF0000"/>
                </a:solidFill>
              </a:rPr>
              <a:t>Коллективность  </a:t>
            </a:r>
            <a:r>
              <a:rPr lang="ru-RU" sz="1600" smtClean="0"/>
              <a:t>позволяет сплотить детский коллектив в единую группу, способный решать задачи более высокого уровня, нежели доступные одному ребенку, и зачастую  - более сложные.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600" b="1" i="1" smtClean="0">
                <a:solidFill>
                  <a:srgbClr val="FF0000"/>
                </a:solidFill>
              </a:rPr>
              <a:t>Соревновательность </a:t>
            </a:r>
            <a:r>
              <a:rPr lang="ru-RU" sz="1600" smtClean="0"/>
              <a:t>создает у детей стремление выполнить задание быстрее и качественнее конкурента, что позволяет сократить время на выполнение задания с одной стороны, и добиться реально приемлемого результата с другой.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Классическим примером указанных выше принципов служат любые командные игры когда одна половина задает вопросы – другая отвечает на них : «Бу нәрсә?», «Нинди?», «Нишли?», «Ничә?» .</a:t>
            </a:r>
          </a:p>
          <a:p>
            <a:pPr algn="just" eaLnBrk="1" hangingPunct="1">
              <a:lnSpc>
                <a:spcPct val="80000"/>
              </a:lnSpc>
            </a:pPr>
            <a:endParaRPr lang="ru-RU" sz="1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User\Downloads\img0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4475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206500" y="920750"/>
            <a:ext cx="6559550" cy="1157288"/>
          </a:xfrm>
        </p:spPr>
      </p:pic>
      <p:sp>
        <p:nvSpPr>
          <p:cNvPr id="22531" name="Содержимое 4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600" smtClean="0"/>
          </a:p>
          <a:p>
            <a:pPr eaLnBrk="1" hangingPunct="1">
              <a:lnSpc>
                <a:spcPct val="80000"/>
              </a:lnSpc>
            </a:pPr>
            <a:endParaRPr lang="ru-RU" sz="2600" smtClean="0"/>
          </a:p>
        </p:txBody>
      </p:sp>
      <p:sp>
        <p:nvSpPr>
          <p:cNvPr id="22532" name="Содержимое 5"/>
          <p:cNvSpPr>
            <a:spLocks noGrp="1"/>
          </p:cNvSpPr>
          <p:nvPr>
            <p:ph sz="half" idx="4294967295"/>
          </p:nvPr>
        </p:nvSpPr>
        <p:spPr>
          <a:xfrm>
            <a:off x="1143000" y="2978150"/>
            <a:ext cx="6786563" cy="295433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400" smtClean="0">
                <a:solidFill>
                  <a:srgbClr val="FF0000"/>
                </a:solidFill>
              </a:rPr>
              <a:t>Каждая игра должна содержать элемент новизны. </a:t>
            </a:r>
            <a:r>
              <a:rPr lang="ru-RU" sz="1400" smtClean="0"/>
              <a:t>Нельзя навязывать детям игру, которая кажется полезной,игра- дело добровольное. Дети должны иметь возможность отказаться от игры, если она им не нравится, и выбрать другую.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400" smtClean="0">
                <a:solidFill>
                  <a:srgbClr val="FF0000"/>
                </a:solidFill>
              </a:rPr>
              <a:t> Игра - не урок. </a:t>
            </a:r>
            <a:r>
              <a:rPr lang="ru-RU" sz="1400" smtClean="0"/>
              <a:t>Игровой прием, включающий детей в новую тему, элемент соревнования, загадка, путешествие в сказку и многое другое это не только методическое богатство учителя, но и общая, богатая впечатлениями работа детей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400" smtClean="0"/>
              <a:t> </a:t>
            </a:r>
            <a:r>
              <a:rPr lang="ru-RU" sz="1400" smtClean="0">
                <a:solidFill>
                  <a:srgbClr val="FF0000"/>
                </a:solidFill>
              </a:rPr>
              <a:t>Эмоциональное состояние воспитателя </a:t>
            </a:r>
            <a:r>
              <a:rPr lang="ru-RU" sz="1400" smtClean="0"/>
              <a:t>должно соответствовать той деятельности, в которой он участвует. В отличие от всех других методических средств игра требует особого состояния от того, кто ее проводит. Необходимо не только уметь проводить игру, но и играть вместе с детьми.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400" smtClean="0"/>
              <a:t> </a:t>
            </a:r>
            <a:r>
              <a:rPr lang="ru-RU" sz="1400" smtClean="0">
                <a:solidFill>
                  <a:srgbClr val="FF0000"/>
                </a:solidFill>
              </a:rPr>
              <a:t>Игра - средство диагностики</a:t>
            </a:r>
            <a:r>
              <a:rPr lang="ru-RU" sz="1400" smtClean="0"/>
              <a:t>. Ребенок раскрывается в игре во всех своих лучших и не лучших качествах. Ни в коем случае нельзя применять дисциплинарные меры к детям, нарушившим  правила игры или игровую атмосферу. Это может быть лишь поводом для доброжелательного разговора, объяснения.</a:t>
            </a:r>
          </a:p>
          <a:p>
            <a:pPr algn="just" eaLnBrk="1" hangingPunct="1">
              <a:lnSpc>
                <a:spcPct val="80000"/>
              </a:lnSpc>
            </a:pPr>
            <a:endParaRPr lang="ru-RU" sz="260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1285860"/>
            <a:ext cx="428628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Игра с детьми требует от воспитателя высокого профессионализма, пробуждения многих способностей и талантов.</a:t>
            </a:r>
            <a:r>
              <a:rPr lang="ru-RU" sz="2000" dirty="0">
                <a:latin typeface="+mn-lt"/>
                <a:cs typeface="+mn-cs"/>
              </a:rPr>
              <a:t> </a:t>
            </a:r>
          </a:p>
        </p:txBody>
      </p:sp>
      <p:pic>
        <p:nvPicPr>
          <p:cNvPr id="22534" name="Picture 8" descr="DSCF009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260350"/>
            <a:ext cx="3552825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23554" name="Picture 2" descr="C:\Users\User\Downloads\img0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0975" y="0"/>
            <a:ext cx="9548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F:\Новая папка\hakanl_simple_flower_valentine-999px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1285875" y="357188"/>
            <a:ext cx="2068513" cy="2676525"/>
          </a:xfrm>
        </p:spPr>
      </p:pic>
      <p:pic>
        <p:nvPicPr>
          <p:cNvPr id="11" name="Picture 2" descr="F:\Новая папка\hakanl_simple_flower_valentine-999px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928813"/>
            <a:ext cx="21780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F:\Новая папка\hakanl_simple_flower_valentine-999px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4211638"/>
            <a:ext cx="2044700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" descr="F:\Новая папка\sun_gunes_png_1_7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88" y="0"/>
            <a:ext cx="5595937" cy="559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F:\Новая папка\hakanl_simple_flower_valentine-999px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84950" y="0"/>
            <a:ext cx="19875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F:\Новая папка\hakanl_simple_flower_valentine-999px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750" y="2286000"/>
            <a:ext cx="2000250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F:\Новая папка\hakanl_simple_flower_valentine-999px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72188" y="4000500"/>
            <a:ext cx="2016125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F:\Новая папка\hakanl_simple_flower_valentine-999px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71875" y="4357688"/>
            <a:ext cx="1944688" cy="251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Овал 17"/>
          <p:cNvSpPr/>
          <p:nvPr/>
        </p:nvSpPr>
        <p:spPr>
          <a:xfrm>
            <a:off x="1143000" y="214313"/>
            <a:ext cx="2071688" cy="1857375"/>
          </a:xfrm>
          <a:prstGeom prst="ellipse">
            <a:avLst/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Сюжетно-ролевые</a:t>
            </a:r>
          </a:p>
        </p:txBody>
      </p:sp>
      <p:sp>
        <p:nvSpPr>
          <p:cNvPr id="19" name="Овал 18"/>
          <p:cNvSpPr/>
          <p:nvPr/>
        </p:nvSpPr>
        <p:spPr>
          <a:xfrm>
            <a:off x="142875" y="1928813"/>
            <a:ext cx="2071688" cy="192881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Подвижные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1214438" y="4143375"/>
            <a:ext cx="1928812" cy="178593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Пальчико</a:t>
            </a:r>
            <a:r>
              <a:rPr lang="ru-RU"/>
              <a:t>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вые</a:t>
            </a:r>
          </a:p>
        </p:txBody>
      </p:sp>
      <p:sp>
        <p:nvSpPr>
          <p:cNvPr id="21" name="Овал 20"/>
          <p:cNvSpPr/>
          <p:nvPr/>
        </p:nvSpPr>
        <p:spPr>
          <a:xfrm>
            <a:off x="3635375" y="4221163"/>
            <a:ext cx="2160588" cy="2001837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Хороводн</a:t>
            </a:r>
            <a:r>
              <a:rPr lang="ru-RU">
                <a:solidFill>
                  <a:srgbClr val="FFFFFF"/>
                </a:solidFill>
                <a:latin typeface="Arial" charset="0"/>
              </a:rPr>
              <a:t>ы</a:t>
            </a:r>
            <a:r>
              <a:rPr lang="ru-RU">
                <a:solidFill>
                  <a:srgbClr val="FFFFFF"/>
                </a:solidFill>
              </a:rPr>
              <a:t>е </a:t>
            </a:r>
          </a:p>
        </p:txBody>
      </p:sp>
      <p:sp>
        <p:nvSpPr>
          <p:cNvPr id="22" name="Овал 21"/>
          <p:cNvSpPr/>
          <p:nvPr/>
        </p:nvSpPr>
        <p:spPr>
          <a:xfrm>
            <a:off x="6156325" y="3933825"/>
            <a:ext cx="2000250" cy="1857375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Настоль-ные</a:t>
            </a:r>
            <a:r>
              <a:rPr lang="ru-RU" dirty="0"/>
              <a:t> </a:t>
            </a:r>
          </a:p>
        </p:txBody>
      </p:sp>
      <p:sp>
        <p:nvSpPr>
          <p:cNvPr id="23" name="Овал 22"/>
          <p:cNvSpPr/>
          <p:nvPr/>
        </p:nvSpPr>
        <p:spPr>
          <a:xfrm>
            <a:off x="7215188" y="2205038"/>
            <a:ext cx="1928812" cy="1857375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Театрали</a:t>
            </a:r>
            <a:r>
              <a:rPr lang="ru-RU">
                <a:solidFill>
                  <a:srgbClr val="FFFFFF"/>
                </a:solidFill>
                <a:latin typeface="Arial" charset="0"/>
              </a:rPr>
              <a:t>-з</a:t>
            </a:r>
            <a:r>
              <a:rPr lang="ru-RU">
                <a:solidFill>
                  <a:srgbClr val="FFFFFF"/>
                </a:solidFill>
              </a:rPr>
              <a:t>ованные </a:t>
            </a:r>
          </a:p>
        </p:txBody>
      </p:sp>
      <p:sp>
        <p:nvSpPr>
          <p:cNvPr id="24" name="Овал 23"/>
          <p:cNvSpPr/>
          <p:nvPr/>
        </p:nvSpPr>
        <p:spPr>
          <a:xfrm>
            <a:off x="6443663" y="0"/>
            <a:ext cx="2144712" cy="1844675"/>
          </a:xfrm>
          <a:prstGeom prst="ellipse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Интерактив</a:t>
            </a:r>
            <a:r>
              <a:rPr lang="ru-RU">
                <a:solidFill>
                  <a:srgbClr val="FFFFFF"/>
                </a:solidFill>
                <a:latin typeface="Arial" charset="0"/>
              </a:rPr>
              <a:t>-</a:t>
            </a:r>
          </a:p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ные</a:t>
            </a:r>
          </a:p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5602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3" name="Picture 2" descr="C:\Users\User\Downloads\img0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34475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28750" y="1000125"/>
            <a:ext cx="6429375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Во время игры дети, сами того не замечая, усваивают определенную лексику, овладевают языковыми умениями, речевыми навыками и таким образом у детей развиваются основы коммуникативной компетенции. Они обучаются правильному произношению слов, построению связного высказывания, закрепляют и активизируют татарскую лексику.</a:t>
            </a:r>
            <a:endParaRPr kumimoji="1"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5" name="Picture 8" descr="DSCF01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284538"/>
            <a:ext cx="4105275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9" descr="DSC0116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3284538"/>
            <a:ext cx="4119562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903</TotalTime>
  <Words>811</Words>
  <Application>Microsoft Office PowerPoint</Application>
  <PresentationFormat>Экран (4:3)</PresentationFormat>
  <Paragraphs>62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Verdana</vt:lpstr>
      <vt:lpstr>Arial</vt:lpstr>
      <vt:lpstr>Calibri</vt:lpstr>
      <vt:lpstr>Times New Roman</vt:lpstr>
      <vt:lpstr>Arial Unicode MS</vt:lpstr>
      <vt:lpstr>Wingdings</vt:lpstr>
      <vt:lpstr>Шары</vt:lpstr>
      <vt:lpstr>Шары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Наташа</cp:lastModifiedBy>
  <cp:revision>98</cp:revision>
  <dcterms:created xsi:type="dcterms:W3CDTF">2015-05-17T03:53:06Z</dcterms:created>
  <dcterms:modified xsi:type="dcterms:W3CDTF">2015-12-06T15:34:53Z</dcterms:modified>
</cp:coreProperties>
</file>