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6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785794"/>
            <a:ext cx="7772400" cy="1470025"/>
          </a:xfrm>
        </p:spPr>
        <p:txBody>
          <a:bodyPr/>
          <a:lstStyle/>
          <a:p>
            <a:r>
              <a:rPr lang="ru-RU" dirty="0" smtClean="0">
                <a:solidFill>
                  <a:srgbClr val="C00000"/>
                </a:solidFill>
                <a:latin typeface="Comic Sans MS" pitchFamily="66" charset="0"/>
              </a:rPr>
              <a:t>Готов ли ваш ребёнок к школе?</a:t>
            </a:r>
            <a:endParaRPr lang="ru-RU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28860" y="3071810"/>
            <a:ext cx="6400800" cy="1752600"/>
          </a:xfrm>
        </p:spPr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Родительское собрание в подготовительной группе </a:t>
            </a:r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«</a:t>
            </a:r>
            <a:r>
              <a:rPr lang="ru-RU" b="1" dirty="0" err="1" smtClean="0">
                <a:solidFill>
                  <a:srgbClr val="002060"/>
                </a:solidFill>
                <a:latin typeface="Comic Sans MS" pitchFamily="66" charset="0"/>
              </a:rPr>
              <a:t>Сибирячок</a:t>
            </a:r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»</a:t>
            </a:r>
            <a:endParaRPr lang="ru-RU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  <p:pic>
        <p:nvPicPr>
          <p:cNvPr id="4" name="Рисунок 3" descr="http://im2-tub-ru.yandex.net/i?id=7859095-02-72&amp;n=2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4214818"/>
            <a:ext cx="2428892" cy="2428882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  <a:latin typeface="Comic Sans MS" pitchFamily="66" charset="0"/>
              </a:rPr>
              <a:t>Нравственная готовность.</a:t>
            </a:r>
            <a:r>
              <a:rPr lang="ru-RU" sz="3200" dirty="0" smtClean="0">
                <a:solidFill>
                  <a:srgbClr val="0070C0"/>
                </a:solidFill>
                <a:latin typeface="Comic Sans MS" pitchFamily="66" charset="0"/>
              </a:rPr>
              <a:t/>
            </a:r>
            <a:br>
              <a:rPr lang="ru-RU" sz="3200" dirty="0" smtClean="0">
                <a:solidFill>
                  <a:srgbClr val="0070C0"/>
                </a:solidFill>
                <a:latin typeface="Comic Sans MS" pitchFamily="66" charset="0"/>
              </a:rPr>
            </a:br>
            <a:endParaRPr lang="ru-RU" sz="3200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214974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Comic Sans MS" pitchFamily="66" charset="0"/>
              </a:rPr>
              <a:t>ответственность, организованность, самостоятельность, инициативность.</a:t>
            </a:r>
          </a:p>
          <a:p>
            <a:r>
              <a:rPr lang="ru-RU" dirty="0" smtClean="0">
                <a:solidFill>
                  <a:srgbClr val="7030A0"/>
                </a:solidFill>
                <a:latin typeface="Comic Sans MS" pitchFamily="66" charset="0"/>
              </a:rPr>
              <a:t>умение ребёнка без подсказки родителей приготовить всё необходимое для прогулки, игры или труда; в заданном темпе выполнить просьбу, поручение: убрать на место вещи, игрушки и т.д.</a:t>
            </a:r>
          </a:p>
          <a:p>
            <a:r>
              <a:rPr lang="ru-RU" dirty="0" smtClean="0">
                <a:solidFill>
                  <a:srgbClr val="0070C0"/>
                </a:solidFill>
                <a:latin typeface="Comic Sans MS" pitchFamily="66" charset="0"/>
              </a:rPr>
              <a:t>выполнение детьми постоянных посильных обязанностей в семье</a:t>
            </a:r>
            <a:endParaRPr lang="ru-RU" dirty="0">
              <a:solidFill>
                <a:srgbClr val="0070C0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 smtClean="0">
                <a:solidFill>
                  <a:srgbClr val="0070C0"/>
                </a:solidFill>
                <a:latin typeface="Comic Sans MS" pitchFamily="66" charset="0"/>
              </a:rPr>
              <a:t>Функциональная готовность</a:t>
            </a:r>
            <a:endParaRPr lang="ru-RU" sz="3200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357850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>
                <a:solidFill>
                  <a:srgbClr val="7030A0"/>
                </a:solidFill>
                <a:latin typeface="Comic Sans MS" pitchFamily="66" charset="0"/>
              </a:rPr>
              <a:t>развитие мелкой моторики рук и пальцев, координации движений, зрительного, речевого аппарата и т.д.</a:t>
            </a:r>
          </a:p>
          <a:p>
            <a:r>
              <a:rPr lang="ru-RU" dirty="0" smtClean="0">
                <a:solidFill>
                  <a:srgbClr val="C00000"/>
                </a:solidFill>
                <a:latin typeface="Comic Sans MS" pitchFamily="66" charset="0"/>
              </a:rPr>
              <a:t>графические диктанты, в которых дети рисуют в определенной последовательности под вашу диктовку или по заданному вами образцу</a:t>
            </a:r>
          </a:p>
          <a:p>
            <a:r>
              <a:rPr lang="ru-RU" dirty="0" smtClean="0">
                <a:solidFill>
                  <a:srgbClr val="002060"/>
                </a:solidFill>
                <a:latin typeface="Comic Sans MS" pitchFamily="66" charset="0"/>
              </a:rPr>
              <a:t>зрительно-двигательная координация, согласованные действия глаза и руки</a:t>
            </a:r>
          </a:p>
          <a:p>
            <a:r>
              <a:rPr lang="ru-RU" dirty="0" smtClean="0">
                <a:solidFill>
                  <a:srgbClr val="0070C0"/>
                </a:solidFill>
                <a:latin typeface="Comic Sans MS" pitchFamily="66" charset="0"/>
              </a:rPr>
              <a:t>умение понять и принять задание учителя, подчинив ему свои непосредственные желания и побуждения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  <a:latin typeface="Comic Sans MS" pitchFamily="66" charset="0"/>
              </a:rPr>
              <a:t>Эмоциональная готовность</a:t>
            </a:r>
            <a:endParaRPr lang="ru-RU" sz="3200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>
                <a:solidFill>
                  <a:srgbClr val="7030A0"/>
                </a:solidFill>
                <a:latin typeface="Comic Sans MS" pitchFamily="66" charset="0"/>
              </a:rPr>
              <a:t>умение ребенка подчинять свое поведение законам детских групп и нормам поведения, установленным в классе.</a:t>
            </a:r>
          </a:p>
          <a:p>
            <a:r>
              <a:rPr lang="ru-RU" b="1" dirty="0" smtClean="0">
                <a:solidFill>
                  <a:srgbClr val="7030A0"/>
                </a:solidFill>
                <a:latin typeface="Comic Sans MS" pitchFamily="66" charset="0"/>
              </a:rPr>
              <a:t>способность включиться в детское сообщество</a:t>
            </a:r>
            <a:r>
              <a:rPr lang="ru-RU" dirty="0" smtClean="0">
                <a:solidFill>
                  <a:srgbClr val="7030A0"/>
                </a:solidFill>
                <a:latin typeface="Comic Sans MS" pitchFamily="66" charset="0"/>
              </a:rPr>
              <a:t>, действовать совместно с другими ребятами, в случае необходимости уступать или отстаивать свою правоту, подчиняться или руководить.</a:t>
            </a:r>
            <a:endParaRPr lang="ru-RU" dirty="0">
              <a:solidFill>
                <a:srgbClr val="7030A0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Впереди – школьное обучение!</a:t>
            </a:r>
            <a:endParaRPr lang="ru-RU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7030A0"/>
                </a:solidFill>
                <a:latin typeface="Comic Sans MS" pitchFamily="66" charset="0"/>
              </a:rPr>
              <a:t>увлекательные путешествия в страны чисел и слов, в прошлое и в будущее.</a:t>
            </a:r>
          </a:p>
          <a:p>
            <a:r>
              <a:rPr lang="ru-RU" dirty="0" smtClean="0">
                <a:solidFill>
                  <a:srgbClr val="0070C0"/>
                </a:solidFill>
                <a:latin typeface="Comic Sans MS" pitchFamily="66" charset="0"/>
              </a:rPr>
              <a:t>относиться к трудностям спокойно, не терять бодрости духа, сохранять настойчивость для их успешного преодоления</a:t>
            </a:r>
            <a:endParaRPr lang="ru-RU" dirty="0">
              <a:solidFill>
                <a:srgbClr val="0070C0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Успехов всем!</a:t>
            </a:r>
            <a:endParaRPr lang="ru-RU" sz="6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pic>
        <p:nvPicPr>
          <p:cNvPr id="4" name="Содержимое 3" descr="http://im5-tub-ru.yandex.net/i?id=73795542-67-72&amp;n=21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3286124"/>
            <a:ext cx="2000264" cy="285752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</p:spPr>
      </p:pic>
      <p:pic>
        <p:nvPicPr>
          <p:cNvPr id="5" name="Рисунок 4" descr="http://im5-tub-ru.yandex.net/i?id=371152344-36-72&amp;n=21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86182" y="2000240"/>
            <a:ext cx="4267223" cy="2643201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0070C0"/>
                </a:solidFill>
                <a:latin typeface="Comic Sans MS" pitchFamily="66" charset="0"/>
              </a:rPr>
              <a:t>Готовность ребёнка к школьному обучению </a:t>
            </a:r>
            <a:endParaRPr lang="ru-RU" sz="3200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214422"/>
            <a:ext cx="8229600" cy="5357850"/>
          </a:xfrm>
        </p:spPr>
        <p:txBody>
          <a:bodyPr>
            <a:normAutofit fontScale="47500" lnSpcReduction="20000"/>
          </a:bodyPr>
          <a:lstStyle/>
          <a:p>
            <a:pPr lvl="0"/>
            <a:r>
              <a:rPr lang="ru-RU" sz="4200" b="1" dirty="0" smtClean="0">
                <a:solidFill>
                  <a:srgbClr val="7030A0"/>
                </a:solidFill>
                <a:latin typeface="Comic Sans MS" pitchFamily="66" charset="0"/>
              </a:rPr>
              <a:t>Мотивационная готовность</a:t>
            </a:r>
            <a:r>
              <a:rPr lang="ru-RU" sz="4200" b="1" dirty="0" smtClean="0">
                <a:latin typeface="Comic Sans MS" pitchFamily="66" charset="0"/>
              </a:rPr>
              <a:t> </a:t>
            </a:r>
            <a:r>
              <a:rPr lang="ru-RU" sz="4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(желание ребёнка учиться, пойти в школу)</a:t>
            </a:r>
          </a:p>
          <a:p>
            <a:pPr lvl="0"/>
            <a:r>
              <a:rPr lang="ru-RU" sz="4200" b="1" dirty="0" smtClean="0">
                <a:solidFill>
                  <a:srgbClr val="7030A0"/>
                </a:solidFill>
                <a:latin typeface="Comic Sans MS" pitchFamily="66" charset="0"/>
              </a:rPr>
              <a:t>Физическая готовность </a:t>
            </a:r>
            <a:r>
              <a:rPr lang="ru-RU" sz="4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(физиологическое развитие и состояние здоровья)</a:t>
            </a:r>
          </a:p>
          <a:p>
            <a:pPr lvl="0"/>
            <a:r>
              <a:rPr lang="ru-RU" sz="4200" b="1" dirty="0" smtClean="0">
                <a:solidFill>
                  <a:srgbClr val="7030A0"/>
                </a:solidFill>
                <a:latin typeface="Comic Sans MS" pitchFamily="66" charset="0"/>
              </a:rPr>
              <a:t>Психологическая готовность </a:t>
            </a:r>
            <a:r>
              <a:rPr lang="ru-RU" sz="4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( «созревание» психических функций: внимание, память, мышление, восприятие, воображение и др.)</a:t>
            </a:r>
          </a:p>
          <a:p>
            <a:pPr lvl="0"/>
            <a:r>
              <a:rPr lang="ru-RU" sz="4200" b="1" dirty="0" smtClean="0">
                <a:solidFill>
                  <a:srgbClr val="7030A0"/>
                </a:solidFill>
                <a:latin typeface="Comic Sans MS" pitchFamily="66" charset="0"/>
              </a:rPr>
              <a:t>Интеллектуальная готовность </a:t>
            </a:r>
            <a:r>
              <a:rPr lang="ru-RU" sz="4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(набор определённых знаний, умений и навыков, представление об окружающем мире, соответствующий возрасту, кругозор ребёнка)</a:t>
            </a:r>
          </a:p>
          <a:p>
            <a:pPr lvl="0"/>
            <a:r>
              <a:rPr lang="ru-RU" sz="4200" b="1" dirty="0" smtClean="0">
                <a:solidFill>
                  <a:srgbClr val="7030A0"/>
                </a:solidFill>
                <a:latin typeface="Comic Sans MS" pitchFamily="66" charset="0"/>
              </a:rPr>
              <a:t>Нравственная готовность</a:t>
            </a:r>
            <a:r>
              <a:rPr lang="ru-RU" sz="4200" b="1" dirty="0" smtClean="0">
                <a:latin typeface="Comic Sans MS" pitchFamily="66" charset="0"/>
              </a:rPr>
              <a:t> </a:t>
            </a:r>
            <a:r>
              <a:rPr lang="ru-RU" sz="4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(самостоятельность, формирование нравственных качеств)</a:t>
            </a:r>
          </a:p>
          <a:p>
            <a:pPr lvl="0"/>
            <a:r>
              <a:rPr lang="ru-RU" sz="4200" b="1" dirty="0" smtClean="0">
                <a:solidFill>
                  <a:srgbClr val="7030A0"/>
                </a:solidFill>
                <a:latin typeface="Comic Sans MS" pitchFamily="66" charset="0"/>
              </a:rPr>
              <a:t>Функциональная готовность </a:t>
            </a:r>
            <a:r>
              <a:rPr lang="ru-RU" sz="4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(развитие мелкой моторики рук и пальцев, координации движений, зрительного, речевого аппарата и т.д.)</a:t>
            </a:r>
          </a:p>
          <a:p>
            <a:pPr lvl="0"/>
            <a:r>
              <a:rPr lang="ru-RU" sz="4200" b="1" dirty="0" smtClean="0">
                <a:solidFill>
                  <a:srgbClr val="7030A0"/>
                </a:solidFill>
                <a:latin typeface="Comic Sans MS" pitchFamily="66" charset="0"/>
              </a:rPr>
              <a:t>Эмоциональная готовность  </a:t>
            </a:r>
            <a:r>
              <a:rPr lang="ru-RU" sz="4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(интерес к новому, навыки общения со сверстниками и взрослыми, умения строить взаимоотношения с людьми и т.д.)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  <a:latin typeface="Comic Sans MS" pitchFamily="66" charset="0"/>
              </a:rPr>
              <a:t>Мотивационная готовность.</a:t>
            </a:r>
            <a:r>
              <a:rPr lang="ru-RU" sz="3200" dirty="0" smtClean="0">
                <a:solidFill>
                  <a:srgbClr val="0070C0"/>
                </a:solidFill>
                <a:latin typeface="Comic Sans MS" pitchFamily="66" charset="0"/>
              </a:rPr>
              <a:t/>
            </a:r>
            <a:br>
              <a:rPr lang="ru-RU" sz="3200" dirty="0" smtClean="0">
                <a:solidFill>
                  <a:srgbClr val="0070C0"/>
                </a:solidFill>
                <a:latin typeface="Comic Sans MS" pitchFamily="66" charset="0"/>
              </a:rPr>
            </a:br>
            <a:endParaRPr lang="ru-RU" sz="3200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143536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b="1" u="sng" dirty="0" smtClean="0">
                <a:solidFill>
                  <a:srgbClr val="C00000"/>
                </a:solidFill>
                <a:latin typeface="Comic Sans MS" pitchFamily="66" charset="0"/>
              </a:rPr>
              <a:t>Мотивация</a:t>
            </a:r>
            <a:r>
              <a:rPr lang="ru-RU" dirty="0" smtClean="0">
                <a:solidFill>
                  <a:srgbClr val="C00000"/>
                </a:solidFill>
                <a:latin typeface="Comic Sans MS" pitchFamily="66" charset="0"/>
              </a:rPr>
              <a:t> – это один из важных показателей готовности ребёнка к школе. </a:t>
            </a:r>
          </a:p>
          <a:p>
            <a:pPr lvl="0"/>
            <a:r>
              <a:rPr lang="ru-RU" dirty="0" smtClean="0">
                <a:solidFill>
                  <a:srgbClr val="7030A0"/>
                </a:solidFill>
                <a:latin typeface="Comic Sans MS" pitchFamily="66" charset="0"/>
              </a:rPr>
              <a:t>купят красивый ранец, много красочных книжек, тетрадей, красивые фломастеры или карандаши и т.д. (учебная мотивация не сформирована, </a:t>
            </a:r>
            <a:r>
              <a:rPr lang="ru-RU" b="1" u="sng" dirty="0" smtClean="0">
                <a:solidFill>
                  <a:srgbClr val="7030A0"/>
                </a:solidFill>
                <a:latin typeface="Comic Sans MS" pitchFamily="66" charset="0"/>
              </a:rPr>
              <a:t>преобладает игровая</a:t>
            </a:r>
            <a:r>
              <a:rPr lang="ru-RU" dirty="0" smtClean="0">
                <a:solidFill>
                  <a:srgbClr val="7030A0"/>
                </a:solidFill>
                <a:latin typeface="Comic Sans MS" pitchFamily="66" charset="0"/>
              </a:rPr>
              <a:t>)</a:t>
            </a:r>
          </a:p>
          <a:p>
            <a:pPr lvl="0"/>
            <a:r>
              <a:rPr lang="ru-RU" dirty="0" smtClean="0">
                <a:solidFill>
                  <a:srgbClr val="002060"/>
                </a:solidFill>
                <a:latin typeface="Comic Sans MS" pitchFamily="66" charset="0"/>
              </a:rPr>
              <a:t>В школе он узнает много нового и интересного, научится тому, чего ещё не умеет, встретится с умными людьми, новыми товарищами (</a:t>
            </a:r>
            <a:r>
              <a:rPr lang="ru-RU" b="1" u="sng" dirty="0" smtClean="0">
                <a:solidFill>
                  <a:srgbClr val="002060"/>
                </a:solidFill>
                <a:latin typeface="Comic Sans MS" pitchFamily="66" charset="0"/>
              </a:rPr>
              <a:t>преобладает учебная </a:t>
            </a:r>
            <a:r>
              <a:rPr lang="ru-RU" dirty="0" smtClean="0">
                <a:solidFill>
                  <a:srgbClr val="002060"/>
                </a:solidFill>
                <a:latin typeface="Comic Sans MS" pitchFamily="66" charset="0"/>
              </a:rPr>
              <a:t>мотивация).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  <a:latin typeface="Comic Sans MS" pitchFamily="66" charset="0"/>
              </a:rPr>
              <a:t>Мотивационная готовность.</a:t>
            </a:r>
            <a:r>
              <a:rPr lang="ru-RU" sz="3200" dirty="0" smtClean="0">
                <a:solidFill>
                  <a:srgbClr val="0070C0"/>
                </a:solidFill>
                <a:latin typeface="Comic Sans MS" pitchFamily="66" charset="0"/>
              </a:rPr>
              <a:t/>
            </a:r>
            <a:br>
              <a:rPr lang="ru-RU" sz="3200" dirty="0" smtClean="0">
                <a:solidFill>
                  <a:srgbClr val="0070C0"/>
                </a:solidFill>
                <a:latin typeface="Comic Sans MS" pitchFamily="66" charset="0"/>
              </a:rPr>
            </a:br>
            <a:endParaRPr lang="ru-RU" sz="3200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286412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>
                <a:solidFill>
                  <a:srgbClr val="002060"/>
                </a:solidFill>
                <a:latin typeface="Comic Sans MS" pitchFamily="66" charset="0"/>
              </a:rPr>
              <a:t>наличие у ребенка желания принять новую социальную роль — </a:t>
            </a:r>
            <a:r>
              <a:rPr lang="ru-RU" dirty="0" err="1" smtClean="0">
                <a:solidFill>
                  <a:srgbClr val="002060"/>
                </a:solidFill>
                <a:latin typeface="Comic Sans MS" pitchFamily="66" charset="0"/>
              </a:rPr>
              <a:t>роль</a:t>
            </a:r>
            <a:r>
              <a:rPr lang="ru-RU" dirty="0" smtClean="0">
                <a:solidFill>
                  <a:srgbClr val="002060"/>
                </a:solidFill>
                <a:latin typeface="Comic Sans MS" pitchFamily="66" charset="0"/>
              </a:rPr>
              <a:t> школьника. </a:t>
            </a:r>
          </a:p>
          <a:p>
            <a:r>
              <a:rPr lang="ru-RU" dirty="0" smtClean="0">
                <a:solidFill>
                  <a:srgbClr val="00B0F0"/>
                </a:solidFill>
                <a:latin typeface="Comic Sans MS" pitchFamily="66" charset="0"/>
              </a:rPr>
              <a:t>Очень важно, чтобы школа была привлекательна своей главной деятельностью — учебой. </a:t>
            </a:r>
          </a:p>
          <a:p>
            <a:r>
              <a:rPr lang="ru-RU" dirty="0" smtClean="0">
                <a:solidFill>
                  <a:srgbClr val="7030A0"/>
                </a:solidFill>
                <a:latin typeface="Comic Sans MS" pitchFamily="66" charset="0"/>
              </a:rPr>
              <a:t>родителям необходимо объяснить своему ребенку, что дети ходят учиться для получения знаний, которые необходимы каждому человеку.</a:t>
            </a:r>
          </a:p>
          <a:p>
            <a:r>
              <a:rPr lang="ru-RU" dirty="0" smtClean="0">
                <a:solidFill>
                  <a:srgbClr val="00B0F0"/>
                </a:solidFill>
                <a:latin typeface="Comic Sans MS" pitchFamily="66" charset="0"/>
              </a:rPr>
              <a:t>Следует давать ребенку только позитивную информацию о школе. Ваши оценки и суждения с легкостью заимствуются детьми.</a:t>
            </a:r>
          </a:p>
          <a:p>
            <a:r>
              <a:rPr lang="ru-RU" dirty="0" smtClean="0">
                <a:solidFill>
                  <a:srgbClr val="002060"/>
                </a:solidFill>
                <a:latin typeface="Comic Sans MS" pitchFamily="66" charset="0"/>
              </a:rPr>
              <a:t>необязательно до начала учебного года формировать любовь к школе, поскольку невозможно полюбить то, с чем еще не сталкивался. Достаточно дать понять ребенку, что учеба — это обязанность каждого современного человека.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1143000"/>
          </a:xfrm>
        </p:spPr>
        <p:txBody>
          <a:bodyPr>
            <a:noAutofit/>
          </a:bodyPr>
          <a:lstStyle/>
          <a:p>
            <a:r>
              <a:rPr lang="ru-RU" sz="3600" dirty="0" smtClean="0">
                <a:solidFill>
                  <a:srgbClr val="0070C0"/>
                </a:solidFill>
                <a:latin typeface="Comic Sans MS" pitchFamily="66" charset="0"/>
              </a:rPr>
              <a:t>Физическая готовность.</a:t>
            </a:r>
            <a:br>
              <a:rPr lang="ru-RU" sz="3600" dirty="0" smtClean="0">
                <a:solidFill>
                  <a:srgbClr val="0070C0"/>
                </a:solidFill>
                <a:latin typeface="Comic Sans MS" pitchFamily="66" charset="0"/>
              </a:rPr>
            </a:br>
            <a:endParaRPr lang="ru-RU" sz="3600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571612"/>
            <a:ext cx="8229600" cy="4525963"/>
          </a:xfrm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  <a:latin typeface="Comic Sans MS" pitchFamily="66" charset="0"/>
              </a:rPr>
              <a:t>Это физическое и физиологическое развитие ребёнка соответственно возрасту (внутренних органов и систем, физических умений и навыков, соматическое состояние, отсутствие хронических заболеваний)</a:t>
            </a:r>
            <a:endParaRPr lang="ru-RU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 smtClean="0">
                <a:solidFill>
                  <a:srgbClr val="0070C0"/>
                </a:solidFill>
                <a:latin typeface="Comic Sans MS" pitchFamily="66" charset="0"/>
              </a:rPr>
              <a:t>Направления работы детского сада по сохранению здоровья дошкольников</a:t>
            </a:r>
            <a:r>
              <a:rPr lang="ru-RU" dirty="0" smtClean="0">
                <a:solidFill>
                  <a:srgbClr val="0070C0"/>
                </a:solidFill>
                <a:latin typeface="Comic Sans MS" pitchFamily="66" charset="0"/>
              </a:rPr>
              <a:t/>
            </a:r>
            <a:br>
              <a:rPr lang="ru-RU" dirty="0" smtClean="0">
                <a:solidFill>
                  <a:srgbClr val="0070C0"/>
                </a:solidFill>
                <a:latin typeface="Comic Sans MS" pitchFamily="66" charset="0"/>
              </a:rPr>
            </a:br>
            <a:endParaRPr lang="ru-RU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357850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ru-RU" dirty="0" err="1" smtClean="0">
                <a:solidFill>
                  <a:srgbClr val="C00000"/>
                </a:solidFill>
                <a:latin typeface="Comic Sans MS" pitchFamily="66" charset="0"/>
              </a:rPr>
              <a:t>Кислородотерапия</a:t>
            </a:r>
            <a:r>
              <a:rPr lang="ru-RU" dirty="0" smtClean="0">
                <a:solidFill>
                  <a:srgbClr val="C00000"/>
                </a:solidFill>
                <a:latin typeface="Comic Sans MS" pitchFamily="66" charset="0"/>
              </a:rPr>
              <a:t>, витаминотерапия и др. профилактические мероприятия</a:t>
            </a:r>
          </a:p>
          <a:p>
            <a:pPr lvl="0"/>
            <a:r>
              <a:rPr lang="ru-RU" dirty="0" smtClean="0">
                <a:solidFill>
                  <a:srgbClr val="00B0F0"/>
                </a:solidFill>
                <a:latin typeface="Comic Sans MS" pitchFamily="66" charset="0"/>
              </a:rPr>
              <a:t>Приобщение детей и родителей к здоровому образу жизни (спортивные досуги, мероприятия)</a:t>
            </a:r>
          </a:p>
          <a:p>
            <a:pPr lvl="0"/>
            <a:r>
              <a:rPr lang="ru-RU" dirty="0" smtClean="0">
                <a:solidFill>
                  <a:srgbClr val="7030A0"/>
                </a:solidFill>
                <a:latin typeface="Comic Sans MS" pitchFamily="66" charset="0"/>
              </a:rPr>
              <a:t>Консультационная поддержка (консультации в родительском уголке, беседы и т.д.)</a:t>
            </a:r>
          </a:p>
          <a:p>
            <a:pPr lvl="0"/>
            <a:r>
              <a:rPr lang="ru-RU" dirty="0" smtClean="0">
                <a:solidFill>
                  <a:srgbClr val="002060"/>
                </a:solidFill>
                <a:latin typeface="Comic Sans MS" pitchFamily="66" charset="0"/>
              </a:rPr>
              <a:t>Построение образовательного процесса с учётом двигательного режима, возрастных особенностей детей.</a:t>
            </a:r>
          </a:p>
          <a:p>
            <a:pPr lvl="0"/>
            <a:r>
              <a:rPr lang="ru-RU" dirty="0" smtClean="0">
                <a:solidFill>
                  <a:srgbClr val="FF0000"/>
                </a:solidFill>
                <a:latin typeface="Comic Sans MS" pitchFamily="66" charset="0"/>
              </a:rPr>
              <a:t>Утренняя зарядка (ежедневно), физкультурные занятия в зале и на улице (в любое время года)</a:t>
            </a:r>
          </a:p>
          <a:p>
            <a:pPr lvl="0"/>
            <a:r>
              <a:rPr lang="ru-RU" dirty="0" smtClean="0">
                <a:solidFill>
                  <a:srgbClr val="00B0F0"/>
                </a:solidFill>
                <a:latin typeface="Comic Sans MS" pitchFamily="66" charset="0"/>
              </a:rPr>
              <a:t>«Час здоровья и игры» с использованием спортивного оборудования и тренажёров</a:t>
            </a:r>
          </a:p>
          <a:p>
            <a:pPr lvl="0"/>
            <a:r>
              <a:rPr lang="ru-RU" dirty="0" smtClean="0">
                <a:solidFill>
                  <a:srgbClr val="7030A0"/>
                </a:solidFill>
                <a:latin typeface="Comic Sans MS" pitchFamily="66" charset="0"/>
              </a:rPr>
              <a:t>Гимнастика после дневного сна, профилактика плоскостопия (хождение босиком по ребристым дорожкам, рельефным поверхностям и т.д.)</a:t>
            </a:r>
          </a:p>
          <a:p>
            <a:r>
              <a:rPr lang="ru-RU" dirty="0" smtClean="0">
                <a:solidFill>
                  <a:srgbClr val="C00000"/>
                </a:solidFill>
                <a:latin typeface="Comic Sans MS" pitchFamily="66" charset="0"/>
              </a:rPr>
              <a:t>И другие виды работы.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0070C0"/>
                </a:solidFill>
                <a:latin typeface="Comic Sans MS" pitchFamily="66" charset="0"/>
              </a:rPr>
              <a:t>Нарушения в организации деятельности дошкольника в семье</a:t>
            </a:r>
            <a:endParaRPr lang="ru-RU" sz="3200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ru-RU" b="1" dirty="0" smtClean="0">
                <a:solidFill>
                  <a:srgbClr val="7030A0"/>
                </a:solidFill>
                <a:latin typeface="Comic Sans MS" pitchFamily="66" charset="0"/>
              </a:rPr>
              <a:t>Компьютерные игры</a:t>
            </a:r>
            <a:r>
              <a:rPr lang="ru-RU" dirty="0" smtClean="0">
                <a:solidFill>
                  <a:srgbClr val="7030A0"/>
                </a:solidFill>
                <a:latin typeface="Comic Sans MS" pitchFamily="66" charset="0"/>
              </a:rPr>
              <a:t>, просмотр телевизора более получаса в день</a:t>
            </a:r>
          </a:p>
          <a:p>
            <a:pPr lvl="0"/>
            <a:r>
              <a:rPr lang="ru-RU" b="1" dirty="0" smtClean="0">
                <a:solidFill>
                  <a:srgbClr val="7030A0"/>
                </a:solidFill>
                <a:latin typeface="Comic Sans MS" pitchFamily="66" charset="0"/>
              </a:rPr>
              <a:t>Содержание игр</a:t>
            </a:r>
            <a:r>
              <a:rPr lang="ru-RU" dirty="0" smtClean="0">
                <a:solidFill>
                  <a:srgbClr val="7030A0"/>
                </a:solidFill>
                <a:latin typeface="Comic Sans MS" pitchFamily="66" charset="0"/>
              </a:rPr>
              <a:t>, передач, не соответствующих возрасту, содержащих много негативной информации, образов, травмирующих детскую психику, пагубно влияющих на развитие ребёнка.</a:t>
            </a:r>
          </a:p>
          <a:p>
            <a:pPr lvl="0"/>
            <a:r>
              <a:rPr lang="ru-RU" b="1" dirty="0" smtClean="0">
                <a:solidFill>
                  <a:srgbClr val="7030A0"/>
                </a:solidFill>
                <a:latin typeface="Comic Sans MS" pitchFamily="66" charset="0"/>
              </a:rPr>
              <a:t>Преобладание</a:t>
            </a:r>
            <a:r>
              <a:rPr lang="ru-RU" dirty="0" smtClean="0">
                <a:solidFill>
                  <a:srgbClr val="7030A0"/>
                </a:solidFill>
                <a:latin typeface="Comic Sans MS" pitchFamily="66" charset="0"/>
              </a:rPr>
              <a:t> у ребёнка модных игрушек, не дающих интеллектуального, физического развития (оружие, машинки, роботы, </a:t>
            </a:r>
            <a:r>
              <a:rPr lang="ru-RU" dirty="0" err="1" smtClean="0">
                <a:solidFill>
                  <a:srgbClr val="7030A0"/>
                </a:solidFill>
                <a:latin typeface="Comic Sans MS" pitchFamily="66" charset="0"/>
              </a:rPr>
              <a:t>трансформеры</a:t>
            </a:r>
            <a:r>
              <a:rPr lang="ru-RU" dirty="0" smtClean="0">
                <a:solidFill>
                  <a:srgbClr val="7030A0"/>
                </a:solidFill>
                <a:latin typeface="Comic Sans MS" pitchFamily="66" charset="0"/>
              </a:rPr>
              <a:t>)</a:t>
            </a:r>
          </a:p>
          <a:p>
            <a:pPr lvl="0"/>
            <a:r>
              <a:rPr lang="ru-RU" b="1" dirty="0" smtClean="0">
                <a:solidFill>
                  <a:srgbClr val="7030A0"/>
                </a:solidFill>
                <a:latin typeface="Comic Sans MS" pitchFamily="66" charset="0"/>
              </a:rPr>
              <a:t>Отсутствие </a:t>
            </a:r>
            <a:r>
              <a:rPr lang="ru-RU" dirty="0" smtClean="0">
                <a:solidFill>
                  <a:srgbClr val="7030A0"/>
                </a:solidFill>
                <a:latin typeface="Comic Sans MS" pitchFamily="66" charset="0"/>
              </a:rPr>
              <a:t>в семье совместных прогулок, игр на воздухе, предпочтения здорового образа жизни.</a:t>
            </a:r>
          </a:p>
          <a:p>
            <a:endParaRPr lang="ru-RU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  <a:latin typeface="Comic Sans MS" pitchFamily="66" charset="0"/>
              </a:rPr>
              <a:t>Психологическая готовность</a:t>
            </a:r>
            <a:endParaRPr lang="ru-RU" sz="3200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500726"/>
          </a:xfrm>
        </p:spPr>
        <p:txBody>
          <a:bodyPr>
            <a:noAutofit/>
          </a:bodyPr>
          <a:lstStyle/>
          <a:p>
            <a:r>
              <a:rPr lang="ru-RU" sz="1800" b="1" dirty="0" smtClean="0">
                <a:solidFill>
                  <a:srgbClr val="7030A0"/>
                </a:solidFill>
                <a:latin typeface="Comic Sans MS" pitchFamily="66" charset="0"/>
              </a:rPr>
              <a:t>Память</a:t>
            </a:r>
            <a:r>
              <a:rPr lang="ru-RU" sz="1800" dirty="0" smtClean="0">
                <a:solidFill>
                  <a:srgbClr val="C00000"/>
                </a:solidFill>
                <a:latin typeface="Comic Sans MS" pitchFamily="66" charset="0"/>
              </a:rPr>
              <a:t> - способность воспроизводить, запоминать, без запоминания и воспроизведения предыдущего материала невозможно усвоение нового. </a:t>
            </a:r>
            <a:r>
              <a:rPr lang="ru-RU" sz="1800" b="1" u="sng" dirty="0" smtClean="0">
                <a:solidFill>
                  <a:srgbClr val="C00000"/>
                </a:solidFill>
                <a:latin typeface="Comic Sans MS" pitchFamily="66" charset="0"/>
              </a:rPr>
              <a:t>приемы запоминания</a:t>
            </a:r>
            <a:r>
              <a:rPr lang="ru-RU" sz="1800" u="sng" dirty="0" smtClean="0">
                <a:solidFill>
                  <a:srgbClr val="C00000"/>
                </a:solidFill>
                <a:latin typeface="Comic Sans MS" pitchFamily="66" charset="0"/>
              </a:rPr>
              <a:t>:</a:t>
            </a:r>
            <a:r>
              <a:rPr lang="ru-RU" sz="1800" dirty="0" smtClean="0">
                <a:solidFill>
                  <a:srgbClr val="C00000"/>
                </a:solidFill>
                <a:latin typeface="Comic Sans MS" pitchFamily="66" charset="0"/>
              </a:rPr>
              <a:t> повторение, выделение смыслов, разделение на части, схемы. </a:t>
            </a:r>
          </a:p>
          <a:p>
            <a:r>
              <a:rPr lang="ru-RU" sz="1800" b="1" dirty="0" smtClean="0">
                <a:solidFill>
                  <a:srgbClr val="7030A0"/>
                </a:solidFill>
                <a:latin typeface="Comic Sans MS" pitchFamily="66" charset="0"/>
              </a:rPr>
              <a:t>Слух</a:t>
            </a:r>
            <a:r>
              <a:rPr lang="ru-RU" sz="1800" dirty="0" smtClean="0">
                <a:solidFill>
                  <a:srgbClr val="C00000"/>
                </a:solidFill>
                <a:latin typeface="Comic Sans MS" pitchFamily="66" charset="0"/>
              </a:rPr>
              <a:t> - почти всю информацию об окружающих предметах и явлениях дошкольник узнает на слух. В школе 70% учебного времени отводится на то, чтобы </a:t>
            </a:r>
            <a:r>
              <a:rPr lang="ru-RU" sz="1800" b="1" dirty="0" smtClean="0">
                <a:solidFill>
                  <a:srgbClr val="C00000"/>
                </a:solidFill>
                <a:latin typeface="Comic Sans MS" pitchFamily="66" charset="0"/>
              </a:rPr>
              <a:t>слушать учителя</a:t>
            </a:r>
            <a:r>
              <a:rPr lang="ru-RU" sz="1800" dirty="0" smtClean="0">
                <a:solidFill>
                  <a:srgbClr val="C00000"/>
                </a:solidFill>
                <a:latin typeface="Comic Sans MS" pitchFamily="66" charset="0"/>
              </a:rPr>
              <a:t>. Важно развивать </a:t>
            </a:r>
            <a:r>
              <a:rPr lang="ru-RU" sz="1800" b="1" dirty="0" smtClean="0">
                <a:solidFill>
                  <a:srgbClr val="C00000"/>
                </a:solidFill>
                <a:latin typeface="Comic Sans MS" pitchFamily="66" charset="0"/>
              </a:rPr>
              <a:t>активное слушание,</a:t>
            </a:r>
            <a:r>
              <a:rPr lang="ru-RU" sz="1800" dirty="0" smtClean="0">
                <a:solidFill>
                  <a:srgbClr val="C00000"/>
                </a:solidFill>
                <a:latin typeface="Comic Sans MS" pitchFamily="66" charset="0"/>
              </a:rPr>
              <a:t> способность удерживать внимание на важной информации, не отвлекаясь на посторонние звуки. </a:t>
            </a:r>
          </a:p>
          <a:p>
            <a:r>
              <a:rPr lang="ru-RU" sz="1800" b="1" dirty="0" smtClean="0">
                <a:solidFill>
                  <a:srgbClr val="7030A0"/>
                </a:solidFill>
                <a:latin typeface="Comic Sans MS" pitchFamily="66" charset="0"/>
              </a:rPr>
              <a:t>Внимание</a:t>
            </a:r>
            <a:r>
              <a:rPr lang="ru-RU" sz="1800" b="1" dirty="0" smtClean="0">
                <a:solidFill>
                  <a:srgbClr val="C00000"/>
                </a:solidFill>
                <a:latin typeface="Comic Sans MS" pitchFamily="66" charset="0"/>
              </a:rPr>
              <a:t> -</a:t>
            </a:r>
            <a:r>
              <a:rPr lang="ru-RU" sz="1800" dirty="0" smtClean="0">
                <a:solidFill>
                  <a:srgbClr val="C00000"/>
                </a:solidFill>
                <a:latin typeface="Comic Sans MS" pitchFamily="66" charset="0"/>
              </a:rPr>
              <a:t> способность к сосредоточению при выполнении определенных действий, выделение объектов среди других (знаки, рисунки, лица) необходимы для умения увидеть и удерживать образы, возникающие в процессе обучения. </a:t>
            </a:r>
          </a:p>
          <a:p>
            <a:r>
              <a:rPr lang="ru-RU" sz="1800" b="1" dirty="0" smtClean="0">
                <a:solidFill>
                  <a:srgbClr val="7030A0"/>
                </a:solidFill>
                <a:latin typeface="Comic Sans MS" pitchFamily="66" charset="0"/>
              </a:rPr>
              <a:t>Пространственная ориентация </a:t>
            </a:r>
            <a:r>
              <a:rPr lang="ru-RU" sz="1800" dirty="0" smtClean="0">
                <a:solidFill>
                  <a:srgbClr val="C00000"/>
                </a:solidFill>
                <a:latin typeface="Comic Sans MS" pitchFamily="66" charset="0"/>
              </a:rPr>
              <a:t>- способность различать местоположение предметов, учитывать их перемещение необходимо для общей ориентировки в пространстве и на бумаге. </a:t>
            </a:r>
          </a:p>
          <a:p>
            <a:r>
              <a:rPr lang="ru-RU" sz="1800" b="1" dirty="0" smtClean="0">
                <a:solidFill>
                  <a:srgbClr val="7030A0"/>
                </a:solidFill>
                <a:latin typeface="Comic Sans MS" pitchFamily="66" charset="0"/>
              </a:rPr>
              <a:t>Мышление </a:t>
            </a:r>
            <a:r>
              <a:rPr lang="ru-RU" sz="1800" dirty="0" smtClean="0">
                <a:solidFill>
                  <a:srgbClr val="C00000"/>
                </a:solidFill>
                <a:latin typeface="Comic Sans MS" pitchFamily="66" charset="0"/>
              </a:rPr>
              <a:t>- умение сравнивать предметы и явления, выделять важные признаки, связно отвечать на вопросы, рассуждать, продолжить незаконченное предложение. </a:t>
            </a:r>
          </a:p>
          <a:p>
            <a:endParaRPr lang="ru-RU" sz="18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  <a:latin typeface="Comic Sans MS" pitchFamily="66" charset="0"/>
              </a:rPr>
              <a:t>Интеллектуальная готовность.</a:t>
            </a:r>
            <a:r>
              <a:rPr lang="ru-RU" sz="3200" dirty="0" smtClean="0">
                <a:solidFill>
                  <a:srgbClr val="0070C0"/>
                </a:solidFill>
                <a:latin typeface="Comic Sans MS" pitchFamily="66" charset="0"/>
              </a:rPr>
              <a:t/>
            </a:r>
            <a:br>
              <a:rPr lang="ru-RU" sz="3200" dirty="0" smtClean="0">
                <a:solidFill>
                  <a:srgbClr val="0070C0"/>
                </a:solidFill>
                <a:latin typeface="Comic Sans MS" pitchFamily="66" charset="0"/>
              </a:rPr>
            </a:br>
            <a:endParaRPr lang="ru-RU" sz="3200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3000" dirty="0" smtClean="0">
                <a:solidFill>
                  <a:srgbClr val="7030A0"/>
                </a:solidFill>
                <a:latin typeface="Comic Sans MS" pitchFamily="66" charset="0"/>
              </a:rPr>
              <a:t>это не только обучение чтению и счету, это функциональное разностороннее развитие ребенка, которое в дальнейшем поможет ему успешно справиться со школьной программой. </a:t>
            </a:r>
          </a:p>
          <a:p>
            <a:r>
              <a:rPr lang="ru-RU" sz="3000" dirty="0" smtClean="0">
                <a:solidFill>
                  <a:srgbClr val="002060"/>
                </a:solidFill>
                <a:latin typeface="Comic Sans MS" pitchFamily="66" charset="0"/>
              </a:rPr>
              <a:t>набор определённых знаний в разных направлениях развития ребёнка: математика, развитие речи, обучение грамоте, представление о предметах и явлениях окружающего мира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830</Words>
  <Application>Microsoft Office PowerPoint</Application>
  <PresentationFormat>Экран (4:3)</PresentationFormat>
  <Paragraphs>61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Готов ли ваш ребёнок к школе?</vt:lpstr>
      <vt:lpstr>Готовность ребёнка к школьному обучению </vt:lpstr>
      <vt:lpstr>Мотивационная готовность. </vt:lpstr>
      <vt:lpstr>Мотивационная готовность. </vt:lpstr>
      <vt:lpstr>Физическая готовность. </vt:lpstr>
      <vt:lpstr>Направления работы детского сада по сохранению здоровья дошкольников </vt:lpstr>
      <vt:lpstr>Нарушения в организации деятельности дошкольника в семье</vt:lpstr>
      <vt:lpstr>Психологическая готовность</vt:lpstr>
      <vt:lpstr>Интеллектуальная готовность. </vt:lpstr>
      <vt:lpstr>Нравственная готовность. </vt:lpstr>
      <vt:lpstr>Функциональная готовность</vt:lpstr>
      <vt:lpstr>Эмоциональная готовность</vt:lpstr>
      <vt:lpstr>Впереди – школьное обучение!</vt:lpstr>
      <vt:lpstr>Успехов всем!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Готов ли ваш ребёнок к школе?</dc:title>
  <cp:lastModifiedBy>Admin</cp:lastModifiedBy>
  <cp:revision>9</cp:revision>
  <dcterms:modified xsi:type="dcterms:W3CDTF">2014-10-25T14:58:01Z</dcterms:modified>
</cp:coreProperties>
</file>