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77" r:id="rId2"/>
    <p:sldId id="272" r:id="rId3"/>
    <p:sldId id="270" r:id="rId4"/>
    <p:sldId id="27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8" r:id="rId13"/>
    <p:sldId id="274" r:id="rId14"/>
    <p:sldId id="264" r:id="rId15"/>
    <p:sldId id="265" r:id="rId16"/>
    <p:sldId id="267" r:id="rId17"/>
    <p:sldId id="279" r:id="rId18"/>
    <p:sldId id="269" r:id="rId19"/>
    <p:sldId id="281" r:id="rId20"/>
    <p:sldId id="276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54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044D-BB3C-4833-B1A1-08B2AF2C8D7F}" type="datetimeFigureOut">
              <a:rPr lang="ru-RU" smtClean="0"/>
              <a:pPr/>
              <a:t>30.10.2009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BB902-D26F-410A-A39B-1B26D58F8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BB902-D26F-410A-A39B-1B26D58F882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328F-AE93-407C-8568-8FD29AD405CD}" type="datetimeFigureOut">
              <a:rPr lang="ru-RU" smtClean="0"/>
              <a:pPr/>
              <a:t>30.10.2009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222BDA-CA57-46D4-8549-BF06D85C91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328F-AE93-407C-8568-8FD29AD405CD}" type="datetimeFigureOut">
              <a:rPr lang="ru-RU" smtClean="0"/>
              <a:pPr/>
              <a:t>30.10.2009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22BDA-CA57-46D4-8549-BF06D85C9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328F-AE93-407C-8568-8FD29AD405CD}" type="datetimeFigureOut">
              <a:rPr lang="ru-RU" smtClean="0"/>
              <a:pPr/>
              <a:t>30.10.2009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22BDA-CA57-46D4-8549-BF06D85C9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00B29C3-E12A-4D5D-A904-6D2933575B6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89328F-AE93-407C-8568-8FD29AD405CD}" type="datetimeFigureOut">
              <a:rPr lang="ru-RU" smtClean="0"/>
              <a:pPr/>
              <a:t>30.10.2009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8222BDA-CA57-46D4-8549-BF06D85C91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328F-AE93-407C-8568-8FD29AD405CD}" type="datetimeFigureOut">
              <a:rPr lang="ru-RU" smtClean="0"/>
              <a:pPr/>
              <a:t>30.10.2009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22BDA-CA57-46D4-8549-BF06D85C91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328F-AE93-407C-8568-8FD29AD405CD}" type="datetimeFigureOut">
              <a:rPr lang="ru-RU" smtClean="0"/>
              <a:pPr/>
              <a:t>30.10.2009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22BDA-CA57-46D4-8549-BF06D85C91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22BDA-CA57-46D4-8549-BF06D85C91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328F-AE93-407C-8568-8FD29AD405CD}" type="datetimeFigureOut">
              <a:rPr lang="ru-RU" smtClean="0"/>
              <a:pPr/>
              <a:t>30.10.2009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328F-AE93-407C-8568-8FD29AD405CD}" type="datetimeFigureOut">
              <a:rPr lang="ru-RU" smtClean="0"/>
              <a:pPr/>
              <a:t>30.10.2009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22BDA-CA57-46D4-8549-BF06D85C91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328F-AE93-407C-8568-8FD29AD405CD}" type="datetimeFigureOut">
              <a:rPr lang="ru-RU" smtClean="0"/>
              <a:pPr/>
              <a:t>30.10.2009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22BDA-CA57-46D4-8549-BF06D85C9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89328F-AE93-407C-8568-8FD29AD405CD}" type="datetimeFigureOut">
              <a:rPr lang="ru-RU" smtClean="0"/>
              <a:pPr/>
              <a:t>30.10.2009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8222BDA-CA57-46D4-8549-BF06D85C91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328F-AE93-407C-8568-8FD29AD405CD}" type="datetimeFigureOut">
              <a:rPr lang="ru-RU" smtClean="0"/>
              <a:pPr/>
              <a:t>30.10.2009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222BDA-CA57-46D4-8549-BF06D85C91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189328F-AE93-407C-8568-8FD29AD405CD}" type="datetimeFigureOut">
              <a:rPr lang="ru-RU" smtClean="0"/>
              <a:pPr/>
              <a:t>30.10.2009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8222BDA-CA57-46D4-8549-BF06D85C91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sz="3200" dirty="0" smtClean="0">
                <a:solidFill>
                  <a:schemeClr val="bg1"/>
                </a:solidFill>
              </a:rPr>
              <a:t>Учитель: </a:t>
            </a:r>
            <a:r>
              <a:rPr lang="ru-RU" sz="3200" dirty="0" err="1" smtClean="0">
                <a:solidFill>
                  <a:schemeClr val="bg1"/>
                </a:solidFill>
              </a:rPr>
              <a:t>Молдалиева</a:t>
            </a:r>
            <a:r>
              <a:rPr lang="ru-RU" sz="3200" dirty="0" smtClean="0">
                <a:solidFill>
                  <a:schemeClr val="bg1"/>
                </a:solidFill>
              </a:rPr>
              <a:t> Е.Ю.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7158" y="1428736"/>
            <a:ext cx="8305800" cy="1981200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р</a:t>
            </a:r>
            <a:r>
              <a:rPr lang="ru-RU" dirty="0" smtClean="0"/>
              <a:t> о к   литературного чтения в   4 а классе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357562"/>
            <a:ext cx="19050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14744" y="357166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а</a:t>
            </a:r>
            <a:r>
              <a:rPr lang="ru-RU" sz="3200" b="1" dirty="0" smtClean="0"/>
              <a:t>льт</a:t>
            </a:r>
            <a:endParaRPr lang="ru-RU" sz="3200" b="1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857232"/>
            <a:ext cx="2714643" cy="335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857628"/>
            <a:ext cx="219075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29388" y="2571744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контрабас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2928934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скрипка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571472" y="500042"/>
            <a:ext cx="821537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Словарь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14348" y="2214554"/>
            <a:ext cx="678661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Пленять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взять в плен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2-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очаровать, увлечь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Смычок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слегка изогнутая деревянная палочка с натянутым вдоль нее пучком конских волос, которой водят по струнам для извлечения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звуков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Драть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  отрывать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Лад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согласие, мир, порядок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Сыскал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найти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отыскать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Чинно (чинный)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отвечающий строгим правилам поведения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Пуще прежнего-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больше, сильнее такого, как был раньше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571612"/>
            <a:ext cx="8229600" cy="2500322"/>
          </a:xfrm>
        </p:spPr>
        <p:txBody>
          <a:bodyPr>
            <a:normAutofit/>
          </a:bodyPr>
          <a:lstStyle/>
          <a:p>
            <a:r>
              <a:rPr lang="ru-RU" dirty="0" smtClean="0"/>
              <a:t>Для успешного </a:t>
            </a:r>
            <a:r>
              <a:rPr lang="ru-RU" i="1" dirty="0" smtClean="0"/>
              <a:t>выполнения</a:t>
            </a:r>
            <a:r>
              <a:rPr lang="ru-RU" dirty="0" smtClean="0"/>
              <a:t> любого дела нужны умения и способности.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1384300"/>
          </a:xfrm>
        </p:spPr>
        <p:txBody>
          <a:bodyPr/>
          <a:lstStyle/>
          <a:p>
            <a:r>
              <a:rPr lang="ru-RU" sz="4000"/>
              <a:t>Не место красит человека, а человек место.</a:t>
            </a:r>
          </a:p>
        </p:txBody>
      </p:sp>
      <p:pic>
        <p:nvPicPr>
          <p:cNvPr id="122886" name="Picture 6" descr="Snap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04" y="2214554"/>
            <a:ext cx="5832475" cy="42799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Анализ басни.</a:t>
            </a:r>
            <a:br>
              <a:rPr lang="ru-RU" dirty="0"/>
            </a:br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58" y="1428736"/>
            <a:ext cx="835824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1.Где происходят события?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2.Кто герои басни?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3.Какая история описывается?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4.Над кем смеется автор?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5.Есть ли в басне мораль?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714348" y="1285860"/>
          <a:ext cx="7643866" cy="4572032"/>
        </p:xfrm>
        <a:graphic>
          <a:graphicData uri="http://schemas.openxmlformats.org/presentationml/2006/ole">
            <p:oleObj spid="_x0000_s22529" name="Слайд" r:id="rId3" imgW="4570330" imgH="3427599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3000396"/>
          </a:xfrm>
        </p:spPr>
        <p:txBody>
          <a:bodyPr>
            <a:normAutofit/>
          </a:bodyPr>
          <a:lstStyle/>
          <a:p>
            <a:r>
              <a:rPr lang="ru-RU" dirty="0"/>
              <a:t>Почему басни нам всегда интересны и сохраняют свою актуальность?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2" name="Picture 6" descr="в Летнем саду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76250"/>
            <a:ext cx="3032117" cy="4108548"/>
          </a:xfrm>
          <a:noFill/>
          <a:ln/>
        </p:spPr>
      </p:pic>
      <p:sp>
        <p:nvSpPr>
          <p:cNvPr id="6554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765175"/>
            <a:ext cx="4537075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/>
              <a:t>   </a:t>
            </a:r>
            <a:r>
              <a:rPr lang="ru-RU" sz="3600" dirty="0"/>
              <a:t>Памятник Крылову в Санкт-Петербурге в Летнем саду.</a:t>
            </a:r>
          </a:p>
        </p:txBody>
      </p:sp>
      <p:pic>
        <p:nvPicPr>
          <p:cNvPr id="4" name="Picture 5" descr="kry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57686" y="3214686"/>
            <a:ext cx="3960813" cy="2970212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Тема урока: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928802"/>
            <a:ext cx="3714776" cy="378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6572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Алгоритм  работы над басней.</a:t>
            </a:r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85786" y="1214422"/>
            <a:ext cx="7215238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текстом до чтения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95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1.Название текста.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95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2.Иллюстрация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95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3.Предположение содержания текста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95325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текстом во время чтения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1.Чтение теста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2.Диалог с автором (задание вопросов автору)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3.Словарная работа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тестом после чтения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95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1.Ответы на вопросы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95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2.Выразительное чтение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95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3.Чтение по ролям.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3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3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3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638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714356"/>
            <a:ext cx="8305800" cy="442915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Активность работы на уроке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(Умение работать с литературным текстом)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Активность работы на уроке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429000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00B050"/>
                </a:solidFill>
              </a:rPr>
              <a:t>(Умение работать с литературным текстом)</a:t>
            </a:r>
            <a:endParaRPr lang="ru-RU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80"/>
            <a:ext cx="7929618" cy="54292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1142984"/>
            <a:ext cx="4929222" cy="7969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работу</a:t>
            </a:r>
            <a:r>
              <a:rPr lang="ru-RU" dirty="0" smtClean="0">
                <a:solidFill>
                  <a:srgbClr val="C00000"/>
                </a:solidFill>
              </a:rPr>
              <a:t>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Briullov_Karl_Pavlovich_The_Portrait_of_the_Fabulist_Ivan_Andrejevich_Krylov_oil_painting_reproduction_p[1]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4612" y="1857364"/>
            <a:ext cx="3888364" cy="4572032"/>
          </a:xfrm>
          <a:noFill/>
          <a:ln/>
        </p:spPr>
      </p:pic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9144000" cy="1384300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effectLst/>
              </a:rPr>
              <a:t>Иван Андреевич Крылов </a:t>
            </a:r>
            <a:r>
              <a:rPr lang="ru-RU" sz="3200" b="1" i="1" dirty="0" smtClean="0">
                <a:solidFill>
                  <a:srgbClr val="FF0000"/>
                </a:solidFill>
                <a:effectLst/>
              </a:rPr>
              <a:t>(1769-1844)                                               </a:t>
            </a:r>
            <a:r>
              <a:rPr lang="ru-RU" sz="3200" i="1" dirty="0" smtClean="0">
                <a:solidFill>
                  <a:schemeClr val="tx1"/>
                </a:solidFill>
                <a:effectLst/>
              </a:rPr>
              <a:t>русский </a:t>
            </a:r>
            <a:r>
              <a:rPr lang="ru-RU" sz="3200" i="1" dirty="0">
                <a:solidFill>
                  <a:schemeClr val="tx1"/>
                </a:solidFill>
                <a:effectLst/>
              </a:rPr>
              <a:t>баснописец начала 19 </a:t>
            </a:r>
            <a:r>
              <a:rPr lang="ru-RU" sz="3200" i="1" dirty="0" smtClean="0">
                <a:solidFill>
                  <a:schemeClr val="tx1"/>
                </a:solidFill>
                <a:effectLst/>
              </a:rPr>
              <a:t>века</a:t>
            </a:r>
            <a:endParaRPr lang="ru-RU" sz="3200" i="1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2" name="Picture 6" descr="в Летнем саду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76250"/>
            <a:ext cx="3032117" cy="4108548"/>
          </a:xfrm>
          <a:noFill/>
          <a:ln/>
        </p:spPr>
      </p:pic>
      <p:sp>
        <p:nvSpPr>
          <p:cNvPr id="6554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765175"/>
            <a:ext cx="4537075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/>
              <a:t>   </a:t>
            </a:r>
            <a:r>
              <a:rPr lang="ru-RU" sz="3600" dirty="0"/>
              <a:t>Памятник Крылову в Санкт-Петербурге в Летнем саду.</a:t>
            </a:r>
          </a:p>
        </p:txBody>
      </p:sp>
      <p:pic>
        <p:nvPicPr>
          <p:cNvPr id="4" name="Picture 5" descr="kry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57686" y="3214686"/>
            <a:ext cx="3960813" cy="2970212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34" y="1285860"/>
            <a:ext cx="828680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Басня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         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короткий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рассказ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</a:tabLst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форма речи?                                 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чаще в стихах,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герои?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lang="ru-RU" sz="3200" u="sng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ивотные, растения, предметы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сформулирован вывод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3200" u="sng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ораль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авторская позиция?                    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скрыта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какой смысл?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иносказательный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472" y="35716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ru-RU" sz="3600" b="1" dirty="0">
                <a:solidFill>
                  <a:srgbClr val="0000FF"/>
                </a:solidFill>
                <a:latin typeface="Tahoma" pitchFamily="34" charset="0"/>
              </a:rPr>
              <a:t>Что такое мораль басни?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71440" y="1428736"/>
            <a:ext cx="8572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Мораль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начальные или заключительные строки басни с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нравоучительным выводом.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572008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Иносказание-выражение, содержащее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иной,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скрытый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смысл, аллегория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5" y="3244334"/>
            <a:ext cx="6215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ahoma" pitchFamily="34" charset="0"/>
              </a:rPr>
              <a:t>Что такое иносказание?</a:t>
            </a:r>
          </a:p>
          <a:p>
            <a:endParaRPr lang="ru-RU" b="1" dirty="0">
              <a:solidFill>
                <a:srgbClr val="0000FF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6572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Алгоритм  работы над басней.</a:t>
            </a:r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85786" y="1214422"/>
            <a:ext cx="7215238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текстом до чтения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95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1.Название текста.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95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2.Иллюстрация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95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3.Предположение содержания текста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95325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текстом во время чтения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1.Чтение теста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2.Диалог с автором (задание вопросов автору)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3.Словарная работа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тестом после чтения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95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1.Ответы на вопросы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95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2.Выразительное чтение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95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3.Чтение по ролям.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3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3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3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638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1142976" y="357166"/>
            <a:ext cx="7429552" cy="16430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4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Квартет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57158" y="3643314"/>
            <a:ext cx="850112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Квартет 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музыкальный ансамбль из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четырёх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музыкантов-исполнителей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2143116"/>
            <a:ext cx="4334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Кварта</a:t>
            </a:r>
            <a:r>
              <a:rPr lang="ru-RU" dirty="0" smtClean="0"/>
              <a:t> (от лат. </a:t>
            </a:r>
            <a:r>
              <a:rPr lang="ru-RU" dirty="0" err="1" smtClean="0"/>
              <a:t>quarto</a:t>
            </a:r>
            <a:r>
              <a:rPr lang="ru-RU" dirty="0" smtClean="0"/>
              <a:t> — «четыре»)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715436" cy="604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775</TotalTime>
  <Words>368</Words>
  <Application>Microsoft Office PowerPoint</Application>
  <PresentationFormat>Экран (4:3)</PresentationFormat>
  <Paragraphs>83</Paragraphs>
  <Slides>21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Бумажная</vt:lpstr>
      <vt:lpstr>Слайд</vt:lpstr>
      <vt:lpstr>У р о к   литературного чтения в   4 а классе</vt:lpstr>
      <vt:lpstr>Активность работы на уроке (Умение работать с литературным текстом)</vt:lpstr>
      <vt:lpstr>Иван Андреевич Крылов (1769-1844)                                               русский баснописец начала 19 века</vt:lpstr>
      <vt:lpstr>Слайд 4</vt:lpstr>
      <vt:lpstr> </vt:lpstr>
      <vt:lpstr>Что такое мораль басни?</vt:lpstr>
      <vt:lpstr> Алгоритм  работы над басней.</vt:lpstr>
      <vt:lpstr>Слайд 8</vt:lpstr>
      <vt:lpstr>Слайд 9</vt:lpstr>
      <vt:lpstr>Слайд 10</vt:lpstr>
      <vt:lpstr>Слайд 11</vt:lpstr>
      <vt:lpstr>Для успешного выполнения любого дела нужны умения и способности.</vt:lpstr>
      <vt:lpstr>Не место красит человека, а человек место.</vt:lpstr>
      <vt:lpstr>Анализ басни. </vt:lpstr>
      <vt:lpstr>Вывод</vt:lpstr>
      <vt:lpstr>Почему басни нам всегда интересны и сохраняют свою актуальность? </vt:lpstr>
      <vt:lpstr>Слайд 17</vt:lpstr>
      <vt:lpstr>Тема урока:</vt:lpstr>
      <vt:lpstr> Алгоритм  работы над басней.</vt:lpstr>
      <vt:lpstr>Активность работы на уроке</vt:lpstr>
      <vt:lpstr>Спасибо за работу!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Андреевич Крылов  ( 1769-1844) </dc:title>
  <dc:creator>Мама</dc:creator>
  <cp:lastModifiedBy>Мама</cp:lastModifiedBy>
  <cp:revision>61</cp:revision>
  <dcterms:created xsi:type="dcterms:W3CDTF">2009-10-28T10:25:32Z</dcterms:created>
  <dcterms:modified xsi:type="dcterms:W3CDTF">2009-10-30T04:00:02Z</dcterms:modified>
</cp:coreProperties>
</file>