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random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457200"/>
            <a:ext cx="6400800" cy="4419600"/>
          </a:xfrm>
        </p:spPr>
        <p:style>
          <a:lnRef idx="2">
            <a:schemeClr val="accent1"/>
          </a:lnRef>
          <a:fillRef idx="1002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Развитие познавательно-исследовательской деятельности посредством использования игрового занимательного материала.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457200"/>
            <a:ext cx="7239000" cy="6016752"/>
          </a:xfrm>
        </p:spPr>
        <p:style>
          <a:lnRef idx="2">
            <a:schemeClr val="accent1"/>
          </a:lnRef>
          <a:fillRef idx="1002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0070C0"/>
                </a:solidFill>
              </a:rPr>
              <a:t>     В </a:t>
            </a:r>
            <a:r>
              <a:rPr lang="ru-RU" sz="2600" b="1" dirty="0" smtClean="0">
                <a:solidFill>
                  <a:srgbClr val="0070C0"/>
                </a:solidFill>
              </a:rPr>
              <a:t>процессе игры на занятиях </a:t>
            </a:r>
            <a:r>
              <a:rPr lang="ru-RU" sz="2600" b="1" dirty="0" smtClean="0">
                <a:solidFill>
                  <a:srgbClr val="0070C0"/>
                </a:solidFill>
              </a:rPr>
              <a:t>я использовала </a:t>
            </a:r>
            <a:endParaRPr lang="ru-RU" sz="2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600" b="1" dirty="0" smtClean="0">
                <a:solidFill>
                  <a:srgbClr val="0070C0"/>
                </a:solidFill>
              </a:rPr>
              <a:t>       занимательный материал сделанный мною.</a:t>
            </a:r>
          </a:p>
          <a:p>
            <a:pPr>
              <a:buNone/>
            </a:pPr>
            <a:endParaRPr lang="ru-RU" sz="1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70C0"/>
                </a:solidFill>
              </a:rPr>
              <a:t>            </a:t>
            </a:r>
            <a:r>
              <a:rPr lang="ru-RU" sz="2300" b="1" dirty="0" smtClean="0">
                <a:solidFill>
                  <a:srgbClr val="0070C0"/>
                </a:solidFill>
              </a:rPr>
              <a:t>Дидактическая игра развивающая восприятие</a:t>
            </a:r>
          </a:p>
          <a:p>
            <a:pPr>
              <a:buNone/>
            </a:pPr>
            <a:r>
              <a:rPr lang="ru-RU" sz="2300" b="1" dirty="0" smtClean="0">
                <a:solidFill>
                  <a:srgbClr val="0070C0"/>
                </a:solidFill>
              </a:rPr>
              <a:t> </a:t>
            </a:r>
            <a:r>
              <a:rPr lang="ru-RU" sz="2300" b="1" dirty="0" smtClean="0">
                <a:solidFill>
                  <a:srgbClr val="0070C0"/>
                </a:solidFill>
              </a:rPr>
              <a:t>                   величины</a:t>
            </a:r>
            <a:r>
              <a:rPr lang="ru-RU" sz="2300" b="1" dirty="0" smtClean="0">
                <a:solidFill>
                  <a:srgbClr val="0070C0"/>
                </a:solidFill>
              </a:rPr>
              <a:t>, </a:t>
            </a:r>
            <a:r>
              <a:rPr lang="ru-RU" sz="2300" b="1" dirty="0" smtClean="0">
                <a:solidFill>
                  <a:srgbClr val="0070C0"/>
                </a:solidFill>
              </a:rPr>
              <a:t>формы</a:t>
            </a:r>
            <a:r>
              <a:rPr lang="ru-RU" sz="2300" b="1" dirty="0" smtClean="0">
                <a:solidFill>
                  <a:srgbClr val="0070C0"/>
                </a:solidFill>
              </a:rPr>
              <a:t>, </a:t>
            </a:r>
            <a:r>
              <a:rPr lang="ru-RU" sz="2300" b="1" dirty="0" smtClean="0">
                <a:solidFill>
                  <a:srgbClr val="0070C0"/>
                </a:solidFill>
              </a:rPr>
              <a:t>цвета и счёта. </a:t>
            </a:r>
            <a:endParaRPr lang="ru-RU" sz="1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300" dirty="0" smtClean="0">
                <a:solidFill>
                  <a:srgbClr val="0070C0"/>
                </a:solidFill>
              </a:rPr>
              <a:t>     - способствует </a:t>
            </a:r>
            <a:r>
              <a:rPr lang="ru-RU" sz="2300" dirty="0" smtClean="0">
                <a:solidFill>
                  <a:srgbClr val="0070C0"/>
                </a:solidFill>
              </a:rPr>
              <a:t>развитию творческого воображения, </a:t>
            </a:r>
            <a:endParaRPr lang="ru-RU" sz="23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300" dirty="0" smtClean="0">
                <a:solidFill>
                  <a:srgbClr val="0070C0"/>
                </a:solidFill>
              </a:rPr>
              <a:t> </a:t>
            </a:r>
            <a:r>
              <a:rPr lang="ru-RU" sz="2300" dirty="0" smtClean="0">
                <a:solidFill>
                  <a:srgbClr val="0070C0"/>
                </a:solidFill>
              </a:rPr>
              <a:t>    - развивать </a:t>
            </a:r>
            <a:r>
              <a:rPr lang="ru-RU" sz="2300" dirty="0" smtClean="0">
                <a:solidFill>
                  <a:srgbClr val="0070C0"/>
                </a:solidFill>
              </a:rPr>
              <a:t>умение находить признаки сходства и различия</a:t>
            </a:r>
            <a:r>
              <a:rPr lang="ru-RU" sz="2300" dirty="0" smtClean="0">
                <a:solidFill>
                  <a:srgbClr val="0070C0"/>
                </a:solidFill>
              </a:rPr>
              <a:t>,</a:t>
            </a:r>
          </a:p>
          <a:p>
            <a:pPr>
              <a:buNone/>
            </a:pPr>
            <a:r>
              <a:rPr lang="ru-RU" sz="2300" dirty="0" smtClean="0">
                <a:solidFill>
                  <a:srgbClr val="0070C0"/>
                </a:solidFill>
              </a:rPr>
              <a:t> </a:t>
            </a:r>
            <a:r>
              <a:rPr lang="ru-RU" sz="2300" dirty="0" smtClean="0">
                <a:solidFill>
                  <a:srgbClr val="0070C0"/>
                </a:solidFill>
              </a:rPr>
              <a:t>    - обучение </a:t>
            </a:r>
            <a:r>
              <a:rPr lang="ru-RU" sz="2300" dirty="0" smtClean="0">
                <a:solidFill>
                  <a:srgbClr val="0070C0"/>
                </a:solidFill>
              </a:rPr>
              <a:t>восприятию предметов в количестве один, два и много, мелкая моторика пальчиков, </a:t>
            </a:r>
            <a:endParaRPr lang="ru-RU" sz="23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300" dirty="0" smtClean="0">
                <a:solidFill>
                  <a:srgbClr val="0070C0"/>
                </a:solidFill>
              </a:rPr>
              <a:t> </a:t>
            </a:r>
            <a:r>
              <a:rPr lang="ru-RU" sz="2300" dirty="0" smtClean="0">
                <a:solidFill>
                  <a:srgbClr val="0070C0"/>
                </a:solidFill>
              </a:rPr>
              <a:t>    - умение </a:t>
            </a:r>
            <a:r>
              <a:rPr lang="ru-RU" sz="2300" dirty="0" smtClean="0">
                <a:solidFill>
                  <a:srgbClr val="0070C0"/>
                </a:solidFill>
              </a:rPr>
              <a:t>различать предметы по </a:t>
            </a:r>
            <a:r>
              <a:rPr lang="ru-RU" sz="2300" dirty="0" smtClean="0">
                <a:solidFill>
                  <a:srgbClr val="0070C0"/>
                </a:solidFill>
              </a:rPr>
              <a:t>форме.</a:t>
            </a:r>
            <a:endParaRPr lang="ru-RU" sz="26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           Многофункциональная дидактическая игра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                                     «</a:t>
            </a:r>
            <a:r>
              <a:rPr lang="ru-RU" sz="2000" b="1" dirty="0" smtClean="0">
                <a:solidFill>
                  <a:srgbClr val="0070C0"/>
                </a:solidFill>
              </a:rPr>
              <a:t>Снеговички</a:t>
            </a:r>
            <a:r>
              <a:rPr lang="ru-RU" sz="2000" b="1" dirty="0" smtClean="0">
                <a:solidFill>
                  <a:srgbClr val="0070C0"/>
                </a:solidFill>
              </a:rPr>
              <a:t>»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         Чему </a:t>
            </a:r>
            <a:r>
              <a:rPr lang="ru-RU" sz="1800" b="1" dirty="0" smtClean="0">
                <a:solidFill>
                  <a:srgbClr val="0070C0"/>
                </a:solidFill>
              </a:rPr>
              <a:t>можно научить ребенка с помощью </a:t>
            </a:r>
            <a:r>
              <a:rPr lang="ru-RU" sz="1800" b="1" dirty="0" smtClean="0">
                <a:solidFill>
                  <a:srgbClr val="0070C0"/>
                </a:solidFill>
              </a:rPr>
              <a:t>этой игры:</a:t>
            </a:r>
            <a:endParaRPr lang="ru-RU" sz="1800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-</a:t>
            </a:r>
            <a:r>
              <a:rPr lang="ru-RU" sz="2000" dirty="0" smtClean="0">
                <a:solidFill>
                  <a:srgbClr val="0070C0"/>
                </a:solidFill>
              </a:rPr>
              <a:t>Счет до </a:t>
            </a:r>
            <a:r>
              <a:rPr lang="ru-RU" sz="2000" dirty="0" smtClean="0">
                <a:solidFill>
                  <a:srgbClr val="0070C0"/>
                </a:solidFill>
              </a:rPr>
              <a:t>5 </a:t>
            </a:r>
            <a:r>
              <a:rPr lang="ru-RU" sz="2000" dirty="0" smtClean="0">
                <a:solidFill>
                  <a:srgbClr val="0070C0"/>
                </a:solidFill>
              </a:rPr>
              <a:t>(количество пуговок от 1 до </a:t>
            </a:r>
            <a:r>
              <a:rPr lang="ru-RU" sz="2000" dirty="0" smtClean="0">
                <a:solidFill>
                  <a:srgbClr val="0070C0"/>
                </a:solidFill>
              </a:rPr>
              <a:t>5) 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-</a:t>
            </a:r>
            <a:r>
              <a:rPr lang="ru-RU" sz="2000" dirty="0" smtClean="0">
                <a:solidFill>
                  <a:srgbClr val="0070C0"/>
                </a:solidFill>
              </a:rPr>
              <a:t>Цифры (они наклеены с обратной стороны) ;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-</a:t>
            </a:r>
            <a:r>
              <a:rPr lang="ru-RU" sz="2000" dirty="0" smtClean="0">
                <a:solidFill>
                  <a:srgbClr val="0070C0"/>
                </a:solidFill>
              </a:rPr>
              <a:t>Геометрические фигуры (пуговки) ;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-</a:t>
            </a:r>
            <a:r>
              <a:rPr lang="ru-RU" sz="2000" dirty="0" smtClean="0">
                <a:solidFill>
                  <a:srgbClr val="0070C0"/>
                </a:solidFill>
              </a:rPr>
              <a:t>Сравнение предметов по весу (снеговики наполнены различными </a:t>
            </a:r>
            <a:r>
              <a:rPr lang="ru-RU" sz="2000" dirty="0" smtClean="0">
                <a:solidFill>
                  <a:srgbClr val="0070C0"/>
                </a:solidFill>
              </a:rPr>
              <a:t>наполнителями - песок</a:t>
            </a:r>
            <a:r>
              <a:rPr lang="ru-RU" sz="2000" dirty="0" smtClean="0">
                <a:solidFill>
                  <a:srgbClr val="0070C0"/>
                </a:solidFill>
              </a:rPr>
              <a:t>, вода, монетки, крупа и т. д.)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-</a:t>
            </a:r>
            <a:r>
              <a:rPr lang="ru-RU" sz="2000" dirty="0" smtClean="0">
                <a:solidFill>
                  <a:srgbClr val="0070C0"/>
                </a:solidFill>
              </a:rPr>
              <a:t>Развитие внимания и слухового восприятия (что звучит) ;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-</a:t>
            </a:r>
            <a:r>
              <a:rPr lang="ru-RU" sz="2000" dirty="0" smtClean="0">
                <a:solidFill>
                  <a:srgbClr val="0070C0"/>
                </a:solidFill>
              </a:rPr>
              <a:t>Цвета.</a:t>
            </a:r>
          </a:p>
          <a:p>
            <a:pPr>
              <a:buNone/>
            </a:pP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зображение 05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3733800"/>
            <a:ext cx="3810000" cy="2540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" name="Рисунок 5" descr="Изображение 0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685800"/>
            <a:ext cx="3886200" cy="2590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зображение 06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3505200"/>
            <a:ext cx="4038600" cy="2692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Рисунок 4" descr="Изображение 06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609600"/>
            <a:ext cx="3886200" cy="2590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533400"/>
            <a:ext cx="7239000" cy="5867400"/>
          </a:xfrm>
        </p:spPr>
        <p:style>
          <a:lnRef idx="2">
            <a:schemeClr val="accent1"/>
          </a:lnRef>
          <a:fillRef idx="1002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Работая </a:t>
            </a:r>
            <a:r>
              <a:rPr lang="ru-RU" b="1" dirty="0" smtClean="0">
                <a:solidFill>
                  <a:srgbClr val="0070C0"/>
                </a:solidFill>
              </a:rPr>
              <a:t>в тесном контакте с родителями и детьми мы добились хороших результатов в интеллектуальном развитии </a:t>
            </a:r>
            <a:r>
              <a:rPr lang="ru-RU" b="1" dirty="0" smtClean="0">
                <a:solidFill>
                  <a:srgbClr val="0070C0"/>
                </a:solidFill>
              </a:rPr>
              <a:t>детей.</a:t>
            </a: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Целенаправленная</a:t>
            </a:r>
            <a:r>
              <a:rPr lang="ru-RU" b="1" dirty="0" smtClean="0">
                <a:solidFill>
                  <a:srgbClr val="0070C0"/>
                </a:solidFill>
              </a:rPr>
              <a:t>, систематическая работа с детьми по использованию игрового занимательного материала показала, что дети успешно овладели основами </a:t>
            </a:r>
            <a:r>
              <a:rPr lang="ru-RU" b="1" dirty="0" smtClean="0">
                <a:solidFill>
                  <a:srgbClr val="0070C0"/>
                </a:solidFill>
              </a:rPr>
              <a:t>математики.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       Дети </a:t>
            </a:r>
            <a:r>
              <a:rPr lang="ru-RU" b="1" dirty="0" smtClean="0">
                <a:solidFill>
                  <a:srgbClr val="0070C0"/>
                </a:solidFill>
              </a:rPr>
              <a:t>стали наиболее самостоятельны, </a:t>
            </a:r>
            <a:r>
              <a:rPr lang="ru-RU" b="1" dirty="0" smtClean="0">
                <a:solidFill>
                  <a:srgbClr val="0070C0"/>
                </a:solidFill>
              </a:rPr>
              <a:t>наблюдательны,находчивы,сообразительны</a:t>
            </a:r>
            <a:r>
              <a:rPr lang="ru-RU" b="1" dirty="0" smtClean="0">
                <a:solidFill>
                  <a:srgbClr val="0070C0"/>
                </a:solidFill>
              </a:rPr>
              <a:t>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533400"/>
            <a:ext cx="7239000" cy="5940552"/>
          </a:xfrm>
        </p:spPr>
        <p:style>
          <a:lnRef idx="2">
            <a:schemeClr val="accent1"/>
          </a:lnRef>
          <a:fillRef idx="1002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48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4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  </a:t>
            </a:r>
            <a:r>
              <a:rPr lang="ru-RU" sz="4400" b="1" dirty="0" smtClean="0">
                <a:solidFill>
                  <a:srgbClr val="0070C0"/>
                </a:solidFill>
              </a:rPr>
              <a:t>Спасибо за внимание</a:t>
            </a:r>
            <a:endParaRPr lang="ru-RU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609600"/>
            <a:ext cx="7239000" cy="5864352"/>
          </a:xfrm>
        </p:spPr>
        <p:style>
          <a:lnRef idx="2">
            <a:schemeClr val="accent1"/>
          </a:lnRef>
          <a:fillRef idx="1002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    Дети </a:t>
            </a:r>
            <a:r>
              <a:rPr lang="ru-RU" b="1" dirty="0" smtClean="0">
                <a:solidFill>
                  <a:srgbClr val="0070C0"/>
                </a:solidFill>
              </a:rPr>
              <a:t>- пытливые исследователи окружающего мира. Эта особенность заложена в них от рождения. Формирование у дошкольников познавательного интереса является одной из важнейших задач обучения ребенка в детском саду.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     </a:t>
            </a:r>
            <a:r>
              <a:rPr lang="ru-RU" b="1" dirty="0" smtClean="0">
                <a:solidFill>
                  <a:srgbClr val="0070C0"/>
                </a:solidFill>
              </a:rPr>
              <a:t>Познавательный </a:t>
            </a:r>
            <a:r>
              <a:rPr lang="ru-RU" b="1" dirty="0" smtClean="0">
                <a:solidFill>
                  <a:srgbClr val="0070C0"/>
                </a:solidFill>
              </a:rPr>
              <a:t>интерес - ведущий мотив учебной деятельности, направляющий личность на овладение знаниями и способами познания. 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381000"/>
            <a:ext cx="7239000" cy="6092952"/>
          </a:xfrm>
        </p:spPr>
        <p:style>
          <a:lnRef idx="2">
            <a:schemeClr val="accent1"/>
          </a:lnRef>
          <a:fillRef idx="1002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   Познавательный </a:t>
            </a:r>
            <a:r>
              <a:rPr lang="ru-RU" sz="2800" b="1" dirty="0" smtClean="0">
                <a:solidFill>
                  <a:srgbClr val="0070C0"/>
                </a:solidFill>
              </a:rPr>
              <a:t>интерес является основой учебной деятельности,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  так </a:t>
            </a:r>
            <a:r>
              <a:rPr lang="ru-RU" sz="2800" b="1" dirty="0" smtClean="0">
                <a:solidFill>
                  <a:srgbClr val="0070C0"/>
                </a:solidFill>
              </a:rPr>
              <a:t>как: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интерес способствует формированию глубоких и прочных знаний;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развивает и повышает качество мыслительной деятельности, активность в учении, благоприятствует формированию способностей;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создает более благоприятный эмоциональный фон для протекания всех психических процессов.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381000"/>
            <a:ext cx="7239000" cy="6092952"/>
          </a:xfrm>
        </p:spPr>
        <p:style>
          <a:lnRef idx="2">
            <a:schemeClr val="accent1"/>
          </a:lnRef>
          <a:fillRef idx="1002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0070C0"/>
                </a:solidFill>
              </a:rPr>
              <a:t>Работа </a:t>
            </a:r>
            <a:r>
              <a:rPr lang="ru-RU" b="1" dirty="0" smtClean="0">
                <a:solidFill>
                  <a:srgbClr val="0070C0"/>
                </a:solidFill>
              </a:rPr>
              <a:t>над развитием познавательно-исследовательской деятельности посредством использования игрового занимательного материала дошкольного возраста через дидактические </a:t>
            </a:r>
            <a:r>
              <a:rPr lang="ru-RU" b="1" dirty="0" smtClean="0">
                <a:solidFill>
                  <a:srgbClr val="0070C0"/>
                </a:solidFill>
              </a:rPr>
              <a:t>игры, занимательные </a:t>
            </a:r>
            <a:r>
              <a:rPr lang="ru-RU" b="1" dirty="0" smtClean="0">
                <a:solidFill>
                  <a:srgbClr val="0070C0"/>
                </a:solidFill>
              </a:rPr>
              <a:t>вопросы, </a:t>
            </a:r>
            <a:r>
              <a:rPr lang="ru-RU" b="1" dirty="0" smtClean="0">
                <a:solidFill>
                  <a:srgbClr val="0070C0"/>
                </a:solidFill>
              </a:rPr>
              <a:t>загадки, поговорки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smtClean="0">
                <a:solidFill>
                  <a:srgbClr val="0070C0"/>
                </a:solidFill>
              </a:rPr>
              <a:t>пословицы, ребусы и физкультминутки </a:t>
            </a:r>
            <a:r>
              <a:rPr lang="ru-RU" b="1" dirty="0" smtClean="0">
                <a:solidFill>
                  <a:srgbClr val="0070C0"/>
                </a:solidFill>
              </a:rPr>
              <a:t>с математическим содержанием была разделена на три этапа.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1 этап – начальный (констатирующий)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 этап – основной (формирующий)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3 этап – заключительный (контрольный)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609600"/>
            <a:ext cx="7239000" cy="5864352"/>
          </a:xfrm>
        </p:spPr>
        <p:style>
          <a:lnRef idx="2">
            <a:schemeClr val="accent1"/>
          </a:lnRef>
          <a:fillRef idx="1002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Первый этап предполагает обнаружение проблемы, выявление уровня сформированности игрового занимательного интереса.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На основном этапе была проведена обширная работа, которая была направлена на создание и проведение дидактических игр, развлечений.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Контрольный этап показал успешность игровой деятельности для решения поставленной проблемы.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62000" y="533400"/>
            <a:ext cx="7162800" cy="5940552"/>
          </a:xfrm>
        </p:spPr>
        <p:style>
          <a:lnRef idx="2">
            <a:schemeClr val="accent1"/>
          </a:lnRef>
          <a:fillRef idx="1002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   Элементарный </a:t>
            </a:r>
            <a:r>
              <a:rPr lang="ru-RU" sz="2800" b="1" dirty="0" smtClean="0">
                <a:solidFill>
                  <a:srgbClr val="0070C0"/>
                </a:solidFill>
              </a:rPr>
              <a:t>занимательный материал можно классифицировать, выделив в нем условно 3 основные группы: 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  - развлечения</a:t>
            </a:r>
            <a:r>
              <a:rPr lang="ru-RU" sz="2800" b="1" dirty="0" smtClean="0">
                <a:solidFill>
                  <a:srgbClr val="0070C0"/>
                </a:solidFill>
              </a:rPr>
              <a:t>,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   - математические </a:t>
            </a:r>
            <a:r>
              <a:rPr lang="ru-RU" sz="2800" b="1" dirty="0" smtClean="0">
                <a:solidFill>
                  <a:srgbClr val="0070C0"/>
                </a:solidFill>
              </a:rPr>
              <a:t>игры и задачи,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  - развивающие </a:t>
            </a:r>
            <a:r>
              <a:rPr lang="ru-RU" sz="2800" b="1" dirty="0" smtClean="0">
                <a:solidFill>
                  <a:srgbClr val="0070C0"/>
                </a:solidFill>
              </a:rPr>
              <a:t>(дидактические) игры и упражнения.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62000" y="533400"/>
            <a:ext cx="7162800" cy="4953000"/>
          </a:xfrm>
        </p:spPr>
        <p:style>
          <a:lnRef idx="2">
            <a:schemeClr val="accent1"/>
          </a:lnRef>
          <a:fillRef idx="1002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       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           Чтобы </a:t>
            </a:r>
            <a:r>
              <a:rPr lang="ru-RU" sz="3600" b="1" dirty="0" smtClean="0">
                <a:solidFill>
                  <a:srgbClr val="0070C0"/>
                </a:solidFill>
              </a:rPr>
              <a:t>решить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     поставленные </a:t>
            </a:r>
            <a:r>
              <a:rPr lang="ru-RU" sz="3600" b="1" dirty="0" smtClean="0">
                <a:solidFill>
                  <a:srgbClr val="0070C0"/>
                </a:solidFill>
              </a:rPr>
              <a:t>задачи 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  я </a:t>
            </a:r>
            <a:r>
              <a:rPr lang="ru-RU" sz="3600" b="1" dirty="0" smtClean="0">
                <a:solidFill>
                  <a:srgbClr val="0070C0"/>
                </a:solidFill>
              </a:rPr>
              <a:t>работала в </a:t>
            </a:r>
            <a:r>
              <a:rPr lang="ru-RU" sz="3600" b="1" dirty="0" smtClean="0">
                <a:solidFill>
                  <a:srgbClr val="0070C0"/>
                </a:solidFill>
              </a:rPr>
              <a:t>следующих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           направлениях</a:t>
            </a:r>
            <a:r>
              <a:rPr lang="ru-RU" sz="3600" b="1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685800"/>
            <a:ext cx="7086600" cy="5788152"/>
          </a:xfrm>
        </p:spPr>
        <p:style>
          <a:lnRef idx="2">
            <a:schemeClr val="accent1"/>
          </a:lnRef>
          <a:fillRef idx="1002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 1.Работа </a:t>
            </a:r>
            <a:r>
              <a:rPr lang="ru-RU" b="1" dirty="0" smtClean="0">
                <a:solidFill>
                  <a:srgbClr val="0070C0"/>
                </a:solidFill>
              </a:rPr>
              <a:t>с воспитателями.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На </a:t>
            </a:r>
            <a:r>
              <a:rPr lang="ru-RU" b="1" dirty="0" smtClean="0">
                <a:solidFill>
                  <a:srgbClr val="0070C0"/>
                </a:solidFill>
              </a:rPr>
              <a:t>педагогических советах я выступала </a:t>
            </a:r>
            <a:r>
              <a:rPr lang="ru-RU" b="1" dirty="0" smtClean="0">
                <a:solidFill>
                  <a:srgbClr val="0070C0"/>
                </a:solidFill>
              </a:rPr>
              <a:t>   с консультациями </a:t>
            </a:r>
            <a:r>
              <a:rPr lang="ru-RU" b="1" dirty="0" smtClean="0">
                <a:solidFill>
                  <a:srgbClr val="0070C0"/>
                </a:solidFill>
              </a:rPr>
              <a:t>на темы: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• «Нетрадиционные формы обучения детей математике»;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• «Роль дидактических игр по </a:t>
            </a:r>
            <a:r>
              <a:rPr lang="ru-RU" b="1" dirty="0" smtClean="0">
                <a:solidFill>
                  <a:srgbClr val="0070C0"/>
                </a:solidFill>
              </a:rPr>
              <a:t>математике. 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• «Как научить детей играть в математические игры»;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• «Что такое занимательный математический материал, его роль в обучении детей математике».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609600"/>
            <a:ext cx="7239000" cy="5864352"/>
          </a:xfrm>
        </p:spPr>
        <p:style>
          <a:lnRef idx="2">
            <a:schemeClr val="accent1"/>
          </a:lnRef>
          <a:fillRef idx="1002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                    </a:t>
            </a:r>
            <a:r>
              <a:rPr lang="ru-RU" b="1" dirty="0" smtClean="0">
                <a:solidFill>
                  <a:srgbClr val="0070C0"/>
                </a:solidFill>
              </a:rPr>
              <a:t>2</a:t>
            </a:r>
            <a:r>
              <a:rPr lang="ru-RU" b="1" dirty="0" smtClean="0">
                <a:solidFill>
                  <a:srgbClr val="0070C0"/>
                </a:solidFill>
              </a:rPr>
              <a:t>. Работа с </a:t>
            </a:r>
            <a:r>
              <a:rPr lang="ru-RU" b="1" dirty="0" smtClean="0">
                <a:solidFill>
                  <a:srgbClr val="0070C0"/>
                </a:solidFill>
              </a:rPr>
              <a:t>родителями.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В </a:t>
            </a:r>
            <a:r>
              <a:rPr lang="ru-RU" b="1" dirty="0" smtClean="0">
                <a:solidFill>
                  <a:srgbClr val="0070C0"/>
                </a:solidFill>
              </a:rPr>
              <a:t>группе я </a:t>
            </a:r>
            <a:r>
              <a:rPr lang="ru-RU" b="1" dirty="0" smtClean="0">
                <a:solidFill>
                  <a:srgbClr val="0070C0"/>
                </a:solidFill>
              </a:rPr>
              <a:t>проводила совместные </a:t>
            </a:r>
            <a:r>
              <a:rPr lang="ru-RU" b="1" dirty="0" smtClean="0">
                <a:solidFill>
                  <a:srgbClr val="0070C0"/>
                </a:solidFill>
              </a:rPr>
              <a:t>собрания, открытые занятия, </a:t>
            </a:r>
            <a:r>
              <a:rPr lang="ru-RU" b="1" dirty="0" smtClean="0">
                <a:solidFill>
                  <a:srgbClr val="0070C0"/>
                </a:solidFill>
              </a:rPr>
              <a:t>развлечения</a:t>
            </a:r>
            <a:r>
              <a:rPr lang="ru-RU" b="1" dirty="0" smtClean="0">
                <a:solidFill>
                  <a:srgbClr val="0070C0"/>
                </a:solidFill>
              </a:rPr>
              <a:t>, консультации.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                         Темы </a:t>
            </a:r>
            <a:r>
              <a:rPr lang="ru-RU" b="1" dirty="0" smtClean="0">
                <a:solidFill>
                  <a:srgbClr val="0070C0"/>
                </a:solidFill>
              </a:rPr>
              <a:t>консультаций</a:t>
            </a:r>
            <a:r>
              <a:rPr lang="ru-RU" b="1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• «</a:t>
            </a:r>
            <a:r>
              <a:rPr lang="ru-RU" b="1" dirty="0" smtClean="0">
                <a:solidFill>
                  <a:srgbClr val="0070C0"/>
                </a:solidFill>
              </a:rPr>
              <a:t>Роль занимательного </a:t>
            </a:r>
            <a:r>
              <a:rPr lang="ru-RU" b="1" dirty="0" smtClean="0">
                <a:solidFill>
                  <a:srgbClr val="0070C0"/>
                </a:solidFill>
              </a:rPr>
              <a:t>математического материала в формировании личности ребенка. Обучение решению задач на смекалку».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• «Приобщение детей дошкольного возраста к занимательному математическому материалу»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• «Загадки как средство формирования познавательной деятельности детей»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• «Учим детей логически мыслить»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Родители </a:t>
            </a:r>
            <a:r>
              <a:rPr lang="ru-RU" b="1" dirty="0" smtClean="0">
                <a:solidFill>
                  <a:srgbClr val="0070C0"/>
                </a:solidFill>
              </a:rPr>
              <a:t>видели чему научились их дети и </a:t>
            </a:r>
            <a:r>
              <a:rPr lang="ru-RU" b="1" dirty="0" smtClean="0">
                <a:solidFill>
                  <a:srgbClr val="0070C0"/>
                </a:solidFill>
              </a:rPr>
              <a:t>над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                 </a:t>
            </a:r>
            <a:r>
              <a:rPr lang="ru-RU" b="1" dirty="0" smtClean="0">
                <a:solidFill>
                  <a:srgbClr val="0070C0"/>
                </a:solidFill>
              </a:rPr>
              <a:t>чем еще стоит поработать дома.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 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619</Words>
  <PresentationFormat>Экран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Развитие познавательно-исследовательской деятельности посредством использования игрового занимательного материала. 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Магелан</cp:lastModifiedBy>
  <cp:revision>9</cp:revision>
  <dcterms:modified xsi:type="dcterms:W3CDTF">2013-08-25T10:57:38Z</dcterms:modified>
</cp:coreProperties>
</file>