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73E-896E-43B3-A0EC-F66BAF115DFE}" type="datetimeFigureOut">
              <a:rPr lang="ru-RU" smtClean="0"/>
              <a:t>17.06.2014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C93D-8F81-46D5-A6D6-62F3FEC83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70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1673E-896E-43B3-A0EC-F66BAF115DFE}" type="datetimeFigureOut">
              <a:rPr lang="ru-RU" smtClean="0"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8C93D-8F81-46D5-A6D6-62F3FEC83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7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i="1" smtClean="0">
                <a:solidFill>
                  <a:srgbClr val="FF0066"/>
                </a:solidFill>
                <a:latin typeface="Bookman Old Style" pitchFamily="18" charset="0"/>
              </a:rPr>
              <a:t>«Коллекционирование как способ развития познавательной активности дошкольников»</a:t>
            </a:r>
            <a:endParaRPr lang="ru-RU" sz="3000" b="1" i="1" dirty="0">
              <a:solidFill>
                <a:srgbClr val="FF0066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3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4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  <a:latin typeface="Bookman Old Style" pitchFamily="18" charset="0"/>
              </a:rPr>
              <a:t>Коллекции шишек и семян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6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  <a:latin typeface="Bookman Old Style" pitchFamily="18" charset="0"/>
              </a:rPr>
              <a:t>Коллекции камней</a:t>
            </a:r>
            <a:br>
              <a:rPr lang="ru-RU" b="1" i="1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b="1" i="1" smtClean="0">
                <a:solidFill>
                  <a:srgbClr val="FF0000"/>
                </a:solidFill>
                <a:latin typeface="Bookman Old Style" pitchFamily="18" charset="0"/>
              </a:rPr>
              <a:t> и ракушек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9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84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i="1" smtClean="0">
                <a:solidFill>
                  <a:srgbClr val="FF0066"/>
                </a:solidFill>
                <a:latin typeface="Bookman Old Style" pitchFamily="18" charset="0"/>
              </a:rPr>
              <a:t>ВЫВОД</a:t>
            </a:r>
            <a:endParaRPr lang="ru-RU" sz="3000" b="1" i="1" dirty="0">
              <a:solidFill>
                <a:srgbClr val="FF0066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1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600" b="1" smtClean="0">
                <a:solidFill>
                  <a:srgbClr val="FF0066"/>
                </a:solidFill>
                <a:latin typeface="Bookman Old Style" pitchFamily="18" charset="0"/>
              </a:rPr>
              <a:t>Коллекционирование</a:t>
            </a:r>
            <a:r>
              <a:rPr lang="ru-RU" sz="3600" b="1" smtClean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br>
              <a:rPr lang="ru-RU" sz="3600" b="1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400" b="1" i="1" smtClean="0">
                <a:solidFill>
                  <a:srgbClr val="7030A0"/>
                </a:solidFill>
                <a:latin typeface="Bookman Old Style" pitchFamily="18" charset="0"/>
              </a:rPr>
              <a:t>одно из древнейших увлечений человека, которое всегда связывалось с систематизированным собиранием предметов, не имеющих прямого практического использования, но вызывающих к размышлению.</a:t>
            </a:r>
            <a: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i="1" smtClean="0">
                <a:solidFill>
                  <a:srgbClr val="7030A0"/>
                </a:solidFill>
                <a:latin typeface="Bookman Old Style" pitchFamily="18" charset="0"/>
              </a:rPr>
            </a:br>
            <a:endParaRPr lang="ru-RU" sz="24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2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b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b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b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b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b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b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b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b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b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b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b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3300" b="1" smtClean="0">
                <a:solidFill>
                  <a:srgbClr val="FF0066"/>
                </a:solidFill>
                <a:latin typeface="Bookman Old Style" pitchFamily="18" charset="0"/>
              </a:rPr>
              <a:t>Цель:</a:t>
            </a:r>
            <a:r>
              <a:rPr lang="ru-RU" b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b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800" b="1" i="1" smtClean="0">
                <a:solidFill>
                  <a:srgbClr val="7030A0"/>
                </a:solidFill>
                <a:latin typeface="Bookman Old Style" pitchFamily="18" charset="0"/>
              </a:rPr>
              <a:t>Развитие познавательной активности дошкольников.</a:t>
            </a:r>
            <a: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3300" b="1" smtClean="0">
                <a:solidFill>
                  <a:srgbClr val="FF0066"/>
                </a:solidFill>
                <a:latin typeface="Bookman Old Style" pitchFamily="18" charset="0"/>
              </a:rPr>
              <a:t>Задачи:</a:t>
            </a:r>
            <a:br>
              <a:rPr lang="ru-RU" sz="3300" b="1" smtClean="0">
                <a:solidFill>
                  <a:srgbClr val="FF0066"/>
                </a:solidFill>
                <a:latin typeface="Bookman Old Style" pitchFamily="18" charset="0"/>
              </a:rPr>
            </a:br>
            <a:r>
              <a:rPr lang="ru-RU" sz="900" b="1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2800" b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800" b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200" b="1" smtClean="0">
                <a:solidFill>
                  <a:srgbClr val="7030A0"/>
                </a:solidFill>
                <a:latin typeface="Bookman Old Style" pitchFamily="18" charset="0"/>
              </a:rPr>
              <a:t>- </a:t>
            </a:r>
            <a:r>
              <a:rPr lang="ru-RU" sz="2200" b="1" i="1" smtClean="0">
                <a:solidFill>
                  <a:srgbClr val="7030A0"/>
                </a:solidFill>
                <a:latin typeface="Bookman Old Style" pitchFamily="18" charset="0"/>
              </a:rPr>
              <a:t>развитие навыка исследовательской деятельности;</a:t>
            </a:r>
            <a:br>
              <a:rPr lang="ru-RU" sz="2200" b="1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200" b="1" i="1" smtClean="0">
                <a:solidFill>
                  <a:srgbClr val="7030A0"/>
                </a:solidFill>
                <a:latin typeface="Bookman Old Style" pitchFamily="18" charset="0"/>
              </a:rPr>
              <a:t>- развитие любознательности, пытливости, наблюдательности;</a:t>
            </a:r>
            <a:br>
              <a:rPr lang="ru-RU" sz="2200" b="1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200" b="1" i="1" smtClean="0">
                <a:solidFill>
                  <a:srgbClr val="7030A0"/>
                </a:solidFill>
                <a:latin typeface="Bookman Old Style" pitchFamily="18" charset="0"/>
              </a:rPr>
              <a:t>- развитие экологической воспитанности;</a:t>
            </a:r>
            <a:br>
              <a:rPr lang="ru-RU" sz="2200" b="1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200" b="1" i="1" smtClean="0">
                <a:solidFill>
                  <a:srgbClr val="7030A0"/>
                </a:solidFill>
                <a:latin typeface="Bookman Old Style" pitchFamily="18" charset="0"/>
              </a:rPr>
              <a:t>- развитие мыслительных операций: АНАЛИЗ, СРАВНЕНИЕ, УПОДОБЛЕНИЕ, ОБОБЩЕНИЕ, УСТАНОВЛЕНИЕ СХОДСТВА И РАЗЛИЧИЯ, СИСТЕМАТИЗАЦИЯ;</a:t>
            </a:r>
            <a:br>
              <a:rPr lang="ru-RU" sz="2200" b="1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200" b="1" i="1" smtClean="0">
                <a:solidFill>
                  <a:srgbClr val="7030A0"/>
                </a:solidFill>
                <a:latin typeface="Bookman Old Style" pitchFamily="18" charset="0"/>
              </a:rPr>
              <a:t>- развитие речи, обогащение словаря;</a:t>
            </a:r>
            <a:br>
              <a:rPr lang="ru-RU" sz="2200" b="1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200" b="1" i="1" smtClean="0">
                <a:solidFill>
                  <a:srgbClr val="7030A0"/>
                </a:solidFill>
                <a:latin typeface="Bookman Old Style" pitchFamily="18" charset="0"/>
              </a:rPr>
              <a:t>- развитие самосознания ребенка;</a:t>
            </a:r>
            <a:br>
              <a:rPr lang="ru-RU" sz="2200" b="1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200" b="1" i="1" smtClean="0">
                <a:solidFill>
                  <a:srgbClr val="7030A0"/>
                </a:solidFill>
                <a:latin typeface="Bookman Old Style" pitchFamily="18" charset="0"/>
              </a:rPr>
              <a:t>- формирование интереса к экспонатам коллекции;</a:t>
            </a:r>
            <a:br>
              <a:rPr lang="ru-RU" sz="2200" b="1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200" b="1" i="1" smtClean="0">
                <a:solidFill>
                  <a:srgbClr val="7030A0"/>
                </a:solidFill>
                <a:latin typeface="Bookman Old Style" pitchFamily="18" charset="0"/>
              </a:rPr>
              <a:t>- расширение кругозора.</a:t>
            </a:r>
            <a:r>
              <a:rPr lang="ru-RU" sz="2800" b="1" i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800" b="1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</a:br>
            <a:endParaRPr lang="ru-RU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7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i="1" smtClean="0">
                <a:solidFill>
                  <a:srgbClr val="FF0066"/>
                </a:solidFill>
                <a:latin typeface="Bookman Old Style" pitchFamily="18" charset="0"/>
              </a:rPr>
              <a:t/>
            </a:r>
            <a:br>
              <a:rPr lang="ru-RU" sz="2800" i="1" smtClean="0">
                <a:solidFill>
                  <a:srgbClr val="FF0066"/>
                </a:solidFill>
                <a:latin typeface="Bookman Old Style" pitchFamily="18" charset="0"/>
              </a:rPr>
            </a:br>
            <a:r>
              <a:rPr lang="ru-RU" sz="2800" i="1" smtClean="0">
                <a:solidFill>
                  <a:srgbClr val="FF0066"/>
                </a:solidFill>
                <a:latin typeface="Bookman Old Style" pitchFamily="18" charset="0"/>
              </a:rPr>
              <a:t>  </a:t>
            </a:r>
            <a:endParaRPr lang="ru-RU" sz="2800" i="1" dirty="0">
              <a:solidFill>
                <a:srgbClr val="FF0066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7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i="1" smtClean="0">
                <a:solidFill>
                  <a:srgbClr val="FF0066"/>
                </a:solidFill>
                <a:latin typeface="Bookman Old Style" pitchFamily="18" charset="0"/>
              </a:rPr>
              <a:t/>
            </a:r>
            <a:br>
              <a:rPr lang="ru-RU" sz="2800" i="1" smtClean="0">
                <a:solidFill>
                  <a:srgbClr val="FF0066"/>
                </a:solidFill>
                <a:latin typeface="Bookman Old Style" pitchFamily="18" charset="0"/>
              </a:rPr>
            </a:br>
            <a:r>
              <a:rPr lang="ru-RU" sz="2800" i="1" smtClean="0">
                <a:solidFill>
                  <a:srgbClr val="FF0066"/>
                </a:solidFill>
                <a:latin typeface="Bookman Old Style" pitchFamily="18" charset="0"/>
              </a:rPr>
              <a:t>  </a:t>
            </a:r>
            <a:endParaRPr lang="ru-RU" sz="2800" i="1" dirty="0">
              <a:solidFill>
                <a:srgbClr val="FF0066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8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8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23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i="1" smtClean="0">
                <a:solidFill>
                  <a:srgbClr val="FF0066"/>
                </a:solidFill>
                <a:latin typeface="Bookman Old Style" pitchFamily="18" charset="0"/>
              </a:rPr>
              <a:t/>
            </a:r>
            <a:br>
              <a:rPr lang="ru-RU" sz="2800" i="1" smtClean="0">
                <a:solidFill>
                  <a:srgbClr val="FF0066"/>
                </a:solidFill>
                <a:latin typeface="Bookman Old Style" pitchFamily="18" charset="0"/>
              </a:rPr>
            </a:br>
            <a:r>
              <a:rPr lang="ru-RU" sz="2800" i="1" smtClean="0">
                <a:solidFill>
                  <a:srgbClr val="FF0066"/>
                </a:solidFill>
                <a:latin typeface="Bookman Old Style" pitchFamily="18" charset="0"/>
              </a:rPr>
              <a:t>  </a:t>
            </a:r>
            <a:endParaRPr lang="ru-RU" sz="2800" i="1" dirty="0">
              <a:solidFill>
                <a:srgbClr val="FF0066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2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74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«Коллекционирование как способ развития познавательной активности дошкольников»</vt:lpstr>
      <vt:lpstr>Коллекционирование   одно из древнейших увлечений человека, которое всегда связывалось с систематизированным собиранием предметов, не имеющих прямого практического использования, но вызывающих к размышлению.           </vt:lpstr>
      <vt:lpstr>      Цель: Развитие познавательной активности дошкольников.  Задачи:   - развитие навыка исследовательской деятельности; - развитие любознательности, пытливости, наблюдательности; - развитие экологической воспитанности; - развитие мыслительных операций: АНАЛИЗ, СРАВНЕНИЕ, УПОДОБЛЕНИЕ, ОБОБЩЕНИЕ, УСТАНОВЛЕНИЕ СХОДСТВА И РАЗЛИЧИЯ, СИСТЕМАТИЗАЦИЯ; - развитие речи, обогащение словаря; - развитие самосознания ребенка; - формирование интереса к экспонатам коллекции; - расширение кругозора.         </vt:lpstr>
      <vt:lpstr>   </vt:lpstr>
      <vt:lpstr>   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Коллекции шишек и семян</vt:lpstr>
      <vt:lpstr>Коллекции камней  и ракушек</vt:lpstr>
      <vt:lpstr>Презентация PowerPoint</vt:lpstr>
      <vt:lpstr>ВЫВОД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«Коллекционирование как способ развития познавательной активности дошкольников»</dc:title>
  <dc:creator>User</dc:creator>
  <cp:lastModifiedBy>User</cp:lastModifiedBy>
  <cp:revision>1</cp:revision>
  <dcterms:created xsi:type="dcterms:W3CDTF">2014-06-17T10:21:25Z</dcterms:created>
  <dcterms:modified xsi:type="dcterms:W3CDTF">2014-06-17T10:21:25Z</dcterms:modified>
</cp:coreProperties>
</file>