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</p:sldMasterIdLst>
  <p:notesMasterIdLst>
    <p:notesMasterId r:id="rId27"/>
  </p:notesMasterIdLst>
  <p:sldIdLst>
    <p:sldId id="275" r:id="rId4"/>
    <p:sldId id="276" r:id="rId5"/>
    <p:sldId id="265" r:id="rId6"/>
    <p:sldId id="256" r:id="rId7"/>
    <p:sldId id="277" r:id="rId8"/>
    <p:sldId id="257" r:id="rId9"/>
    <p:sldId id="278" r:id="rId10"/>
    <p:sldId id="279" r:id="rId11"/>
    <p:sldId id="266" r:id="rId12"/>
    <p:sldId id="280" r:id="rId13"/>
    <p:sldId id="289" r:id="rId14"/>
    <p:sldId id="282" r:id="rId15"/>
    <p:sldId id="267" r:id="rId16"/>
    <p:sldId id="258" r:id="rId17"/>
    <p:sldId id="290" r:id="rId18"/>
    <p:sldId id="271" r:id="rId19"/>
    <p:sldId id="284" r:id="rId20"/>
    <p:sldId id="285" r:id="rId21"/>
    <p:sldId id="286" r:id="rId22"/>
    <p:sldId id="287" r:id="rId23"/>
    <p:sldId id="288" r:id="rId24"/>
    <p:sldId id="273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42A96-925B-471C-8542-073EC9B9D615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D6000-8D94-4A0C-8D0A-FB78461CDE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8030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6000-8D94-4A0C-8D0A-FB78461CDED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43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Изображение с сайта </a:t>
            </a:r>
            <a:r>
              <a:rPr lang="en-US" smtClean="0"/>
              <a:t>http://diepresse.com/</a:t>
            </a: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EAE0B6-6A6B-4A1C-907B-36263D314A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D6000-8D94-4A0C-8D0A-FB78461CDED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BB4FD7-EA1D-459A-AC88-C2393E6296F9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BDAAEC-5D92-4BB0-83B8-A69A8C492D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&#1087;&#1088;&#1080;&#1090;&#1095;&#1072;%20&#1087;&#1088;&#1086;%20&#1074;&#1086;&#1088;&#1086;&#1073;&#1100;&#1103;.mp4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J:\&#1057;&#1077;&#1084;&#1100;&#1103;\&#1086;&#1090;&#1082;&#1088;&#1099;&#1090;&#1099;&#1081;%20&#1091;&#1088;&#1086;&#1082;\&#1051;&#1077;&#1074;%20&#1051;&#1077;&#1097;&#1077;&#1085;&#1082;&#1086;%20-%20&#1056;&#1086;&#1076;&#1080;&#1090;&#1077;&#1083;&#1100;&#1089;&#1082;&#1080;&#1081;%20&#1076;&#1086;&#1084;,%20&#1085;&#1072;&#1095;&#1072;&#1083;&#1086;%20&#1085;&#1072;&#1095;&#1072;&#1083;..mp3" TargetMode="Externa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215238" cy="114300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На части не делится солнце лучистое </a:t>
            </a:r>
            <a:br>
              <a:rPr lang="ru-RU" sz="2800" dirty="0" smtClean="0"/>
            </a:br>
            <a:r>
              <a:rPr lang="ru-RU" sz="2800" dirty="0" smtClean="0"/>
              <a:t>И вечную землю нельзя поделить,</a:t>
            </a:r>
            <a:br>
              <a:rPr lang="ru-RU" sz="2800" dirty="0" smtClean="0"/>
            </a:br>
            <a:r>
              <a:rPr lang="ru-RU" sz="2800" dirty="0" smtClean="0"/>
              <a:t>Но искорку счастья луча золотистого</a:t>
            </a:r>
            <a:br>
              <a:rPr lang="ru-RU" sz="2800" dirty="0" smtClean="0"/>
            </a:br>
            <a:r>
              <a:rPr lang="ru-RU" sz="2800" dirty="0" smtClean="0"/>
              <a:t>Ты можешь, ты  в силах друзьям подарить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Picture 2" descr="F:\ромашки\kG1o3GaL8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511322" y="731838"/>
            <a:ext cx="3664155" cy="3475037"/>
          </a:xfrm>
          <a:prstGeom prst="rect">
            <a:avLst/>
          </a:prstGeom>
          <a:noFill/>
        </p:spPr>
      </p:pic>
      <p:pic>
        <p:nvPicPr>
          <p:cNvPr id="41985" name="Picture 1" descr="J:\ромашки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66814" y="357166"/>
            <a:ext cx="7215238" cy="150971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На части не делится солнце лучистое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И вечную землю нельзя поделить,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Но искорку счастья луча золотистого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Ты можешь, ты  в силах друзьям подарить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1071546"/>
            <a:ext cx="3346704" cy="639762"/>
          </a:xfrm>
        </p:spPr>
        <p:txBody>
          <a:bodyPr/>
          <a:lstStyle/>
          <a:p>
            <a:r>
              <a:rPr lang="ru-RU" sz="3200" dirty="0" smtClean="0"/>
              <a:t>Венчальные свечи</a:t>
            </a:r>
            <a:endParaRPr lang="ru-RU" sz="3200" dirty="0"/>
          </a:p>
        </p:txBody>
      </p:sp>
      <p:pic>
        <p:nvPicPr>
          <p:cNvPr id="7" name="Содержимое 6" descr="свечи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2071678"/>
            <a:ext cx="3286148" cy="426311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642918"/>
            <a:ext cx="4086253" cy="31432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372168"/>
            <a:ext cx="3519486" cy="1143000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   Венчальное</a:t>
            </a:r>
            <a:br>
              <a:rPr lang="ru-RU" sz="3200" dirty="0" smtClean="0"/>
            </a:br>
            <a:r>
              <a:rPr lang="ru-RU" sz="3200" dirty="0" smtClean="0"/>
              <a:t>полотенце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J:\ромашки\р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500042"/>
            <a:ext cx="7572427" cy="59424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Притча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929618" cy="4577367"/>
          </a:xfrm>
        </p:spPr>
        <p:txBody>
          <a:bodyPr/>
          <a:lstStyle/>
          <a:p>
            <a:r>
              <a:rPr lang="ru-RU" dirty="0" smtClean="0"/>
              <a:t>В давние времена жила большая и дружная семья из 100 человек, и в ней всегда царили мир, любовь и согласие. Молва о ней долетела до правителя страны. Он вызвал к себе главу семьи и спросил у него: «Как вам удается жить, никогда не ссорясь, не обижая друг друга?» Тот взял бумагу и написал на ней что-то…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А чтобы написали вы?</a:t>
            </a:r>
            <a:endParaRPr lang="ru-RU" dirty="0" smtClean="0"/>
          </a:p>
          <a:p>
            <a:r>
              <a:rPr lang="ru-RU" dirty="0" smtClean="0"/>
              <a:t>- Ответ удивил правителя: на листе было написано 100 раз слово </a:t>
            </a:r>
            <a:r>
              <a:rPr lang="ru-RU" sz="3600" dirty="0" smtClean="0"/>
              <a:t>ПОНИМАНИЕ!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500043"/>
            <a:ext cx="7175351" cy="1071570"/>
          </a:xfrm>
        </p:spPr>
        <p:txBody>
          <a:bodyPr/>
          <a:lstStyle/>
          <a:p>
            <a:pPr algn="ctr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034" y="500043"/>
            <a:ext cx="807249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давние времена жила большая и дружная семья из 100 человек, и в ней всегда царили мир, любовь и согласие. Молва о ней долетела до правителя страны. Он вызвал к себе главу семьи и спросил у него: «Как вам удается жить, никогда не ссорясь, не обижая друг друга?» Тот взял бумагу и написал на ней что-то…</a:t>
            </a:r>
          </a:p>
          <a:p>
            <a:r>
              <a:rPr lang="ru-RU" dirty="0" smtClean="0"/>
              <a:t> </a:t>
            </a:r>
            <a:r>
              <a:rPr lang="ru-RU" b="1" i="1" dirty="0" smtClean="0"/>
              <a:t>А чтобы написали вы?</a:t>
            </a:r>
            <a:endParaRPr lang="ru-RU" dirty="0" smtClean="0"/>
          </a:p>
          <a:p>
            <a:r>
              <a:rPr lang="ru-RU" dirty="0" smtClean="0"/>
              <a:t>- Ответ удивил правителя: на листе было написано 100 раз слово </a:t>
            </a:r>
            <a:r>
              <a:rPr lang="ru-RU" sz="2800" dirty="0" smtClean="0"/>
              <a:t>ПОНИМАНИЕ!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157192"/>
            <a:ext cx="8496944" cy="1143000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731520"/>
            <a:ext cx="4464496" cy="4065632"/>
          </a:xfrm>
        </p:spPr>
        <p:txBody>
          <a:bodyPr>
            <a:noAutofit/>
          </a:bodyPr>
          <a:lstStyle/>
          <a:p>
            <a:endParaRPr lang="ru-RU" sz="28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Дети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должны почитать своих родителей, соблюдая неуклонно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           5-ю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заповедь: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«Почитай отца твоего и матерь твою, да благо тебе будет и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долголетен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 будешь на земле».</a:t>
            </a:r>
          </a:p>
        </p:txBody>
      </p:sp>
      <p:pic>
        <p:nvPicPr>
          <p:cNvPr id="7170" name="Picture 2" descr="C:\Users\user\Desktop\75473289_large_774_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2508" b="8308"/>
          <a:stretch/>
        </p:blipFill>
        <p:spPr bwMode="auto">
          <a:xfrm>
            <a:off x="642910" y="714356"/>
            <a:ext cx="3600400" cy="4896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149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49111b9b0ec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8631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J:\ромашки\i (2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1571636" cy="2162802"/>
          </a:xfrm>
          <a:prstGeom prst="rect">
            <a:avLst/>
          </a:prstGeom>
          <a:noFill/>
        </p:spPr>
      </p:pic>
      <p:pic>
        <p:nvPicPr>
          <p:cNvPr id="4099" name="Picture 3" descr="J:\ромашки\i (1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714884"/>
            <a:ext cx="2571768" cy="1928802"/>
          </a:xfrm>
          <a:prstGeom prst="rect">
            <a:avLst/>
          </a:prstGeom>
          <a:noFill/>
        </p:spPr>
      </p:pic>
      <p:pic>
        <p:nvPicPr>
          <p:cNvPr id="4101" name="Picture 5" descr="J:\ромашки\i (2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357694"/>
            <a:ext cx="1905944" cy="2214554"/>
          </a:xfrm>
          <a:prstGeom prst="rect">
            <a:avLst/>
          </a:prstGeom>
          <a:noFill/>
        </p:spPr>
      </p:pic>
      <p:pic>
        <p:nvPicPr>
          <p:cNvPr id="4102" name="Picture 6" descr="J:\ромашки\i (3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286512" y="2071678"/>
            <a:ext cx="1785950" cy="2309419"/>
          </a:xfrm>
          <a:prstGeom prst="rect">
            <a:avLst/>
          </a:prstGeom>
          <a:noFill/>
        </p:spPr>
      </p:pic>
      <p:pic>
        <p:nvPicPr>
          <p:cNvPr id="4104" name="Picture 8" descr="J:\ромашки\i (34).jpg"/>
          <p:cNvPicPr>
            <a:picLocks noChangeAspect="1" noChangeArrowheads="1"/>
          </p:cNvPicPr>
          <p:nvPr/>
        </p:nvPicPr>
        <p:blipFill>
          <a:blip r:embed="rId6"/>
          <a:srcRect t="3159"/>
          <a:stretch>
            <a:fillRect/>
          </a:stretch>
        </p:blipFill>
        <p:spPr bwMode="auto">
          <a:xfrm>
            <a:off x="3786182" y="214290"/>
            <a:ext cx="1552579" cy="2189599"/>
          </a:xfrm>
          <a:prstGeom prst="rect">
            <a:avLst/>
          </a:prstGeom>
          <a:noFill/>
        </p:spPr>
      </p:pic>
      <p:pic>
        <p:nvPicPr>
          <p:cNvPr id="4105" name="Picture 9" descr="J:\ромашки\i (3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2500306"/>
            <a:ext cx="2000264" cy="2143140"/>
          </a:xfrm>
          <a:prstGeom prst="rect">
            <a:avLst/>
          </a:prstGeom>
          <a:noFill/>
        </p:spPr>
      </p:pic>
      <p:pic>
        <p:nvPicPr>
          <p:cNvPr id="4106" name="Picture 10" descr="J:\ромашки\i (36).jpg"/>
          <p:cNvPicPr>
            <a:picLocks noChangeAspect="1" noChangeArrowheads="1"/>
          </p:cNvPicPr>
          <p:nvPr/>
        </p:nvPicPr>
        <p:blipFill>
          <a:blip r:embed="rId8"/>
          <a:srcRect l="16089" r="15527"/>
          <a:stretch>
            <a:fillRect/>
          </a:stretch>
        </p:blipFill>
        <p:spPr bwMode="auto">
          <a:xfrm>
            <a:off x="357158" y="4357694"/>
            <a:ext cx="1500198" cy="2117926"/>
          </a:xfrm>
          <a:prstGeom prst="rect">
            <a:avLst/>
          </a:prstGeom>
          <a:noFill/>
        </p:spPr>
      </p:pic>
      <p:pic>
        <p:nvPicPr>
          <p:cNvPr id="4107" name="Picture 11" descr="J:\ромашки\i (37).jpg"/>
          <p:cNvPicPr>
            <a:picLocks noChangeAspect="1" noChangeArrowheads="1"/>
          </p:cNvPicPr>
          <p:nvPr/>
        </p:nvPicPr>
        <p:blipFill>
          <a:blip r:embed="rId9"/>
          <a:srcRect b="13903"/>
          <a:stretch>
            <a:fillRect/>
          </a:stretch>
        </p:blipFill>
        <p:spPr bwMode="auto">
          <a:xfrm>
            <a:off x="6000760" y="357166"/>
            <a:ext cx="2357454" cy="1676960"/>
          </a:xfrm>
          <a:prstGeom prst="rect">
            <a:avLst/>
          </a:prstGeom>
          <a:noFill/>
        </p:spPr>
      </p:pic>
      <p:pic>
        <p:nvPicPr>
          <p:cNvPr id="4109" name="Picture 13" descr="J:\ромашки\i (42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786" y="428604"/>
            <a:ext cx="2214578" cy="150310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0_3367a_d4d8dc3b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43026"/>
            <a:ext cx="8949029" cy="521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4348" y="285728"/>
            <a:ext cx="81439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В 2007 году 8 июля  объявлен</a:t>
            </a:r>
          </a:p>
          <a:p>
            <a:pPr marL="4572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 smtClean="0">
                <a:solidFill>
                  <a:srgbClr val="FFFF00"/>
                </a:solidFill>
              </a:rPr>
              <a:t>Днём семьи, любви и верности. </a:t>
            </a: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376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642918"/>
            <a:ext cx="8286808" cy="380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Синквейн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  Название </a:t>
            </a:r>
            <a:r>
              <a:rPr lang="ru-RU" sz="2400" b="1" dirty="0" err="1" smtClean="0">
                <a:latin typeface="Times New Roman" pitchFamily="18" charset="0"/>
              </a:rPr>
              <a:t>темы____________</a:t>
            </a:r>
            <a:r>
              <a:rPr lang="ru-RU" sz="2400" b="1" dirty="0" smtClean="0">
                <a:latin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</a:rPr>
              <a:t>одно существительное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</a:rPr>
              <a:t>Описание___________________</a:t>
            </a:r>
            <a:r>
              <a:rPr lang="ru-RU" sz="2400" b="1" dirty="0" smtClean="0">
                <a:latin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</a:rPr>
              <a:t>два прилагательных)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Действия __________________________(</a:t>
            </a:r>
            <a:r>
              <a:rPr lang="ru-RU" sz="2400" b="1" i="1" dirty="0" smtClean="0">
                <a:latin typeface="Times New Roman" pitchFamily="18" charset="0"/>
              </a:rPr>
              <a:t>три глагола)</a:t>
            </a:r>
            <a:r>
              <a:rPr lang="ru-RU" sz="2400" b="1" dirty="0" smtClean="0">
                <a:latin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</a:rPr>
            </a:b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Моё </a:t>
            </a:r>
            <a:r>
              <a:rPr lang="ru-RU" sz="2400" b="1" dirty="0" err="1" smtClean="0">
                <a:latin typeface="Times New Roman" pitchFamily="18" charset="0"/>
              </a:rPr>
              <a:t>отношение__________________________</a:t>
            </a:r>
            <a:r>
              <a:rPr lang="ru-RU" sz="2400" b="1" dirty="0" smtClean="0">
                <a:latin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</a:rPr>
              <a:t>фраза</a:t>
            </a:r>
            <a:r>
              <a:rPr lang="ru-RU" sz="2400" b="1" dirty="0" smtClean="0">
                <a:latin typeface="Times New Roman" pitchFamily="18" charset="0"/>
              </a:rPr>
              <a:t>)</a:t>
            </a:r>
          </a:p>
          <a:p>
            <a:pPr algn="ctr">
              <a:lnSpc>
                <a:spcPct val="90000"/>
              </a:lnSpc>
            </a:pPr>
            <a:endParaRPr lang="ru-RU" sz="2400" b="1" dirty="0" smtClean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</a:rPr>
              <a:t>Чувство </a:t>
            </a:r>
            <a:r>
              <a:rPr lang="ru-RU" sz="2400" b="1" i="1" dirty="0" smtClean="0">
                <a:latin typeface="Times New Roman" pitchFamily="18" charset="0"/>
              </a:rPr>
              <a:t>_________________________________(слово)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56435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Семья.</a:t>
            </a:r>
          </a:p>
          <a:p>
            <a:pPr algn="ctr"/>
            <a:r>
              <a:rPr lang="ru-RU" sz="3200" b="1" i="1" dirty="0" smtClean="0"/>
              <a:t>Дружная. Большая.</a:t>
            </a:r>
          </a:p>
          <a:p>
            <a:pPr algn="ctr"/>
            <a:r>
              <a:rPr lang="ru-RU" sz="3200" b="1" i="1" dirty="0" smtClean="0"/>
              <a:t>Радуется. Живёт. Богатеет.</a:t>
            </a:r>
          </a:p>
          <a:p>
            <a:pPr algn="ctr"/>
            <a:r>
              <a:rPr lang="ru-RU" sz="3200" b="1" i="1" dirty="0" smtClean="0"/>
              <a:t>Вся семья вместе – так и душа на месте.</a:t>
            </a:r>
          </a:p>
          <a:p>
            <a:pPr algn="ctr"/>
            <a:r>
              <a:rPr lang="ru-RU" sz="3200" b="1" i="1" dirty="0" smtClean="0"/>
              <a:t>Это семь «Я».</a:t>
            </a:r>
          </a:p>
        </p:txBody>
      </p:sp>
      <p:pic>
        <p:nvPicPr>
          <p:cNvPr id="3" name="Picture 12" descr="http://femchoice.ru/uploads/posts/2012-02/1328794706_250_28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571480"/>
            <a:ext cx="2095504" cy="3031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://mariourueta.com/wp-content/uploads/2013/03/stockxpertcom_id92122_siz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357694"/>
            <a:ext cx="270510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 descr="J:\ромашки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929065"/>
            <a:ext cx="2643206" cy="19824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28596" y="357166"/>
            <a:ext cx="814393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 православии семью очень часто называют «малой церковью».  Как вы думаете почему?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Потому что все люди в семье ходят в церковь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Если все в семье верующие, её называют «малая церковь»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Потому что в христианской семье  существует иерархия.  Как  в Церкви, главой семьи  является Бог, ему подчиняется отец семейства, отцу повинуется мать, а дети послушны своим родителям. И между всеми царит любовь.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3786214" cy="1143000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СЕМЬЯ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5" name="Picture 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142984"/>
            <a:ext cx="1643074" cy="239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142984"/>
            <a:ext cx="18799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http://ok.ya1.ru/uploads/posts/2008-07/1215229549_25_06_2008_0967860001214409650_happy_fatherss_da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929066"/>
            <a:ext cx="247526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http://open.az/uploads/posts/2009-11/1257176135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071942"/>
            <a:ext cx="215900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http://lol54.ru/uploads/posts/2008-03/1205093791_kind-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3857628"/>
            <a:ext cx="2786082" cy="208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214414" y="642918"/>
            <a:ext cx="728667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Выбери, что символизируют брачные венцы.</a:t>
            </a:r>
          </a:p>
          <a:p>
            <a:pPr algn="ctr">
              <a:lnSpc>
                <a:spcPct val="90000"/>
              </a:lnSpc>
            </a:pPr>
            <a:endParaRPr lang="ru-RU" sz="2400" b="1" dirty="0" smtClean="0"/>
          </a:p>
          <a:p>
            <a:pPr algn="ctr">
              <a:lnSpc>
                <a:spcPct val="90000"/>
              </a:lnSpc>
            </a:pPr>
            <a:endParaRPr lang="ru-RU" sz="24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Царство</a:t>
            </a:r>
          </a:p>
          <a:p>
            <a:pPr algn="ctr">
              <a:lnSpc>
                <a:spcPct val="90000"/>
              </a:lnSpc>
            </a:pP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Мученичество</a:t>
            </a:r>
          </a:p>
          <a:p>
            <a:pPr algn="ctr">
              <a:lnSpc>
                <a:spcPct val="90000"/>
              </a:lnSpc>
            </a:pP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Награда</a:t>
            </a:r>
          </a:p>
          <a:p>
            <a:pPr algn="ctr">
              <a:lnSpc>
                <a:spcPct val="90000"/>
              </a:lnSpc>
            </a:pP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Вечность</a:t>
            </a:r>
          </a:p>
          <a:p>
            <a:pPr algn="ctr">
              <a:lnSpc>
                <a:spcPct val="90000"/>
              </a:lnSpc>
            </a:pP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Богатство</a:t>
            </a:r>
          </a:p>
          <a:p>
            <a:pPr algn="ctr">
              <a:lnSpc>
                <a:spcPct val="90000"/>
              </a:lnSpc>
            </a:pPr>
            <a:endParaRPr lang="ru-RU" sz="2800" b="1" dirty="0" smtClean="0"/>
          </a:p>
          <a:p>
            <a:pPr algn="ctr">
              <a:lnSpc>
                <a:spcPct val="90000"/>
              </a:lnSpc>
            </a:pPr>
            <a:r>
              <a:rPr lang="ru-RU" sz="2800" b="1" dirty="0" smtClean="0"/>
              <a:t>Единство любви и испытаний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500034" y="428604"/>
            <a:ext cx="621507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Любовь     </a:t>
            </a:r>
            <a:r>
              <a:rPr kumimoji="0" lang="ru-RU" sz="4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Верность Доверие    Понимание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choolBookSanPin"/>
                <a:cs typeface="SchoolBookSanPin"/>
              </a:rPr>
              <a:t>Прощение Терпение </a:t>
            </a: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Забота       Помощь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choolBookSanPin"/>
                <a:cs typeface="SchoolBookSanPin"/>
              </a:rPr>
              <a:t>Послушание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Уважение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choolBookSanPin"/>
              <a:cs typeface="SchoolBookSanPi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latin typeface="Arial" pitchFamily="34" charset="0"/>
                <a:ea typeface="Times New Roman" pitchFamily="18" charset="0"/>
              </a:rPr>
              <a:t>Доброта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5769" t="5128" r="5770"/>
          <a:stretch>
            <a:fillRect/>
          </a:stretch>
        </p:blipFill>
        <p:spPr bwMode="auto">
          <a:xfrm>
            <a:off x="4857752" y="3357562"/>
            <a:ext cx="3857652" cy="310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285728"/>
            <a:ext cx="8501122" cy="34747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Documents and Settings\Пользователь\Мои документы\Downloads\семья главние в жиз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785794"/>
            <a:ext cx="7000924" cy="511184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6500810"/>
            <a:ext cx="6715172" cy="71438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0105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43438" y="3571876"/>
            <a:ext cx="4093840" cy="1143000"/>
          </a:xfrm>
        </p:spPr>
        <p:txBody>
          <a:bodyPr/>
          <a:lstStyle/>
          <a:p>
            <a:pPr algn="l"/>
            <a:r>
              <a:rPr lang="ru-RU" dirty="0" smtClean="0"/>
              <a:t> </a:t>
            </a:r>
            <a:r>
              <a:rPr lang="ru-RU" dirty="0"/>
              <a:t>Домашнее задание на </a:t>
            </a:r>
            <a:r>
              <a:rPr lang="ru-RU" dirty="0" smtClean="0"/>
              <a:t>выбор</a:t>
            </a:r>
            <a:endParaRPr lang="ru-RU" dirty="0"/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quarter" idx="13"/>
          </p:nvPr>
        </p:nvSpPr>
        <p:spPr>
          <a:xfrm>
            <a:off x="467544" y="764704"/>
            <a:ext cx="8540750" cy="44227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	- </a:t>
            </a:r>
            <a:r>
              <a:rPr lang="ru-RU" dirty="0" smtClean="0"/>
              <a:t>Спросить </a:t>
            </a:r>
            <a:r>
              <a:rPr lang="ru-RU" dirty="0"/>
              <a:t>у членов своей семьи, какие семейные ценности они считают главными в своей жизни;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	</a:t>
            </a:r>
            <a:r>
              <a:rPr lang="ru-RU" dirty="0" smtClean="0"/>
              <a:t>- подготовить рассуждение на тему «Семья – это маленький ковчег» или «Детей любить тоже не просто».</a:t>
            </a:r>
            <a:endParaRPr lang="ru-RU" dirty="0"/>
          </a:p>
        </p:txBody>
      </p:sp>
      <p:pic>
        <p:nvPicPr>
          <p:cNvPr id="13314" name="Picture 2" descr="C:\Users\user\Desktop\QuestionMar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3214686"/>
            <a:ext cx="3333750" cy="3333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4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00364" y="285728"/>
            <a:ext cx="2857520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СЕМЬЯ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9937" name="Picture 1" descr="C:\Documents and Settings\Пользователь\Мои документы\Downloads\росток.jpg"/>
          <p:cNvPicPr>
            <a:picLocks noChangeAspect="1" noChangeArrowheads="1"/>
          </p:cNvPicPr>
          <p:nvPr/>
        </p:nvPicPr>
        <p:blipFill>
          <a:blip r:embed="rId3"/>
          <a:srcRect r="55618"/>
          <a:stretch>
            <a:fillRect/>
          </a:stretch>
        </p:blipFill>
        <p:spPr bwMode="auto">
          <a:xfrm>
            <a:off x="3357554" y="1214422"/>
            <a:ext cx="2143140" cy="2972742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000240"/>
            <a:ext cx="2786082" cy="20909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446" y="1928802"/>
            <a:ext cx="2808312" cy="2214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4357694"/>
            <a:ext cx="2857520" cy="219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611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71481"/>
            <a:ext cx="8784976" cy="3214709"/>
          </a:xfrm>
        </p:spPr>
        <p:txBody>
          <a:bodyPr/>
          <a:lstStyle/>
          <a:p>
            <a:pPr marL="182880" indent="0" algn="r">
              <a:buNone/>
            </a:pPr>
            <a:r>
              <a:rPr lang="ru-RU" sz="4400" dirty="0" smtClean="0"/>
              <a:t>Православные традиции  и</a:t>
            </a:r>
            <a:br>
              <a:rPr lang="ru-RU" sz="4400" dirty="0" smtClean="0"/>
            </a:br>
            <a:r>
              <a:rPr lang="ru-RU" sz="4400" dirty="0" smtClean="0"/>
              <a:t>    семейные      ценности.</a:t>
            </a:r>
            <a:br>
              <a:rPr lang="ru-RU" sz="4400" dirty="0" smtClean="0"/>
            </a:br>
            <a:r>
              <a:rPr lang="ru-RU" sz="4400" dirty="0" smtClean="0"/>
              <a:t>Семья – малая </a:t>
            </a:r>
            <a:br>
              <a:rPr lang="ru-RU" sz="4400" dirty="0" smtClean="0"/>
            </a:br>
            <a:r>
              <a:rPr lang="ru-RU" sz="4400" dirty="0" smtClean="0"/>
              <a:t>церковь.</a:t>
            </a:r>
            <a:endParaRPr lang="ru-RU" sz="4400" dirty="0"/>
          </a:p>
        </p:txBody>
      </p:sp>
      <p:pic>
        <p:nvPicPr>
          <p:cNvPr id="9" name="Лев Лещенко - Родительский дом, начало начал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143900" y="6072206"/>
            <a:ext cx="304800" cy="304800"/>
          </a:xfrm>
          <a:prstGeom prst="rect">
            <a:avLst/>
          </a:prstGeom>
        </p:spPr>
      </p:pic>
      <p:pic>
        <p:nvPicPr>
          <p:cNvPr id="7" name="Picture 1" descr="C:\Users\Admin\Desktop\20100430_fotokonku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285992"/>
            <a:ext cx="5143536" cy="4355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4498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4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786182" y="428604"/>
            <a:ext cx="2233602" cy="1143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СЕМЬЯ 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13"/>
          </p:nvPr>
        </p:nvSpPr>
        <p:spPr>
          <a:xfrm>
            <a:off x="642910" y="1714488"/>
            <a:ext cx="7929618" cy="4572032"/>
          </a:xfrm>
        </p:spPr>
        <p:txBody>
          <a:bodyPr/>
          <a:lstStyle/>
          <a:p>
            <a:pPr fontAlgn="t">
              <a:defRPr/>
            </a:pPr>
            <a:r>
              <a:rPr lang="ru-RU" sz="2400" b="1" dirty="0" smtClean="0"/>
              <a:t>Это малая социальная группа, которая основана на супружеском союзе и родственных связях (жена, муж, дети), которые живут вместе и ведут общее домашнее хозяйство.</a:t>
            </a:r>
            <a:endParaRPr lang="ru-RU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fontAlgn="t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Семья - группа живущих вместе близких родственников. </a:t>
            </a:r>
          </a:p>
          <a:p>
            <a:pPr fontAlgn="t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Семья - группа людей, состоящая из родителей, детей, внуков и ближних родственников, живущих вместе. </a:t>
            </a:r>
          </a:p>
          <a:p>
            <a:pPr fontAlgn="t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Семья – это связь поколений.</a:t>
            </a:r>
            <a:r>
              <a:rPr lang="ru-RU" sz="2400" b="1" dirty="0" smtClean="0"/>
              <a:t> 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57158" y="0"/>
            <a:ext cx="2124075" cy="1368425"/>
            <a:chOff x="864" y="-384"/>
            <a:chExt cx="1968" cy="1968"/>
          </a:xfrm>
        </p:grpSpPr>
        <p:pic>
          <p:nvPicPr>
            <p:cNvPr id="12" name="Picture 5" descr="BOOK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4" y="-384"/>
              <a:ext cx="1968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6"/>
            <p:cNvSpPr>
              <a:spLocks noChangeArrowheads="1" noChangeShapeType="1" noTextEdit="1"/>
            </p:cNvSpPr>
            <p:nvPr/>
          </p:nvSpPr>
          <p:spPr bwMode="auto">
            <a:xfrm>
              <a:off x="1008" y="1104"/>
              <a:ext cx="1152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 La Russ"/>
                </a:rPr>
                <a:t>Словарь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97152"/>
            <a:ext cx="842493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Семья – это маленький ковчег, призванный защищать детей от беды.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076056" y="350438"/>
            <a:ext cx="3634736" cy="38615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</a:pPr>
            <a:r>
              <a:rPr lang="ru-RU" sz="6400" dirty="0"/>
              <a:t>Семья без Господа мертва,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Заглушат радости плевелы,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И пустит сорная трава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Кореньев сети, всходов стрелы.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Не ублажайте милых чад,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Даются дети нам на время.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Семья – цветущий дивный сад,</a:t>
            </a:r>
          </a:p>
          <a:p>
            <a:pPr>
              <a:lnSpc>
                <a:spcPct val="170000"/>
              </a:lnSpc>
            </a:pPr>
            <a:r>
              <a:rPr lang="ru-RU" sz="6400" dirty="0"/>
              <a:t>Где Божий плод приносит семя.       </a:t>
            </a:r>
            <a:endParaRPr lang="ru-RU" sz="6400" dirty="0" smtClean="0"/>
          </a:p>
          <a:p>
            <a:endParaRPr lang="ru-RU" dirty="0"/>
          </a:p>
          <a:p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                                                                                                 </a:t>
            </a:r>
            <a:r>
              <a:rPr lang="ru-RU" sz="7200" dirty="0" err="1" smtClean="0"/>
              <a:t>О.Росс</a:t>
            </a:r>
            <a:endParaRPr lang="ru-RU" sz="72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19182.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4441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9571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1000108"/>
            <a:ext cx="4572032" cy="107156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Венчание </a:t>
            </a:r>
            <a:endParaRPr lang="ru-RU" dirty="0"/>
          </a:p>
        </p:txBody>
      </p:sp>
      <p:pic>
        <p:nvPicPr>
          <p:cNvPr id="4" name="Picture 11" descr="http://img209.imageshack.us/img209/8876/marr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3657600" cy="270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www.diveevo.ru/objects/news_file_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4227" y="3214686"/>
            <a:ext cx="4581604" cy="343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" y="285728"/>
            <a:ext cx="8286808" cy="6215106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642938" y="4055586"/>
            <a:ext cx="77866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На Руси обручальные кольца появились еще в дохристианские времена. По языческому обычаю в день свадьбы невесте вручали кольцо и ключ. Эти предметы "делали" девушку "хозяйкой дома".</a:t>
            </a: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214313" y="6143625"/>
            <a:ext cx="86344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600" b="1">
                <a:solidFill>
                  <a:srgbClr val="FF0066"/>
                </a:solidFill>
                <a:latin typeface="Calibri" pitchFamily="34" charset="0"/>
              </a:rPr>
              <a:t>Что означает обручальное кольцо в христианском браке? </a:t>
            </a:r>
          </a:p>
        </p:txBody>
      </p:sp>
      <p:pic>
        <p:nvPicPr>
          <p:cNvPr id="6146" name="Picture 2" descr="C:\Users\user\Desktop\x_ed42b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6192688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5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563</Words>
  <Application>Microsoft Office PowerPoint</Application>
  <PresentationFormat>Экран (4:3)</PresentationFormat>
  <Paragraphs>94</Paragraphs>
  <Slides>23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Воздушный поток</vt:lpstr>
      <vt:lpstr>Апекс</vt:lpstr>
      <vt:lpstr>Трек</vt:lpstr>
      <vt:lpstr>На части не делится солнце лучистое  И вечную землю нельзя поделить, Но искорку счастья луча золотистого Ты можешь, ты  в силах друзьям подарить </vt:lpstr>
      <vt:lpstr>СЕМЬЯ</vt:lpstr>
      <vt:lpstr>Слайд 3</vt:lpstr>
      <vt:lpstr>Православные традиции  и     семейные      ценности. Семья – малая  церковь.</vt:lpstr>
      <vt:lpstr>СЕМЬЯ </vt:lpstr>
      <vt:lpstr>Семья – это маленький ковчег, призванный защищать детей от беды.</vt:lpstr>
      <vt:lpstr>Венчание </vt:lpstr>
      <vt:lpstr>Слайд 8</vt:lpstr>
      <vt:lpstr>Слайд 9</vt:lpstr>
      <vt:lpstr>   Венчальное полотенце</vt:lpstr>
      <vt:lpstr>Притча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 Домашнее задание на выбор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72</cp:revision>
  <dcterms:created xsi:type="dcterms:W3CDTF">2012-06-04T09:35:25Z</dcterms:created>
  <dcterms:modified xsi:type="dcterms:W3CDTF">2014-04-02T19:16:48Z</dcterms:modified>
</cp:coreProperties>
</file>