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8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7" autoAdjust="0"/>
  </p:normalViewPr>
  <p:slideViewPr>
    <p:cSldViewPr>
      <p:cViewPr varScale="1">
        <p:scale>
          <a:sx n="110" d="100"/>
          <a:sy n="110" d="100"/>
        </p:scale>
        <p:origin x="-5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BB66-36F9-4828-B926-E04EE71B5445}" type="datetimeFigureOut">
              <a:rPr lang="ru-RU" smtClean="0"/>
              <a:t>28.02.2012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D4813-4507-4CC3-98BD-63416B65334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BB66-36F9-4828-B926-E04EE71B5445}" type="datetimeFigureOut">
              <a:rPr lang="ru-RU" smtClean="0"/>
              <a:t>28.02.2012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D4813-4507-4CC3-98BD-63416B65334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BB66-36F9-4828-B926-E04EE71B5445}" type="datetimeFigureOut">
              <a:rPr lang="ru-RU" smtClean="0"/>
              <a:t>28.02.2012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D4813-4507-4CC3-98BD-63416B65334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BB66-36F9-4828-B926-E04EE71B5445}" type="datetimeFigureOut">
              <a:rPr lang="ru-RU" smtClean="0"/>
              <a:t>28.02.2012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D4813-4507-4CC3-98BD-63416B65334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BB66-36F9-4828-B926-E04EE71B5445}" type="datetimeFigureOut">
              <a:rPr lang="ru-RU" smtClean="0"/>
              <a:t>28.02.2012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D4813-4507-4CC3-98BD-63416B65334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BB66-36F9-4828-B926-E04EE71B5445}" type="datetimeFigureOut">
              <a:rPr lang="ru-RU" smtClean="0"/>
              <a:t>28.02.2012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D4813-4507-4CC3-98BD-63416B65334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BB66-36F9-4828-B926-E04EE71B5445}" type="datetimeFigureOut">
              <a:rPr lang="ru-RU" smtClean="0"/>
              <a:t>28.02.2012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D4813-4507-4CC3-98BD-63416B65334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BB66-36F9-4828-B926-E04EE71B5445}" type="datetimeFigureOut">
              <a:rPr lang="ru-RU" smtClean="0"/>
              <a:t>28.02.2012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D4813-4507-4CC3-98BD-63416B65334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BB66-36F9-4828-B926-E04EE71B5445}" type="datetimeFigureOut">
              <a:rPr lang="ru-RU" smtClean="0"/>
              <a:t>28.02.2012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D4813-4507-4CC3-98BD-63416B65334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BB66-36F9-4828-B926-E04EE71B5445}" type="datetimeFigureOut">
              <a:rPr lang="ru-RU" smtClean="0"/>
              <a:t>28.02.2012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D4813-4507-4CC3-98BD-63416B65334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BB66-36F9-4828-B926-E04EE71B5445}" type="datetimeFigureOut">
              <a:rPr lang="ru-RU" smtClean="0"/>
              <a:t>28.02.2012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D4813-4507-4CC3-98BD-63416B65334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02C0BB66-36F9-4828-B926-E04EE71B5445}" type="datetimeFigureOut">
              <a:rPr lang="ru-RU" smtClean="0"/>
              <a:t>28.02.2012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EBBD4813-4507-4CC3-98BD-63416B653346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27584" y="1196752"/>
            <a:ext cx="7632848" cy="2664296"/>
          </a:xfrm>
        </p:spPr>
        <p:txBody>
          <a:bodyPr/>
          <a:lstStyle/>
          <a:p>
            <a:pPr algn="ctr"/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Математика 6 класс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940152" y="4149080"/>
            <a:ext cx="27809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spcBef>
                <a:spcPct val="0"/>
              </a:spcBef>
            </a:pPr>
            <a:r>
              <a:rPr lang="ru-RU" sz="2400" i="1" dirty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Учитель Мандрова Лидия Геннадьевна</a:t>
            </a:r>
          </a:p>
        </p:txBody>
      </p:sp>
      <p:pic>
        <p:nvPicPr>
          <p:cNvPr id="5" name="Picture 75" descr="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140968"/>
            <a:ext cx="5372100" cy="320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28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bg2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Вертикальный свиток 7"/>
          <p:cNvSpPr/>
          <p:nvPr/>
        </p:nvSpPr>
        <p:spPr>
          <a:xfrm>
            <a:off x="4111051" y="2813006"/>
            <a:ext cx="4853437" cy="3640329"/>
          </a:xfrm>
          <a:prstGeom prst="verticalScroll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-114548" y="2852935"/>
            <a:ext cx="4608512" cy="3600400"/>
          </a:xfrm>
          <a:prstGeom prst="verticalScroll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188640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Станция </a:t>
            </a:r>
          </a:p>
          <a:p>
            <a:pPr lvl="0"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«Школа»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942966"/>
            <a:ext cx="8928992" cy="584775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lvl="0" algn="ctr"/>
            <a:r>
              <a:rPr lang="ru-RU" sz="3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Самостоятельная работа:</a:t>
            </a:r>
            <a:endParaRPr lang="ru-RU" sz="32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8365" y="2852935"/>
            <a:ext cx="384268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 вариант.</a:t>
            </a:r>
          </a:p>
          <a:p>
            <a:r>
              <a:rPr lang="ru-RU" i="1" dirty="0" smtClean="0"/>
              <a:t>1.Найдите неизвестный член пропорции: </a:t>
            </a:r>
          </a:p>
          <a:p>
            <a:r>
              <a:rPr lang="ru-RU" dirty="0"/>
              <a:t> </a:t>
            </a:r>
            <a:r>
              <a:rPr lang="ru-RU" dirty="0" smtClean="0"/>
              <a:t>          </a:t>
            </a:r>
            <a:r>
              <a:rPr lang="ru-RU" dirty="0" smtClean="0">
                <a:solidFill>
                  <a:schemeClr val="bg1"/>
                </a:solidFill>
              </a:rPr>
              <a:t>2,8 : 3,2 = 2,1 : х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i="1" dirty="0" smtClean="0"/>
              <a:t>2.Решите задачу: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На 20 км пути автомашина расходует 3,2 л горючего. Сколько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горючего автомашина израсходует  на 50 км пути?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2813006"/>
            <a:ext cx="396044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0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вариант</a:t>
            </a:r>
            <a:r>
              <a:rPr lang="ru-RU" sz="2000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i="1" dirty="0"/>
              <a:t>1.Найдите неизвестный член </a:t>
            </a:r>
            <a:r>
              <a:rPr lang="ru-RU" i="1" dirty="0" smtClean="0"/>
              <a:t>пропорции:</a:t>
            </a:r>
          </a:p>
          <a:p>
            <a:r>
              <a:rPr lang="ru-RU" dirty="0" smtClean="0"/>
              <a:t>         </a:t>
            </a:r>
            <a:r>
              <a:rPr lang="ru-RU" dirty="0" smtClean="0">
                <a:solidFill>
                  <a:schemeClr val="bg1"/>
                </a:solidFill>
              </a:rPr>
              <a:t>у </a:t>
            </a:r>
            <a:r>
              <a:rPr lang="ru-RU" dirty="0">
                <a:solidFill>
                  <a:schemeClr val="bg1"/>
                </a:solidFill>
              </a:rPr>
              <a:t>: </a:t>
            </a:r>
            <a:r>
              <a:rPr lang="ru-RU" dirty="0" smtClean="0">
                <a:solidFill>
                  <a:schemeClr val="bg1"/>
                </a:solidFill>
              </a:rPr>
              <a:t>2,1 </a:t>
            </a:r>
            <a:r>
              <a:rPr lang="ru-RU" dirty="0">
                <a:solidFill>
                  <a:schemeClr val="bg1"/>
                </a:solidFill>
              </a:rPr>
              <a:t>= </a:t>
            </a:r>
            <a:r>
              <a:rPr lang="ru-RU" dirty="0" smtClean="0">
                <a:solidFill>
                  <a:schemeClr val="bg1"/>
                </a:solidFill>
              </a:rPr>
              <a:t>4,5 </a:t>
            </a:r>
            <a:r>
              <a:rPr lang="ru-RU" dirty="0">
                <a:solidFill>
                  <a:schemeClr val="bg1"/>
                </a:solidFill>
              </a:rPr>
              <a:t>: </a:t>
            </a:r>
            <a:r>
              <a:rPr lang="ru-RU" dirty="0" smtClean="0">
                <a:solidFill>
                  <a:schemeClr val="bg1"/>
                </a:solidFill>
              </a:rPr>
              <a:t>3,5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i="1" dirty="0"/>
              <a:t>2.Решите задачу: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Участок клубники 24 человека пропололи за 6 дней. За сколько дней выполнят ту же работу 36 человек, если будут работать с такой же производительностью?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9" name="Picture 70" descr="шапк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57" t="12875" r="10780" b="26279"/>
          <a:stretch>
            <a:fillRect/>
          </a:stretch>
        </p:blipFill>
        <p:spPr bwMode="auto">
          <a:xfrm>
            <a:off x="2411760" y="5939045"/>
            <a:ext cx="3168352" cy="918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952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7954" y="777478"/>
            <a:ext cx="6006774" cy="63529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И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тоги  урока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8873" y="1263952"/>
            <a:ext cx="842493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Шел мудрец, а на встречу ему три человека, которые везли под горячим солнцем тележки с камнями для строительства. Мудрец остановился и задал каждому вопрос: «Что ты делал целый день?». Первый ответил, что целый день возил проклятые камни. Второй ответил, что добросовестно выполнял свою работу. А третий улыбнулся, его лицо засветило радостью и удовольствием: « А я  принимал участие в строительстве храма!»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81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9539" y="764704"/>
            <a:ext cx="7901523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Top">
              <a:avLst/>
            </a:prstTxWarp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Домашнее задание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6656" y="2708920"/>
            <a:ext cx="85689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 smtClean="0"/>
              <a:t>Придумайте две новые станции, две задачи и решите их.</a:t>
            </a:r>
            <a:endParaRPr lang="ru-RU" sz="3600" dirty="0"/>
          </a:p>
        </p:txBody>
      </p:sp>
      <p:pic>
        <p:nvPicPr>
          <p:cNvPr id="4" name="Рисунок 3" descr="мальчик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8102" y="3909249"/>
            <a:ext cx="2195109" cy="2798811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48207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188918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dirty="0" smtClean="0"/>
              <a:t>: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Пропорция.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Решение задач с помощью пропорции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009443" y="3068960"/>
            <a:ext cx="6154845" cy="295232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Цели урока:</a:t>
            </a:r>
          </a:p>
          <a:p>
            <a:r>
              <a:rPr lang="ru-RU" dirty="0" smtClean="0"/>
              <a:t>1.Образовательные: обобщить и систематизировать знания и умения по теме: «Пропорция»; усиление практической направленности обучения; применение знаний в несколько измененной ситуации.</a:t>
            </a:r>
          </a:p>
          <a:p>
            <a:r>
              <a:rPr lang="ru-RU" dirty="0" smtClean="0"/>
              <a:t>2.Развивающие: формирование умения осуществлять самоконтроль; формирование умения рационально планировать работу; развитие самостоятельности, внимательности, логического мышления.</a:t>
            </a:r>
          </a:p>
          <a:p>
            <a:r>
              <a:rPr lang="ru-RU" dirty="0" smtClean="0"/>
              <a:t>3.Воспитательные: формирование научного мировоззрения; воспитание организованности, сосредоточенности, положительного  отношения к учебе.</a:t>
            </a:r>
            <a:endParaRPr lang="ru-RU" dirty="0"/>
          </a:p>
        </p:txBody>
      </p:sp>
      <p:pic>
        <p:nvPicPr>
          <p:cNvPr id="4" name="Picture 5" descr="j021350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22016">
            <a:off x="6276952" y="4694870"/>
            <a:ext cx="2506952" cy="1385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652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92696"/>
            <a:ext cx="76851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Мотивация урока: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2348880"/>
            <a:ext cx="737612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Стимулировать интерес </a:t>
            </a:r>
          </a:p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к изучению математики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3" descr="математи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005064"/>
            <a:ext cx="2619375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504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bg2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RCTR14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67544" y="4084783"/>
            <a:ext cx="2160240" cy="2629523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037" y="764704"/>
            <a:ext cx="9164688" cy="535531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Учиться можно </a:t>
            </a:r>
          </a:p>
          <a:p>
            <a:pPr algn="ctr"/>
            <a:r>
              <a:rPr lang="ru-RU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только весело…</a:t>
            </a:r>
          </a:p>
          <a:p>
            <a:pPr algn="ctr"/>
            <a:r>
              <a:rPr lang="ru-RU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Чтобы переваривать </a:t>
            </a:r>
          </a:p>
          <a:p>
            <a:pPr algn="ctr"/>
            <a:r>
              <a:rPr lang="ru-RU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знания, надо поглощать </a:t>
            </a:r>
          </a:p>
          <a:p>
            <a:pPr algn="ctr"/>
            <a:r>
              <a:rPr lang="ru-RU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их с аппетитом </a:t>
            </a:r>
          </a:p>
          <a:p>
            <a:pPr algn="r"/>
            <a:r>
              <a:rPr lang="ru-RU" sz="48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Анатоль Франс</a:t>
            </a:r>
          </a:p>
          <a:p>
            <a:pPr algn="ctr"/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2300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bg2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77449" y="116632"/>
            <a:ext cx="4522392" cy="160043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Станция </a:t>
            </a:r>
          </a:p>
          <a:p>
            <a:pPr algn="ctr"/>
            <a:r>
              <a:rPr lang="ru-RU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«33 ЦНИИИ»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2348880"/>
            <a:ext cx="907730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Устная работа: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Какие из данных равенств являются пропорциями?</a:t>
            </a: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Почему?</a:t>
            </a: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а) 2,5 : 0,5 = 4 + 1</a:t>
            </a: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б) 30 : 5 =2/7 : 1/21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Допишите недостающие члены пропорции:</a:t>
            </a: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а) 120: … =180 : 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б) 12 : 3 = … : …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CRCTR49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23928" y="5055976"/>
            <a:ext cx="722229" cy="1802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937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Заголовок 4"/>
              <p:cNvSpPr>
                <a:spLocks noGrp="1"/>
              </p:cNvSpPr>
              <p:nvPr>
                <p:ph type="title"/>
              </p:nvPr>
            </p:nvSpPr>
            <p:spPr>
              <a:xfrm>
                <a:off x="1009442" y="675724"/>
                <a:ext cx="7125113" cy="809060"/>
              </a:xfrm>
            </p:spPr>
            <p:txBody>
              <a:bodyPr/>
              <a:lstStyle/>
              <a:p>
                <a:r>
                  <a:rPr lang="ru-RU" sz="2800" dirty="0" smtClean="0"/>
                  <a:t/>
                </a:r>
                <a:br>
                  <a:rPr lang="ru-RU" sz="2800" dirty="0" smtClean="0"/>
                </a:br>
                <a:r>
                  <a:rPr lang="ru-RU" sz="2800" dirty="0"/>
                  <a:t/>
                </a:r>
                <a:br>
                  <a:rPr lang="ru-RU" sz="2800" dirty="0"/>
                </a:br>
                <a:r>
                  <a:rPr lang="ru-RU" sz="2800" dirty="0" smtClean="0"/>
                  <a:t/>
                </a:r>
                <a:br>
                  <a:rPr lang="ru-RU" sz="2800" dirty="0" smtClean="0"/>
                </a:br>
                <a:r>
                  <a:rPr lang="ru-RU" sz="2800" dirty="0"/>
                  <a:t/>
                </a:r>
                <a:br>
                  <a:rPr lang="ru-RU" sz="2800" dirty="0"/>
                </a:br>
                <a:r>
                  <a:rPr lang="ru-RU" sz="2800" dirty="0" smtClean="0"/>
                  <a:t/>
                </a:r>
                <a:br>
                  <a:rPr lang="ru-RU" sz="2800" dirty="0" smtClean="0"/>
                </a:br>
                <a:r>
                  <a:rPr lang="ru-RU" sz="2800" dirty="0"/>
                  <a:t/>
                </a:r>
                <a:br>
                  <a:rPr lang="ru-RU" sz="2800" dirty="0"/>
                </a:br>
                <a:r>
                  <a:rPr lang="ru-RU" sz="2800" dirty="0" smtClean="0"/>
                  <a:t/>
                </a:r>
                <a:br>
                  <a:rPr lang="ru-RU" sz="2800" dirty="0" smtClean="0"/>
                </a:br>
                <a:r>
                  <a:rPr lang="ru-RU" sz="2800" dirty="0"/>
                  <a:t/>
                </a:r>
                <a:br>
                  <a:rPr lang="ru-RU" sz="2800" dirty="0"/>
                </a:br>
                <a:r>
                  <a:rPr lang="ru-RU" sz="2800" dirty="0" smtClean="0"/>
                  <a:t/>
                </a:r>
                <a:br>
                  <a:rPr lang="ru-RU" sz="2800" dirty="0" smtClean="0"/>
                </a:br>
                <a:r>
                  <a:rPr lang="ru-RU" sz="2800" dirty="0"/>
                  <a:t/>
                </a:r>
                <a:br>
                  <a:rPr lang="ru-RU" sz="2800" dirty="0"/>
                </a:br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3. </a:t>
                </a:r>
                <a:r>
                  <a:rPr lang="ru-RU" b="1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Проверьте, правильно ли найден неизвестный член пропорции:</a:t>
                </a:r>
                <a:br>
                  <a:rPr lang="ru-RU" b="1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b="1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45:5=5:</a:t>
                </a:r>
                <a:r>
                  <a:rPr lang="en-US" b="1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Y</a:t>
                </a:r>
                <a:r>
                  <a:rPr lang="ru-RU" b="1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ru-RU" b="1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b="1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45</a:t>
                </a:r>
                <a:r>
                  <a:rPr lang="en-US" b="1" dirty="0">
                    <a:solidFill>
                      <a:schemeClr val="bg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· </a:t>
                </a:r>
                <a:r>
                  <a:rPr lang="en-US" b="1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y=5</a:t>
                </a:r>
                <a:r>
                  <a:rPr lang="en-US" b="1" dirty="0">
                    <a:solidFill>
                      <a:schemeClr val="bg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· 5</a:t>
                </a:r>
                <a:r>
                  <a:rPr lang="ru-RU" b="1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US" b="1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b="1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Y=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/>
                          </a:rPr>
                          <m:t>𝟒𝟓</m:t>
                        </m:r>
                        <m:r>
                          <m:rPr>
                            <m:nor/>
                          </m:rPr>
                          <a:rPr lang="en-US" b="1" dirty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m:t>·</m:t>
                        </m:r>
                        <m:r>
                          <a:rPr lang="en-US" b="1" i="1" dirty="0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b="1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US" b="1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b="1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Y=45</a:t>
                </a:r>
                <a:br>
                  <a:rPr lang="en-US" b="1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4</a:t>
                </a:r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ru-RU" b="1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Из чисел 6,3, 8,4 составьте пропорцию. Как из данной пропорции получить верную пропорцию</a:t>
                </a:r>
                <a:r>
                  <a:rPr lang="en-US" b="1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?</a:t>
                </a:r>
                <a:r>
                  <a:rPr lang="ru-RU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 </a:t>
                </a:r>
                <a:endParaRPr lang="ru-RU" b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" name="Заголовок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09442" y="675724"/>
                <a:ext cx="7125113" cy="809060"/>
              </a:xfrm>
              <a:blipFill rotWithShape="1">
                <a:blip r:embed="rId2"/>
                <a:stretch>
                  <a:fillRect l="-2226" t="-18045" b="-55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6062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332656"/>
            <a:ext cx="79928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Станция </a:t>
            </a:r>
          </a:p>
          <a:p>
            <a:pPr lvl="0"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«Кафе Лакомка»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089264"/>
            <a:ext cx="90364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Задача:</a:t>
            </a:r>
          </a:p>
          <a:p>
            <a:pPr algn="just"/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 выпечке пирожных из килограмма   белой муки пекарь получит 1,4 кг  пирожных. Сколько килограммов муки расходуется на выпечку 21 кг пирожных?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CRCTR49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779912" y="5151171"/>
            <a:ext cx="684076" cy="1706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2904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60648"/>
            <a:ext cx="85689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Станция </a:t>
            </a:r>
          </a:p>
          <a:p>
            <a:pPr lvl="0"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«Графский парк»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916833"/>
            <a:ext cx="84249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Задача: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Пять рабочих по озеленению парка могут закончить работу за 9 дней. Инженер попросил ускорить работу и для этого добавил еще 10 рабочих. За какое время они закончат работу, считая, что все будут работать с одинаковой производительностью?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1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5689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Станция </a:t>
            </a:r>
          </a:p>
          <a:p>
            <a:pPr lvl="0"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«Супермаркет»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3508" y="1942966"/>
            <a:ext cx="878497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54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    Задача</a:t>
            </a:r>
            <a:r>
              <a:rPr lang="ru-RU" sz="5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/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Для перевозки груза в супермаркет автомашине грузоподъёмностью 7,5т пришлось сделать 12 рейсов. Сколько рейсов придется сделать автомашине грузоподъемностью 9т для перевозки этого же груза?</a:t>
            </a:r>
            <a:endParaRPr lang="ru-RU" sz="3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71" descr="ручка и линейк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4" b="33060"/>
          <a:stretch>
            <a:fillRect/>
          </a:stretch>
        </p:blipFill>
        <p:spPr bwMode="auto">
          <a:xfrm rot="19746034">
            <a:off x="3480033" y="4907940"/>
            <a:ext cx="3595026" cy="1508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963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</TotalTime>
  <Words>458</Words>
  <Application>Microsoft Office PowerPoint</Application>
  <PresentationFormat>Экран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Autumn</vt:lpstr>
      <vt:lpstr>Математика 6 класс </vt:lpstr>
      <vt:lpstr>Тема: Пропорция.  Решение задач с помощью пропорции</vt:lpstr>
      <vt:lpstr>Презентация PowerPoint</vt:lpstr>
      <vt:lpstr>Презентация PowerPoint</vt:lpstr>
      <vt:lpstr>Презентация PowerPoint</vt:lpstr>
      <vt:lpstr>          3. Проверьте, правильно ли найден неизвестный член пропорции: 45:5=5:Y 45 · y=5 · 5  Y=(45"·" 5)/5 Y=45 4. Из чисел 6,3, 8,4 составьте пропорцию. Как из данной пропорции получить верную пропорцию?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СОШ №24 МОРФ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 6 класс </dc:title>
  <dc:creator>ученики</dc:creator>
  <cp:lastModifiedBy>ученики</cp:lastModifiedBy>
  <cp:revision>24</cp:revision>
  <dcterms:created xsi:type="dcterms:W3CDTF">2012-02-10T06:42:35Z</dcterms:created>
  <dcterms:modified xsi:type="dcterms:W3CDTF">2012-02-28T08:41:50Z</dcterms:modified>
</cp:coreProperties>
</file>