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85" autoAdjust="0"/>
    <p:restoredTop sz="94660"/>
  </p:normalViewPr>
  <p:slideViewPr>
    <p:cSldViewPr>
      <p:cViewPr>
        <p:scale>
          <a:sx n="50" d="100"/>
          <a:sy n="50" d="100"/>
        </p:scale>
        <p:origin x="-581" y="-6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D5F-695B-40E4-9F41-F200DEE86BA0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16CAC-C5AB-4914-939C-B31FBB7FCF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D5F-695B-40E4-9F41-F200DEE86BA0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6CAC-C5AB-4914-939C-B31FBB7FCF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D5F-695B-40E4-9F41-F200DEE86BA0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6CAC-C5AB-4914-939C-B31FBB7FCF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D5F-695B-40E4-9F41-F200DEE86BA0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6CAC-C5AB-4914-939C-B31FBB7FCF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D5F-695B-40E4-9F41-F200DEE86BA0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6CAC-C5AB-4914-939C-B31FBB7FCF3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D5F-695B-40E4-9F41-F200DEE86BA0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6CAC-C5AB-4914-939C-B31FBB7FCF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D5F-695B-40E4-9F41-F200DEE86BA0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6CAC-C5AB-4914-939C-B31FBB7FCF3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D5F-695B-40E4-9F41-F200DEE86BA0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6CAC-C5AB-4914-939C-B31FBB7FCF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D5F-695B-40E4-9F41-F200DEE86BA0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6CAC-C5AB-4914-939C-B31FBB7FCF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D5F-695B-40E4-9F41-F200DEE86BA0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6CAC-C5AB-4914-939C-B31FBB7FCF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D5F-695B-40E4-9F41-F200DEE86BA0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6CAC-C5AB-4914-939C-B31FBB7FCF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EA01D5F-695B-40E4-9F41-F200DEE86BA0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7616CAC-C5AB-4914-939C-B31FBB7FCF3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1%80%D0%B5%D1%88%D0%B0%D0%B5%D0%BC%20%D0%BF%D1%80%D0%B8%D0%BC%D0%B5%D1%80%D1%8B&amp;fp=0&amp;pos=1&amp;uinfo=ww-1263-wh-915-fw-1038-fh-598-pd-1&amp;rpt=simage&amp;img_url=http://belij-volk.com/wp-content/uploads2/2009/10/problema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hyperlink" Target="http://images.yandex.ru/yandsearch?text=%20%D1%80%D0%B8%D1%81%D0%BE%D0%B2%D0%B0%D0%BD%D0%BD%D1%8B%D0%B9%20%D0%B2%D0%B5%D0%BB%D0%BE%D1%81%D0%B8%D0%BF%D0%B5%D0%B4%D0%B8%D1%81%D1%82&amp;fp=0&amp;img_url=http://prazdnichek.info/uploads/posts/2010-04/1271884885_img303.jpg&amp;pos=1&amp;uinfo=ww-1263-wh-915-fw-1038-fh-598-pd-1&amp;rpt=simag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text=%D0%BF%D0%BB%D1%8B%D0%B2%D0%B5%D1%82%20%D0%BA%D0%BE%D1%80%D0%B0%D0%B1%D0%BB%D0%B8%D0%BA%20%D0%BA%D0%BB%D0%B8%D0%BF%D0%B0%D1%80%D1%82&amp;fp=0&amp;img_url=http://i017.radikal.ru/1104/05/e7cb3d0ff987.jpg&amp;pos=9&amp;isize=medium&amp;uinfo=ww-1263-wh-915-fw-1038-fh-598-pd-1&amp;rpt=simage" TargetMode="Externa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0%BF%D0%BB%D0%BE%D1%82%D0%BD%D0%B8%D0%BA%D0%B0&amp;pos=3&amp;uinfo=ww-1199-wh-853-fw-974-fh-598-pd-1.0499999523162841&amp;rpt=simage&amp;img_url=http://upload.wikimedia.org/wikipedia/commons/thumb/5/58/%D0%9C%D0%BE%D0%BD%D1%84%D0%B5%D1%80%D1%80%D0%B0%D0%BD_%D0%9F%D0%BB%D0%BE%D1%82%D0%BD%D0%B8%D0%BA_XIX.jpg/250px-%D0%9C%D0%BE%D0%BD%D1%84%D0%B5%D1%80%D1%80%D0%B0%D0%BD_%D0%9F%D0%BB%D0%BE%D1%82%D0%BD%D0%B8%D0%BA_XIX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p=1&amp;text=%D0%BC%D0%B0%D1%81%D1%82%D0%B5%D1%80%20%20%D1%81%D0%BB%D0%B5%D1%81%D0%B0%D1%80%D1%8C%20%D1%80%D0%B8%D1%81%D1%83%D0%BD%D0%BE%D0%BA&amp;pos=35&amp;uinfo=ww-1199-wh-853-fw-974-fh-598-pd-1.0499999523162841&amp;rpt=simage&amp;img_url=http://zhukovskiy.barahla.net/images/photo/2/20120403/3972988/133348048601280000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B3%D1%80%D0%B5%D0%B9%D0%B4%D0%B5%D1%80%D0%BD%D0%B0%D1%8F%20%D0%BC%D0%B0%D1%88%D0%B8%D0%BD%D0%B0&amp;pos=5&amp;uinfo=ww-1199-wh-853-fw-974-fh-598-pd-1.0499999523162841&amp;rpt=simage&amp;img_url=http://www.neopod.ru/images/products/large/0/caterpillar_grade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text=%D0%B3%D1%80%D0%B5%D0%B9%D0%B4%D0%B5%D1%80%D0%BD%D0%B0%D1%8F%20%D0%BC%D0%B0%D1%88%D0%B8%D0%BD%D0%B0&amp;pos=11&amp;uinfo=ww-1199-wh-853-fw-974-fh-598-pd-1.0499999523162841&amp;rpt=simage&amp;img_url=http://images.tiu.ru/8629115_w200_h200_130925982131c3fbf571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p=1&amp;text=%D0%B4%D0%BE%D0%BC%D0%B0%D1%88%D0%BD%D0%B5%D0%B5%20%D0%B7%D0%B0%D0%B4%D0%B0%D0%BD%D0%B8%D0%B5%20%D0%BA%D0%B0%D1%80%D1%82%D0%B8%D0%BD%D0%BA%D0%B8&amp;pos=52&amp;uinfo=ww-1199-wh-853-fw-974-fh-598-pd-1.0499999523162841&amp;rpt=simage&amp;img_url=http://www.tbcdsb.on.ca/ignatius/sites/www.tbcdsb.on.ca.ignatius/files/u2/homeworkhelp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358848" cy="309634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+mj-lt"/>
                <a:cs typeface="Times New Roman" panose="02020603050405020304" pitchFamily="18" charset="0"/>
              </a:rPr>
              <a:t>Задачи </a:t>
            </a:r>
            <a:br>
              <a:rPr lang="ru-RU" sz="6000" b="1" dirty="0" smtClean="0">
                <a:latin typeface="+mj-lt"/>
                <a:cs typeface="Times New Roman" panose="02020603050405020304" pitchFamily="18" charset="0"/>
              </a:rPr>
            </a:br>
            <a:r>
              <a:rPr lang="ru-RU" sz="6000" b="1" dirty="0" smtClean="0">
                <a:latin typeface="+mj-lt"/>
                <a:cs typeface="Times New Roman" panose="02020603050405020304" pitchFamily="18" charset="0"/>
              </a:rPr>
              <a:t>на совместную работу</a:t>
            </a:r>
            <a:endParaRPr lang="ru-RU" sz="6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28379"/>
            <a:ext cx="6696744" cy="25529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План урока</a:t>
            </a:r>
          </a:p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Разминка</a:t>
            </a:r>
          </a:p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Изучение нового материала</a:t>
            </a:r>
          </a:p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Самостоятельная работа</a:t>
            </a:r>
          </a:p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Подведение итогов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img1.liveinternet.ru/images/attach/c/4/81/805/81805351_problem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3896" r="3574" b="1849"/>
          <a:stretch/>
        </p:blipFill>
        <p:spPr bwMode="auto">
          <a:xfrm>
            <a:off x="6012160" y="3828379"/>
            <a:ext cx="2814232" cy="275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5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792088"/>
          </a:xfrm>
        </p:spPr>
        <p:txBody>
          <a:bodyPr/>
          <a:lstStyle/>
          <a:p>
            <a:pPr marL="514350" indent="-514350">
              <a:spcBef>
                <a:spcPts val="0"/>
              </a:spcBef>
            </a:pPr>
            <a:r>
              <a:rPr lang="ru-RU" b="1" dirty="0" smtClean="0">
                <a:cs typeface="Times New Roman" panose="02020603050405020304" pitchFamily="18" charset="0"/>
              </a:rPr>
              <a:t>Разминка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6752"/>
                <a:ext cx="8784976" cy="4536504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ru-RU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Найти</a:t>
                </a:r>
                <a:r>
                  <a:rPr lang="ru-RU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 от  </m:t>
                    </m:r>
                    <m:r>
                      <a:rPr lang="ru-RU" sz="36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𝟏𝟓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ru-RU" sz="36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dirty="0" smtClean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Найти число,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ru-RU" sz="36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  </m:t>
                    </m:r>
                    <m:r>
                      <a:rPr lang="ru-RU" sz="3600" b="0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которого составляют </m:t>
                    </m:r>
                    <m:r>
                      <a:rPr lang="ru-RU" sz="36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𝟑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ru-RU" sz="3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.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Какую часть число </a:t>
                </a:r>
                <a:r>
                  <a:rPr lang="ru-RU" sz="3600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составляет от </m:t>
                    </m:r>
                    <m:r>
                      <a:rPr lang="ru-RU" sz="36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  <m:f>
                      <m:fPr>
                        <m:ctrlPr>
                          <a:rPr lang="ru-RU" sz="3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 ?</m:t>
                    </m:r>
                  </m:oMath>
                </a14:m>
                <a:endParaRPr lang="ru-RU" sz="36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Найти число, </a:t>
                </a:r>
                <a:r>
                  <a:rPr lang="ru-RU" sz="3600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15% </a:t>
                </a:r>
                <a:r>
                  <a:rPr lang="ru-RU" sz="36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которого составляют </a:t>
                </a:r>
                <a:r>
                  <a:rPr lang="ru-RU" sz="3600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</a:t>
                </a:r>
                <a:r>
                  <a:rPr lang="ru-RU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Сколько процентов </a:t>
                </a:r>
                <a:r>
                  <a:rPr lang="ru-RU" sz="3600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36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составляет от числа </a:t>
                </a:r>
                <a:r>
                  <a:rPr lang="ru-RU" sz="3600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36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32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6752"/>
                <a:ext cx="8784976" cy="4536504"/>
              </a:xfrm>
              <a:blipFill rotWithShape="1">
                <a:blip r:embed="rId2"/>
                <a:stretch>
                  <a:fillRect l="-9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 txBox="1">
                <a:spLocks/>
              </p:cNvSpPr>
              <p:nvPr/>
            </p:nvSpPr>
            <p:spPr>
              <a:xfrm>
                <a:off x="128599" y="5594041"/>
                <a:ext cx="2520280" cy="9361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∙  </m:t>
                    </m:r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𝟏𝟓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ru-RU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99" y="5594041"/>
                <a:ext cx="2520280" cy="9361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2"/>
              <p:cNvSpPr txBox="1">
                <a:spLocks/>
              </p:cNvSpPr>
              <p:nvPr/>
            </p:nvSpPr>
            <p:spPr>
              <a:xfrm>
                <a:off x="3059831" y="5644365"/>
                <a:ext cx="3003241" cy="7872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2800" dirty="0" smtClean="0"/>
                  <a:t>  </a:t>
                </a:r>
                <a:r>
                  <a:rPr lang="ru-RU" sz="2800" b="1" dirty="0" smtClean="0">
                    <a:solidFill>
                      <a:srgbClr val="FF0000"/>
                    </a:solidFill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: 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ru-RU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𝟐𝟓</m:t>
                        </m:r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∙</m:t>
                        </m:r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∙</m:t>
                        </m:r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ru-RU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ru-RU" sz="28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1" y="5644365"/>
                <a:ext cx="3003241" cy="7872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372200" y="5630301"/>
                <a:ext cx="2160240" cy="719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∙</m:t>
                    </m:r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ru-RU" sz="2000" dirty="0" smtClean="0">
                    <a:solidFill>
                      <a:srgbClr val="FF0000"/>
                    </a:solidFill>
                  </a:rPr>
                  <a:t> =</a:t>
                </a:r>
                <a:r>
                  <a:rPr lang="ru-RU" sz="2800" b="1" dirty="0" smtClean="0">
                    <a:solidFill>
                      <a:srgbClr val="FF0000"/>
                    </a:solidFill>
                  </a:rPr>
                  <a:t> 3</a:t>
                </a:r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630301"/>
                <a:ext cx="2160240" cy="719364"/>
              </a:xfrm>
              <a:prstGeom prst="rect">
                <a:avLst/>
              </a:prstGeom>
              <a:blipFill rotWithShape="1">
                <a:blip r:embed="rId5"/>
                <a:stretch>
                  <a:fillRect l="-5634" b="-93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 txBox="1">
                <a:spLocks/>
              </p:cNvSpPr>
              <p:nvPr/>
            </p:nvSpPr>
            <p:spPr>
              <a:xfrm>
                <a:off x="1259632" y="5661268"/>
                <a:ext cx="2520280" cy="9361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 smtClean="0"/>
                  <a:t> 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𝟗</m:t>
                    </m:r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:  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  <m:r>
                      <a:rPr lang="ru-RU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𝟔𝟎</m:t>
                    </m:r>
                    <m:r>
                      <a:rPr lang="ru-RU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661268"/>
                <a:ext cx="2520280" cy="9361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/>
              <p:cNvSpPr txBox="1">
                <a:spLocks/>
              </p:cNvSpPr>
              <p:nvPr/>
            </p:nvSpPr>
            <p:spPr>
              <a:xfrm>
                <a:off x="4561451" y="5569956"/>
                <a:ext cx="3384376" cy="9361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 smtClean="0"/>
                  <a:t> 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: </m:t>
                    </m:r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𝟔</m:t>
                    </m:r>
                    <m:r>
                      <a:rPr lang="ru-RU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ru-RU" sz="32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𝟓𝟎</m:t>
                    </m:r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%</m:t>
                    </m:r>
                    <m:r>
                      <a:rPr lang="ru-RU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451" y="5569956"/>
                <a:ext cx="3384376" cy="9361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7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67"/>
            <a:ext cx="8229600" cy="1143000"/>
          </a:xfrm>
        </p:spPr>
        <p:txBody>
          <a:bodyPr/>
          <a:lstStyle/>
          <a:p>
            <a:r>
              <a:rPr lang="ru-RU" b="1" dirty="0" smtClean="0">
                <a:cs typeface="Times New Roman" panose="02020603050405020304" pitchFamily="18" charset="0"/>
              </a:rPr>
              <a:t>Разминка</a:t>
            </a:r>
            <a:endParaRPr lang="ru-RU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8229600" cy="1224136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Лодка проплыла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 со скоростью 8 км/ч. Какое расстояние она проплыла за это время?</a:t>
                </a:r>
                <a:endParaRPr lang="ru-RU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8229600" cy="1224136"/>
              </a:xfrm>
              <a:blipFill rotWithShape="1">
                <a:blip r:embed="rId2"/>
                <a:stretch>
                  <a:fillRect l="-1333" r="-148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23928" y="2372565"/>
                <a:ext cx="2139560" cy="712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𝟖</m:t>
                    </m:r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 (км)</a:t>
                </a:r>
                <a:endPara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372565"/>
                <a:ext cx="2139560" cy="712631"/>
              </a:xfrm>
              <a:prstGeom prst="rect">
                <a:avLst/>
              </a:prstGeom>
              <a:blipFill rotWithShape="1">
                <a:blip r:embed="rId3"/>
                <a:stretch>
                  <a:fillRect r="-4274" b="-94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im6-tub-ru.yandex.net/i?id=207178397-28-72&amp;n=21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5" t="12828" r="9622" b="11265"/>
          <a:stretch/>
        </p:blipFill>
        <p:spPr bwMode="auto">
          <a:xfrm>
            <a:off x="733646" y="2360428"/>
            <a:ext cx="1462090" cy="122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485511" y="3582001"/>
                <a:ext cx="8229600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/>
                      </a:rPr>
                      <m:t>елосипедист ехал  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 со скоростью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км/ч. Какое расстояние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 проехал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это время?</a:t>
                </a:r>
              </a:p>
            </p:txBody>
          </p:sp>
        </mc:Choice>
        <mc:Fallback xmlns=""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11" y="3582001"/>
                <a:ext cx="8229600" cy="1224136"/>
              </a:xfrm>
              <a:prstGeom prst="rect">
                <a:avLst/>
              </a:prstGeom>
              <a:blipFill rotWithShape="1">
                <a:blip r:embed="rId6"/>
                <a:stretch>
                  <a:fillRect l="-1333" r="-1481" b="-6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://im6-tub-ru.yandex.net/i?id=651757618-42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74" y="4806137"/>
            <a:ext cx="1603073" cy="163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49619" y="5157192"/>
                <a:ext cx="2444131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𝟏𝟖</m:t>
                    </m:r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 (км)</a:t>
                </a:r>
                <a:endPara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619" y="5157192"/>
                <a:ext cx="2444131" cy="714683"/>
              </a:xfrm>
              <a:prstGeom prst="rect">
                <a:avLst/>
              </a:prstGeom>
              <a:blipFill rotWithShape="1">
                <a:blip r:embed="rId9"/>
                <a:stretch>
                  <a:fillRect r="-3491" b="-94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0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dirty="0" smtClean="0"/>
              <a:t>Разминка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Вася проходит расстояние между школой и домом за 10 мин. Какую часть пути проходит он за 1 мин, за 4 мин. ?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http://www.likebook.ru/store/pictures/55/55242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09" y="3494332"/>
            <a:ext cx="3744416" cy="26964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bratske.ru/i/bratsk_news/1288310799731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2537" y="2276872"/>
            <a:ext cx="2710745" cy="38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chool7.centerstart.ru/sites/default/files/u9/cs-f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r="13707"/>
          <a:stretch/>
        </p:blipFill>
        <p:spPr bwMode="auto">
          <a:xfrm>
            <a:off x="6235891" y="3212976"/>
            <a:ext cx="2849564" cy="273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07604" y="6384089"/>
            <a:ext cx="7128792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935250" y="6309586"/>
            <a:ext cx="146248" cy="149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063272" y="6307969"/>
            <a:ext cx="146248" cy="149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696236" y="6313972"/>
            <a:ext cx="0" cy="14401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416316" y="6292903"/>
            <a:ext cx="0" cy="14401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56076" y="6328910"/>
            <a:ext cx="0" cy="14401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976156" y="6307841"/>
            <a:ext cx="0" cy="14401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791000" y="6325388"/>
            <a:ext cx="0" cy="14401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11080" y="6304319"/>
            <a:ext cx="0" cy="14401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75756" y="6292903"/>
            <a:ext cx="0" cy="14401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095836" y="6314576"/>
            <a:ext cx="0" cy="14401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55676" y="6307969"/>
            <a:ext cx="0" cy="14401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лилиния 17"/>
          <p:cNvSpPr/>
          <p:nvPr/>
        </p:nvSpPr>
        <p:spPr>
          <a:xfrm>
            <a:off x="990600" y="5882553"/>
            <a:ext cx="701040" cy="457287"/>
          </a:xfrm>
          <a:custGeom>
            <a:avLst/>
            <a:gdLst>
              <a:gd name="connsiteX0" fmla="*/ 0 w 701040"/>
              <a:gd name="connsiteY0" fmla="*/ 426807 h 457287"/>
              <a:gd name="connsiteX1" fmla="*/ 335280 w 701040"/>
              <a:gd name="connsiteY1" fmla="*/ 87 h 457287"/>
              <a:gd name="connsiteX2" fmla="*/ 701040 w 701040"/>
              <a:gd name="connsiteY2" fmla="*/ 457287 h 457287"/>
              <a:gd name="connsiteX3" fmla="*/ 701040 w 701040"/>
              <a:gd name="connsiteY3" fmla="*/ 457287 h 457287"/>
              <a:gd name="connsiteX4" fmla="*/ 701040 w 701040"/>
              <a:gd name="connsiteY4" fmla="*/ 457287 h 45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040" h="457287">
                <a:moveTo>
                  <a:pt x="0" y="426807"/>
                </a:moveTo>
                <a:cubicBezTo>
                  <a:pt x="109220" y="210907"/>
                  <a:pt x="218440" y="-4993"/>
                  <a:pt x="335280" y="87"/>
                </a:cubicBezTo>
                <a:cubicBezTo>
                  <a:pt x="452120" y="5167"/>
                  <a:pt x="701040" y="457287"/>
                  <a:pt x="701040" y="457287"/>
                </a:cubicBezTo>
                <a:lnTo>
                  <a:pt x="701040" y="457287"/>
                </a:lnTo>
                <a:lnTo>
                  <a:pt x="701040" y="45728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990600" y="5928151"/>
            <a:ext cx="2834640" cy="442169"/>
          </a:xfrm>
          <a:custGeom>
            <a:avLst/>
            <a:gdLst>
              <a:gd name="connsiteX0" fmla="*/ 0 w 2834640"/>
              <a:gd name="connsiteY0" fmla="*/ 396449 h 442169"/>
              <a:gd name="connsiteX1" fmla="*/ 1203960 w 2834640"/>
              <a:gd name="connsiteY1" fmla="*/ 209 h 442169"/>
              <a:gd name="connsiteX2" fmla="*/ 2834640 w 2834640"/>
              <a:gd name="connsiteY2" fmla="*/ 442169 h 44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4640" h="442169">
                <a:moveTo>
                  <a:pt x="0" y="396449"/>
                </a:moveTo>
                <a:cubicBezTo>
                  <a:pt x="365760" y="194519"/>
                  <a:pt x="731520" y="-7411"/>
                  <a:pt x="1203960" y="209"/>
                </a:cubicBezTo>
                <a:cubicBezTo>
                  <a:pt x="1676400" y="7829"/>
                  <a:pt x="2255520" y="224999"/>
                  <a:pt x="2834640" y="4421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9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Старинная 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58613"/>
            <a:ext cx="4546848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Два плотника рядились двор ставить. И говорит первый: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-   Только бы мне одному двор ставить, то я бы поставил в 3 года.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    А другой молвил:</a:t>
            </a:r>
          </a:p>
          <a:p>
            <a:pPr algn="just">
              <a:buFontTx/>
              <a:buChar char="-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Я бы поставил его в 6 лет.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Оба решили сообща ставить двор. Сколь долго они ставили двор?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http://www.cultandart.ru/uploads/posts_meta/content_pics/post-erd4tsrsiirb8rrn82r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6784" r="4546" b="6784"/>
          <a:stretch/>
        </p:blipFill>
        <p:spPr bwMode="auto">
          <a:xfrm>
            <a:off x="5404048" y="1383975"/>
            <a:ext cx="3429000" cy="4593772"/>
          </a:xfrm>
          <a:prstGeom prst="rect">
            <a:avLst/>
          </a:prstGeom>
          <a:noFill/>
          <a:ln w="60325" cmpd="tri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2602632" cy="980728"/>
          </a:xfrm>
        </p:spPr>
        <p:txBody>
          <a:bodyPr/>
          <a:lstStyle/>
          <a:p>
            <a:r>
              <a:rPr lang="ru-RU" dirty="0" smtClean="0"/>
              <a:t>№ 612</a:t>
            </a:r>
            <a:endParaRPr lang="ru-RU" dirty="0"/>
          </a:p>
        </p:txBody>
      </p:sp>
      <p:pic>
        <p:nvPicPr>
          <p:cNvPr id="3074" name="Picture 2" descr="http://moskovskaya-oblast.flar.ru/preview/items/brigada-slesarey-santehnikov-Kottedgi-640x48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27"/>
          <a:stretch/>
        </p:blipFill>
        <p:spPr bwMode="auto">
          <a:xfrm>
            <a:off x="-21664" y="1945392"/>
            <a:ext cx="2031806" cy="47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oskovskaya-oblast.flar.ru/preview/items/brigada-slesarey-santehnikov-Kottedgi-640x48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27"/>
          <a:stretch/>
        </p:blipFill>
        <p:spPr bwMode="auto">
          <a:xfrm flipH="1">
            <a:off x="7484584" y="3078088"/>
            <a:ext cx="1628504" cy="37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832" y="917848"/>
            <a:ext cx="6895188" cy="4320480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Мастер делает всю работу за 3 часа, а ученик – за 6 часов.</a:t>
            </a:r>
          </a:p>
          <a:p>
            <a:pPr marL="457200" indent="-457200" algn="just">
              <a:buAutoNum type="arabicPeriod"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Какую часть работы делает каждый из них за 1 час ?</a:t>
            </a:r>
          </a:p>
          <a:p>
            <a:pPr marL="457200" indent="-457200" algn="just">
              <a:buAutoNum type="arabicPeriod"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Какую часть работы сделают они вместе за 1 час ?</a:t>
            </a:r>
          </a:p>
          <a:p>
            <a:pPr marL="457200" indent="-457200">
              <a:buAutoNum type="arabicPeriod"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За сколько времени сделают они всю работу, если будут работать совместно? </a:t>
            </a:r>
          </a:p>
          <a:p>
            <a:pPr marL="457200" indent="-457200"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18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2962672" cy="980728"/>
          </a:xfrm>
        </p:spPr>
        <p:txBody>
          <a:bodyPr/>
          <a:lstStyle/>
          <a:p>
            <a:r>
              <a:rPr lang="ru-RU" dirty="0" smtClean="0"/>
              <a:t>№ 613(1)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840" y="1196752"/>
            <a:ext cx="8615332" cy="273630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Для разравнивания дороги поставлены две грейдерные машины различной мощности. Первая машина может выполнить всю работу за 36 дней, а вторая –  за 45 дней. За сколько дней выполнят всю работу обе машины работая совместно?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http://www.bestqualitytoys.com/files/ebay/02437-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8F8"/>
              </a:clrFrom>
              <a:clrTo>
                <a:srgbClr val="F2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4"/>
            <a:ext cx="3790796" cy="216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pec-tehkina.ucoz.ru/_ph/1/2/769475633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9214" r="4621" b="3284"/>
          <a:stretch/>
        </p:blipFill>
        <p:spPr bwMode="auto">
          <a:xfrm>
            <a:off x="539552" y="4005064"/>
            <a:ext cx="3456384" cy="265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38588893"/>
                  </p:ext>
                </p:extLst>
              </p:nvPr>
            </p:nvGraphicFramePr>
            <p:xfrm>
              <a:off x="179512" y="1124744"/>
              <a:ext cx="8865812" cy="528766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56484"/>
                    <a:gridCol w="116840"/>
                    <a:gridCol w="4392488"/>
                  </a:tblGrid>
                  <a:tr h="72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b="1" dirty="0" smtClean="0">
                              <a:solidFill>
                                <a:srgbClr val="002060"/>
                              </a:solidFill>
                            </a:rPr>
                            <a:t>Вариант 1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3600" b="1" dirty="0" smtClean="0">
                              <a:solidFill>
                                <a:srgbClr val="002060"/>
                              </a:solidFill>
                            </a:rPr>
                            <a:t>Вариант 2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1008112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ru-RU" sz="3600" b="1" i="1" dirty="0" smtClean="0"/>
                            <a:t>Решить уравнение</a:t>
                          </a:r>
                          <a:endParaRPr lang="ru-RU" sz="3600" b="1" i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559476">
                    <a:tc gridSpan="2">
                      <a:txBody>
                        <a:bodyPr/>
                        <a:lstStyle/>
                        <a:p>
                          <a:pPr marL="441325" indent="-441325">
                            <a:spcAft>
                              <a:spcPts val="600"/>
                            </a:spcAft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ru-RU" sz="4000" b="1" i="0" smtClean="0">
                                  <a:latin typeface="Cambria Math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ru-RU" sz="40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40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ru-RU" sz="4000" b="1" i="1" smtClean="0">
                                  <a:latin typeface="Cambria Math"/>
                                </a:rPr>
                                <m:t>х−</m:t>
                              </m:r>
                              <m:r>
                                <a:rPr lang="ru-RU" sz="4000" b="1" i="1" smtClean="0">
                                  <a:latin typeface="Cambria Math"/>
                                </a:rPr>
                                <m:t>𝟏</m:t>
                              </m:r>
                              <m:f>
                                <m:fPr>
                                  <m:ctrlPr>
                                    <a:rPr lang="ru-RU" sz="40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b="1" i="1" smtClean="0">
                                      <a:latin typeface="Cambria Math"/>
                                    </a:rPr>
                                    <m:t>𝟓</m:t>
                                  </m:r>
                                  <m:r>
                                    <a:rPr lang="ru-RU" sz="4000" b="1" i="1" smtClean="0">
                                      <a:latin typeface="Cambria Math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ru-RU" sz="4000" b="1" i="1" smtClean="0">
                                      <a:latin typeface="Cambria Math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ru-RU" sz="4000" b="1" i="1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ru-RU" sz="4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4000" b="1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b="1" i="1" dirty="0" smtClean="0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ru-RU" sz="4000" b="1" i="1" dirty="0" smtClean="0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endParaRPr lang="ru-RU" sz="3600" b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41325" indent="-441325">
                            <a:spcAft>
                              <a:spcPts val="600"/>
                            </a:spcAft>
                            <a:buAutoNum type="arabicPeriod"/>
                          </a:pPr>
                          <a:r>
                            <a:rPr lang="ru-RU" sz="3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3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ru-RU" sz="3600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:</m:t>
                              </m:r>
                              <m:d>
                                <m:dPr>
                                  <m:ctrlPr>
                                    <a:rPr lang="ru-RU" sz="3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3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f>
                                    <m:fPr>
                                      <m:ctrlPr>
                                        <a:rPr lang="ru-RU" sz="3600" b="1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3600" b="1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ru-RU" sz="3600" b="1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  <m:r>
                                    <a:rPr lang="ru-RU" sz="3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 −х</m:t>
                                  </m:r>
                                </m:e>
                              </m:d>
                              <m:r>
                                <a:rPr lang="ru-RU" sz="3600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ru-RU" sz="3600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3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endParaRPr lang="ru-RU" sz="3600" b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41325" indent="-441325">
                            <a:spcAft>
                              <a:spcPts val="600"/>
                            </a:spcAft>
                            <a:buAutoNum type="arabicPeriod"/>
                          </a:pPr>
                          <a:r>
                            <a:rPr lang="ru-RU" sz="3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ru-RU" sz="3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ru-RU" sz="3600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х </m:t>
                              </m:r>
                            </m:oMath>
                          </a14:m>
                          <a:r>
                            <a:rPr lang="ru-RU" sz="3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600" b="1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b="1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ru-RU" sz="3600" b="1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  <m:r>
                                <a:rPr lang="ru-RU" sz="3600" b="1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х </m:t>
                              </m:r>
                            </m:oMath>
                          </a14:m>
                          <a:r>
                            <a:rPr lang="ru-RU" sz="3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3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600" b="1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b="1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3600" b="1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ru-RU" sz="3600" b="1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oMath>
                          </a14:m>
                          <a:endParaRPr lang="ru-RU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marL="514350" indent="-514350">
                            <a:spcAft>
                              <a:spcPts val="600"/>
                            </a:spcAft>
                            <a:buAutoNum type="arabicPeriod"/>
                          </a:pPr>
                          <a:endParaRPr lang="ru-RU" sz="3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514350" indent="-514350">
                            <a:spcAft>
                              <a:spcPts val="600"/>
                            </a:spcAft>
                            <a:buAutoNum type="arabicPeriod"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40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b="1" i="0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4000" b="1" i="0" smtClean="0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ru-RU" sz="4000" b="1" i="0" smtClean="0">
                                  <a:latin typeface="Cambria Math"/>
                                </a:rPr>
                                <m:t>+х :</m:t>
                              </m:r>
                              <m:r>
                                <a:rPr lang="ru-RU" sz="4000" b="1" i="0" smtClean="0">
                                  <a:latin typeface="Cambria Math"/>
                                </a:rPr>
                                <m:t>𝟑</m:t>
                              </m:r>
                              <m:f>
                                <m:fPr>
                                  <m:ctrlPr>
                                    <a:rPr lang="ru-RU" sz="40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b="1" i="0" smtClean="0">
                                      <a:latin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ru-RU" sz="4000" b="1" i="0" smtClean="0">
                                      <a:latin typeface="Cambria Math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4000" b="1" i="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40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b="1" i="0" smtClean="0">
                                      <a:latin typeface="Cambria Math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ru-RU" sz="4000" b="1" i="0" smtClean="0">
                                      <a:latin typeface="Cambria Math"/>
                                    </a:rPr>
                                    <m:t>𝟏𝟔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4000" b="1" i="0" dirty="0" smtClean="0"/>
                            <a:t> </a:t>
                          </a:r>
                        </a:p>
                        <a:p>
                          <a:pPr marL="514350" indent="-514350">
                            <a:spcAft>
                              <a:spcPts val="600"/>
                            </a:spcAft>
                            <a:buAutoNum type="arabicPeriod"/>
                          </a:pPr>
                          <a:r>
                            <a:rPr lang="ru-RU" sz="3600" b="1" i="0" dirty="0" smtClean="0"/>
                            <a:t>(6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b="1" i="0" smtClean="0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ru-RU" sz="3600" b="1" i="0" smtClean="0">
                                      <a:latin typeface="Cambria Math"/>
                                    </a:rPr>
                                    <m:t>𝟏𝟒</m:t>
                                  </m:r>
                                </m:den>
                              </m:f>
                              <m:r>
                                <a:rPr lang="ru-RU" sz="3600" b="1" i="0" smtClean="0">
                                  <a:latin typeface="Cambria Math"/>
                                </a:rPr>
                                <m:t> −х</m:t>
                              </m:r>
                            </m:oMath>
                          </a14:m>
                          <a:r>
                            <a:rPr lang="ru-RU" sz="3600" b="1" i="0" dirty="0" smtClean="0"/>
                            <a:t>)∙ 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b="1" i="0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3600" b="1" i="0" smtClean="0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ru-RU" sz="3600" b="1" i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𝟗</m:t>
                              </m:r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b="1" i="1" smtClean="0">
                                      <a:latin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ru-RU" sz="3600" b="1" i="1" smtClean="0">
                                      <a:latin typeface="Cambria Math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endParaRPr lang="ru-RU" sz="3600" b="1" dirty="0" smtClean="0"/>
                        </a:p>
                        <a:p>
                          <a:pPr marL="514350" indent="-514350">
                            <a:spcAft>
                              <a:spcPts val="600"/>
                            </a:spcAft>
                            <a:buAutoNum type="arabicPeriod"/>
                          </a:pPr>
                          <a:r>
                            <a:rPr lang="ru-RU" sz="3600" b="1" dirty="0" smtClean="0"/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36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ru-RU" sz="3600" b="1" i="1" smtClean="0">
                                  <a:latin typeface="Cambria Math"/>
                                </a:rPr>
                                <m:t>х </m:t>
                              </m:r>
                            </m:oMath>
                          </a14:m>
                          <a:r>
                            <a:rPr lang="ru-RU" sz="3600" b="1" dirty="0" smtClean="0"/>
                            <a:t>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36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ru-RU" sz="3600" b="1" i="1" smtClean="0">
                                  <a:latin typeface="Cambria Math"/>
                                </a:rPr>
                                <m:t>х=</m:t>
                              </m:r>
                              <m:r>
                                <a:rPr lang="ru-RU" sz="3600" b="1" i="1" smtClean="0">
                                  <a:latin typeface="Cambria Math"/>
                                </a:rPr>
                                <m:t>𝟏</m:t>
                              </m:r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b="1" i="1" smtClean="0"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3600" b="1" i="1" smtClean="0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ru-RU" sz="3600" b="1" i="1" smtClean="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lang="ru-RU" sz="3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38588893"/>
                  </p:ext>
                </p:extLst>
              </p:nvPr>
            </p:nvGraphicFramePr>
            <p:xfrm>
              <a:off x="179512" y="1124744"/>
              <a:ext cx="8865812" cy="528766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56484"/>
                    <a:gridCol w="116840"/>
                    <a:gridCol w="4392488"/>
                  </a:tblGrid>
                  <a:tr h="72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b="1" dirty="0" smtClean="0">
                              <a:solidFill>
                                <a:srgbClr val="002060"/>
                              </a:solidFill>
                            </a:rPr>
                            <a:t>Вариант 1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3600" b="1" dirty="0" smtClean="0">
                              <a:solidFill>
                                <a:srgbClr val="002060"/>
                              </a:solidFill>
                            </a:rPr>
                            <a:t>Вариант 2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1008112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ru-RU" sz="3600" b="1" i="1" dirty="0" smtClean="0"/>
                            <a:t>Решить уравнение</a:t>
                          </a:r>
                          <a:endParaRPr lang="ru-RU" sz="3600" b="1" i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559476"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t="-51027" r="-9822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514350" indent="-514350">
                            <a:spcAft>
                              <a:spcPts val="600"/>
                            </a:spcAft>
                            <a:buAutoNum type="arabicPeriod"/>
                          </a:pPr>
                          <a:endParaRPr lang="ru-RU" sz="3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101803" t="-5102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487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4330824" cy="4104456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002060"/>
                </a:solidFill>
                <a:latin typeface="+mn-lt"/>
              </a:rPr>
              <a:t>№ 640</a:t>
            </a:r>
          </a:p>
          <a:p>
            <a:r>
              <a:rPr lang="ru-RU" sz="5400" i="1" dirty="0" smtClean="0">
                <a:solidFill>
                  <a:srgbClr val="002060"/>
                </a:solidFill>
                <a:latin typeface="+mn-lt"/>
              </a:rPr>
              <a:t>№ 643 (1)</a:t>
            </a:r>
          </a:p>
          <a:p>
            <a:r>
              <a:rPr lang="ru-RU" sz="5400" i="1" dirty="0" smtClean="0">
                <a:solidFill>
                  <a:srgbClr val="002060"/>
                </a:solidFill>
                <a:latin typeface="+mn-lt"/>
              </a:rPr>
              <a:t>№ 655</a:t>
            </a:r>
          </a:p>
          <a:p>
            <a:r>
              <a:rPr lang="ru-RU" sz="5400" i="1" dirty="0" smtClean="0">
                <a:solidFill>
                  <a:srgbClr val="002060"/>
                </a:solidFill>
                <a:latin typeface="+mn-lt"/>
              </a:rPr>
              <a:t>№ 656</a:t>
            </a:r>
            <a:endParaRPr lang="ru-RU" sz="540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146" name="Picture 2" descr="http://www.novedu.by/Portals/12/ps/1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755257" cy="531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134</TotalTime>
  <Words>543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Задачи  на совместную работу</vt:lpstr>
      <vt:lpstr>Разминка</vt:lpstr>
      <vt:lpstr>Разминка</vt:lpstr>
      <vt:lpstr>Разминка</vt:lpstr>
      <vt:lpstr>Старинная задача</vt:lpstr>
      <vt:lpstr>№ 612</vt:lpstr>
      <vt:lpstr>№ 613(1)</vt:lpstr>
      <vt:lpstr>Самостоятельная работа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 на совместную работу</dc:title>
  <dc:creator>ДНС</dc:creator>
  <cp:lastModifiedBy>ДНС</cp:lastModifiedBy>
  <cp:revision>14</cp:revision>
  <dcterms:created xsi:type="dcterms:W3CDTF">2014-05-05T06:49:30Z</dcterms:created>
  <dcterms:modified xsi:type="dcterms:W3CDTF">2014-05-06T16:48:25Z</dcterms:modified>
</cp:coreProperties>
</file>