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7" r:id="rId7"/>
    <p:sldMasterId id="2147483750" r:id="rId8"/>
    <p:sldMasterId id="2147483763" r:id="rId9"/>
  </p:sldMasterIdLst>
  <p:notesMasterIdLst>
    <p:notesMasterId r:id="rId30"/>
  </p:notesMasterIdLst>
  <p:sldIdLst>
    <p:sldId id="260" r:id="rId10"/>
    <p:sldId id="343" r:id="rId11"/>
    <p:sldId id="338" r:id="rId12"/>
    <p:sldId id="345" r:id="rId13"/>
    <p:sldId id="349" r:id="rId14"/>
    <p:sldId id="346" r:id="rId15"/>
    <p:sldId id="350" r:id="rId16"/>
    <p:sldId id="352" r:id="rId17"/>
    <p:sldId id="353" r:id="rId18"/>
    <p:sldId id="351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4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F33"/>
    <a:srgbClr val="4C5F27"/>
    <a:srgbClr val="800000"/>
    <a:srgbClr val="1C8B13"/>
    <a:srgbClr val="CC3300"/>
    <a:srgbClr val="990000"/>
    <a:srgbClr val="6600FF"/>
    <a:srgbClr val="0000FF"/>
    <a:srgbClr val="13B956"/>
    <a:srgbClr val="25BD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029" autoAdjust="0"/>
    <p:restoredTop sz="94709" autoAdjust="0"/>
  </p:normalViewPr>
  <p:slideViewPr>
    <p:cSldViewPr>
      <p:cViewPr>
        <p:scale>
          <a:sx n="70" d="100"/>
          <a:sy n="70" d="100"/>
        </p:scale>
        <p:origin x="-1338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5A6F79-B3B8-4296-BF65-2D348E33B0A2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ACB68C9-5D75-48F0-8991-47E2E3679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083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4452" name="Номер слайда 3"/>
          <p:cNvSpPr txBox="1">
            <a:spLocks noGrp="1"/>
          </p:cNvSpPr>
          <p:nvPr/>
        </p:nvSpPr>
        <p:spPr bwMode="auto">
          <a:xfrm>
            <a:off x="3884465" y="8686507"/>
            <a:ext cx="2971909" cy="4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111A98-87A1-4F8C-B62C-461199475FA7}" type="slidenum">
              <a:rPr lang="ru-RU" sz="1200"/>
              <a:pPr algn="r"/>
              <a:t>2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F0EF-06F2-461E-B7FF-5F811E327494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5B0A-2EE8-4F34-9E32-DAEDDF781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40C0-01AA-4BF6-9636-341E6F781234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7B9E-0C77-4E81-891E-2CF01C749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4CE58-37C4-453C-BD31-BD7BF1BE6D84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C5F6-564D-4942-9EFB-FCB9BCEB6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E4FB-6CDA-4B47-96C5-D0105EDA9213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15DCE-C987-40BC-8745-498F9EA35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F7F3-2EB5-40EE-9E8D-16C91CA9EA9D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4B22-A32C-48EB-833D-A480D18CD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2E9C-D68A-49AA-95E4-A8371CBDE2C0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79F0-4C46-497D-82E2-214005143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7876-B4E9-4B60-8904-D446BE3F9383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20F17-B803-4259-9CE6-AEB0CE586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01348-B4BA-4B06-ABEA-19A47FF90CB5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825D-0164-4C21-A2D8-AA928B6F8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C16EB-C83A-4350-987B-432022093EBA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FF3E-46B4-4C53-827F-5636C05C9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DF098-7E69-46A6-8A52-C54E4C183BD5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00BB-7917-482A-97BA-5463D1195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05944-AEEE-452D-ACE7-757FF82E5F2E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D99E-2A57-4806-A97D-862DA7328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EA50-3DBB-466A-92F2-5015834D01E4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EC5DF-F9D6-43B2-928C-3065E1790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8143900" cy="1143000"/>
          </a:xfrm>
        </p:spPr>
        <p:txBody>
          <a:bodyPr/>
          <a:lstStyle>
            <a:lvl1pPr>
              <a:defRPr sz="4800" b="1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Интеллектуальная разминка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5739-17FE-4330-B0A3-993A7FF5C262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2501-ACDE-43CB-8AB3-FBD35ED42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9809" name="Rectangle 1"/>
          <p:cNvSpPr>
            <a:spLocks noChangeArrowheads="1"/>
          </p:cNvSpPr>
          <p:nvPr userDrawn="1"/>
        </p:nvSpPr>
        <p:spPr bwMode="auto">
          <a:xfrm>
            <a:off x="428596" y="2143116"/>
            <a:ext cx="87154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ЭТО – древнейший прибор.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ЭТО достоинство карты.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ЭТО – заменители балла.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 Black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 ЭТИМ не справилась мартышка.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Это нарисовано на капюшоне королевской кобры.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A4190-8AAD-4FA7-8E91-C3D8C0820180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3B5ED-F223-46FD-B83B-42D67E316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3CE9-AACB-4B8A-9B3C-6784509E6500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F8BE1-148B-4F05-8AAE-933C11D0E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D3DCF-582D-471D-B5FE-E4812534FABA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0037-F96C-4AEA-ABE2-55CD652CB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A921-D2E8-43F2-9A99-08F96717944D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7199-849F-4577-B4E9-B02A03103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2C5FF-C28A-4141-91C9-2BDC7AD153E8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4A87-08DA-4736-8563-7357FFD5E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2795-3EB3-40CB-AE45-98367E51CF02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2767A-117D-4308-AF2C-8253764EB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3E852-996E-4D44-A1B3-C785B51EA65C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AD1E9-E7B1-4E97-8612-29CD2D1B5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060E-5F5D-4C69-813A-D97E07B48E52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9CDC-F59C-413F-BFE1-F862E724F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B68F-B436-4F91-97F7-06772EC9E59D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7AABD-7943-411D-AA7A-41FDFAE81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59788-8765-4DCE-924E-1A5203287AE9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9CEF4-E742-48DA-830B-71C82E332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37CB2-FAD5-4304-A823-0C068F5CCCD6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5413-8C1E-459C-984C-373034885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93889-409B-4969-B8DA-E9F52A96FC8A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976EB-D694-4020-AF94-2AC8F6363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B319-B1F4-4574-B4FD-97916197C277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EE69-FA1C-4362-A636-841B54621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53E9-B9B6-40D8-B45A-2E6A5BAC88C3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14C78-17AA-4041-B709-5084D0468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8E8A3-8149-40BD-82FC-7E85E7C9380F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8D89-AC1B-4818-BBDC-A3CBEBC7D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75813-942F-4ACF-8F24-6B70C226BAB3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BFEE-9978-4CA6-A2D5-8B9229C3A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BCF5-63EE-4B41-A823-C9712EF29981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762F3-84FF-4058-A10F-EB46D895B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586C-52E4-4A81-A952-3EC48736E936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6E27E-DCE9-4D2C-9C53-DD41B5392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122D0-B727-4E95-B662-62DA83B86E04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9823-783C-4A5A-8E42-422BD0D50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A5538-2108-400F-803B-72998003E943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F43B9-FD92-4C84-A8B5-7DB1F377C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4FAA-105C-45D3-832F-122A20EAA01C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53B2-41B2-4159-862D-4BC29852E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F81F-655E-4D31-926C-7B27AA2AB864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0B20C-94FB-4DA2-B55E-C16C4AF6B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9F833-1E29-4AB1-8033-73277BD9A238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F4DAB-5599-4749-BE30-7C68F6054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1D0A-480F-4843-AD95-8816A47BF8EA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B1DE4-5F87-47D6-848E-475BB706D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4F1EB-B416-4330-B93A-C4E0C7FAABE1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1234-EFB7-4D2F-AFE0-4155BFDD9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05A8-C20F-4C67-96BE-E9EC7F23B76A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4508-4BB8-429E-9C05-1907159EC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73BBA-B349-402F-86DE-A208CF2D1EC4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F51B-E125-4091-9FD2-305FA1096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592C-AC17-4D66-B135-B8B718219A60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0B05-AEF9-486C-A5E3-CAC8A6942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89679-4905-43DF-BBDF-5C24D1BA1E93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FC5B0-C4AC-4704-AA37-C3A8E4153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08F8-4EB6-49F1-8F39-B03F9792CA56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EF234-FD8E-4174-BABB-F18360DC8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6D0D0-DFE6-4F7A-ABB1-23567C3E32C5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BEB0F-DFDC-4620-8AC7-D169BD2CE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2335B-3271-4A86-B4C9-5E80311A5370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8C9D-137F-4997-BB11-8D0A6A884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2F4C2-F77A-4E0D-AAC5-7FF601DA703C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55BA9-94C2-4879-A963-D56740FBA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AF44A-1D6F-4C06-9C81-DD0AE8C685E0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6D85-710A-4A2D-AC61-10A0EC57A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D018D-6C6B-4D2A-8578-FAB4DB54A02D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6CB0-8D1A-4040-9F57-6AB7F91BF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8BE70-78AB-4CF9-8FC3-EBD20DC9194A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5807B-F776-4A88-993A-94339CB7B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6C6E-C84F-49EA-B229-A1476E11A2B5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BB5B7-0199-4FAD-B5B9-12FEEFAE6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42A8-FEAB-4803-A6BF-51B696474A67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95287-E575-4813-AEA3-86AEB2ED2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865EA-5817-489E-BF1D-E84A6EBC3921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22978-4298-4EF3-938D-A50E9C13F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5120-17FD-445C-A42F-9E43D96BCF9F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37EB-44A4-4CAD-A1EF-D058A806A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0DBE-A515-44E1-AEE6-CD1A97F3235C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DBE8F-CEF8-4088-8673-C686BC62F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0EF6-9DB6-4EE9-8547-553E24B444CE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600F-DA0B-493F-BF6A-5D89BA44B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7ACC8-3BD8-4EA6-9DFD-F2D8FAD12FAB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9637A-B6AD-40FB-9AAC-EE00D8C79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ADCCA-C58A-4E1B-B9FE-B1B8C33C64BE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5D387-1BC3-4AAB-A51C-FF8EC9EC4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39F9-2614-47DD-94E1-1C9103D55547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A3F7F-BC46-48EB-93D3-5CA1973EA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A5365-8AB5-4D0B-8551-CAB06F1515AA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967C-9244-40C5-B2EF-061768FAD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79C30-9F45-4E76-9B9E-CC0DB2FE5132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C22F0-3E7D-423A-9AB6-7471CC542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7F337-C834-44A7-9BAD-09108901263F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C178D-88BE-4D24-967D-B9E9C7F9C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6DDF-69AA-401B-8C62-B2CDC1BA9A3A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BA86-15A9-488D-BFF3-D3C4DCCDD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AF16-2802-4B9C-9C7C-6F2D189C8404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DE20-B288-454C-9DFA-759C29ACB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27E5A-172B-4322-9368-5D8BA69A5AB6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CA51-44ED-4254-8F43-D5CF0B0EC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D47F-7B63-46D8-93F9-606F8E7A2FF9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704E-F408-4EF0-B945-8EF1E7363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8F05-F2B0-4AF8-8C2B-F283EE40F281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8127-7A5A-4589-81C2-A0CF73F10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A432A-E0D1-4BDB-9C7D-E2E3EACF8E68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F106B-B55E-4A30-976A-D65BB43FC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14D4-526A-4C3A-93BC-E0F660FC564C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85DEC-6CA0-4E60-88D7-8F6BF9199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EFDC1-CDBC-4B5A-94F1-D96640C18536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E8CB0-FAC3-4258-A224-D8A22D9A7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44129-1B47-4A21-9CA7-A04E06C72D17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0621-D025-4CE5-8AB7-DC415104D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3F99D-BC34-4D0C-904C-8899C32DC5CC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531AB-3C2E-47E6-98D1-2F82834E8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78FE-0FBC-4DDC-9962-35FC6A03042A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6D7B-21DF-4471-903E-58B0802B8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C545D-1A18-4168-A2A8-E1F636AA31E1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9D99B-3BD8-4C73-9771-971360B3B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4C08-B447-4B97-B51A-E0174DD45580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5C03-7EB6-4A82-96D2-7EABE7BC1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F29E-5F63-4FD2-B70E-F7A47599422D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DD63-4984-4605-9661-F126C63F0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40F7-C5B6-401E-B2F0-1177028AF567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F6C3-C2EC-4DA5-B284-2214B1F0A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78F9A-5F30-48DB-85CB-78317450B895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04D0-762B-4D0A-8A00-F993D5B2F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039CA-CC8C-4798-AFDF-C201B8CADB6C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7929-9EB1-4712-B61A-E062366C8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DD33-D400-42AC-B056-E3833423D650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EF52-64E6-4C3B-AF9F-DBA6CB4C5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A31-84C0-447A-804A-253C7CA6F302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FAA94-8019-4948-87A7-4DA4345ED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6327-BB8B-457E-B6F7-46ACF1100398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E1BB-A638-49B9-8D57-09CDAA1EE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CBCED-E74C-4E8F-9DD5-9F1E72972D5D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BDC9A-13CF-4A93-9B7C-1EDCC7590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AC015-6BD3-496A-939C-50C118BC2EF0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528CC-314E-4553-9420-6CC458BB6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A296-32C5-4B4C-B9BC-D18398BAB1EE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781C-7D05-40BA-A861-969484966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B688-1878-4819-A7B6-A3058D8698FB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6ADF-1DD4-45C5-971D-EF995786A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0585B-3664-4061-A0F0-232A9A8536B6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904E-518A-4D7C-A95F-CCD29B3C0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0100E-3625-432E-8A2C-6581048A1C39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1933B-4BAF-460A-A711-D03D05BD2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0C9C-3BBB-4D44-B96A-C3665FCE8F93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8C54F-218C-4B5A-839D-28E722FC4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8B814-A270-4339-838E-8AC044F4C863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EB662-A3E3-47EA-B55D-73EC1118A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6F06C-CCA0-4B86-B902-5201D162FA12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E67E-1BEB-480C-A822-9D2FEF8E7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9482-E29B-4664-83E3-C95350C1291B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4EA3-94CE-4787-8845-EBE732BA1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E4CD-A074-4FFC-B633-418147961FA0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F45D-719D-46B8-930A-D13D73054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81C8-BB43-4C02-BFD4-37C1A12EA0CC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F8474-DD77-4A23-B957-3A1180A18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244F-EB49-47FF-A6E6-AC0699C13494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28F7-B16C-4E39-92E9-7D8F91A73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02D18-E037-454A-9D1C-07CB23F8BFF4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53CA8-5D16-4505-8FD5-2DB58D2F1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DC7A-A6FD-4E87-BF0F-E6D660985C86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70A09-7C51-40F1-86F0-FD07AA518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F4DD-9629-4126-B2E3-244E6FFF90E4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E14E-19C1-474C-908B-F3F952EFA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04A8-F603-46B7-B5A8-3B40E7421F67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C83B-83B7-40F8-8862-C1DCEEFA9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647C1-EE11-4F07-846D-AA12A0947A2D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90E9-6A64-4D77-90DF-25A77DF92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16179-8A11-47FE-90FB-6BF0848B6668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4C80-1CF1-44AA-8357-B7DB45410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9CB28-E797-4FFC-A72D-A6BD0E2E9647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0083-9736-43C9-8169-4775ECDAC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BBB11-58FA-408E-A679-FBB266E7A941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BBB66-F558-4707-BEDB-09176B232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B4082-1735-409B-ADBE-2E4352F01578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09888-3A48-41A8-BD92-08C9CACE0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F63C-FE7B-4AC7-B095-85F59ECD6F0C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266A-0B98-4333-AF9D-64919B159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A2D6-E099-458A-A0D2-BFD575B1DE68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8E3C4-460F-4787-B256-1A85B754C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2CBB-30C5-4B8B-81B0-13F19404C092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4B3-78C0-4293-A4DE-49B6649A4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04A1C-9446-42B8-AE9F-6FE2F4423B41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C8A7-456A-4D6F-8434-409A66B32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9172-4EF4-4C3D-902C-5AD255BCA9F9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AD6E-4E69-473A-BF3D-66E6F0E76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9332B0-54B1-42E9-B98D-AB3FCE4EF072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9F63F7-D00E-4005-9F4E-15F352EFD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707118-2682-4AC3-B3B8-41376FD597F2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88D7C9-2CD4-4D24-B5CD-D3692DFF7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9177C1-4BA1-4D67-9CE7-D20ABCA853E5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4EC6EE-ABA9-4DD5-AB3F-4C83D2433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FC82EE-48DD-4FC6-9205-8A8B0FAE536D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DBB01B-1782-4F22-87B0-55CBF7930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2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3372B2-5940-4137-8B4F-0BF09CB68654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F33275-7C7F-4E6E-AEC3-C3EEA0D9E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75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B5CD2B-BB1F-4626-9C4B-0F6CE67943C7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05BB7A-6944-4FF5-B0B8-97A7F15DA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8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01F627-D8FE-42EA-8726-275F8CE09494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47EED1-5BDF-410D-ACAE-E76ECF1B2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C4F17F-5CE6-4674-8DE9-4ABE6F92962E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22C5CA-AFEA-4C81-8B38-161CCEE56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75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267848-3E15-4D97-9BBD-4D9AEA3F88C1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A9C084-E793-4954-AF36-C05149112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429520" cy="51435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4C5F27"/>
                </a:solidFill>
                <a:latin typeface="Arial Black" pitchFamily="34" charset="0"/>
              </a:rPr>
              <a:t>Педагогическая мастерская:</a:t>
            </a:r>
            <a:br>
              <a:rPr lang="ru-RU" b="1" i="1" dirty="0" smtClean="0">
                <a:solidFill>
                  <a:srgbClr val="4C5F27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1C8B13"/>
                </a:solidFill>
                <a:latin typeface="Arial" pitchFamily="34" charset="0"/>
                <a:cs typeface="Arial" pitchFamily="34" charset="0"/>
              </a:rPr>
              <a:t>«Развитие </a:t>
            </a:r>
            <a:r>
              <a:rPr lang="ru-RU" b="1" i="1" dirty="0" err="1" smtClean="0">
                <a:solidFill>
                  <a:srgbClr val="1C8B13"/>
                </a:solidFill>
                <a:latin typeface="Arial" pitchFamily="34" charset="0"/>
                <a:cs typeface="Arial" pitchFamily="34" charset="0"/>
              </a:rPr>
              <a:t>креативного</a:t>
            </a:r>
            <a:r>
              <a:rPr lang="ru-RU" b="1" i="1" dirty="0" smtClean="0">
                <a:solidFill>
                  <a:srgbClr val="1C8B13"/>
                </a:solidFill>
                <a:latin typeface="Arial" pitchFamily="34" charset="0"/>
                <a:cs typeface="Arial" pitchFamily="34" charset="0"/>
              </a:rPr>
              <a:t> мышления творчески одарённых детей»</a:t>
            </a:r>
            <a:endParaRPr lang="ru-RU" b="1" i="1" dirty="0">
              <a:solidFill>
                <a:srgbClr val="1C8B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5429264"/>
            <a:ext cx="439261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Молодых Татьяна Алексеевна,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учитель русского языка и литературы МБОУ «СОШ №7» города Губкина Белгородской области</a:t>
            </a:r>
          </a:p>
        </p:txBody>
      </p:sp>
    </p:spTree>
  </p:cSld>
  <p:clrMapOvr>
    <a:masterClrMapping/>
  </p:clrMapOvr>
  <p:transition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3" descr="http://im3-tub-ru.yandex.net/i?id=b579d704f5fabe511297f53d9943b704&amp;n=33&amp;h=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1538" y="785795"/>
            <a:ext cx="6143668" cy="494825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3050"/>
            <a:ext cx="6858048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Интеллектуальная разминка</a:t>
            </a:r>
          </a:p>
          <a:p>
            <a:pPr lvl="0" algn="ctr"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 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Удлиненная оконечность чего-нибудь.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Отходы после обогащения полезных ископаемых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</a:rPr>
              <a:t>Spec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Задняя, конечная часть чего-нибудь движущегося; вообще что-нибудь длинное, движущееся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Вереница людей, идущих или стоящих друг за другом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Задняя часть длинного подола</a:t>
            </a:r>
          </a:p>
          <a:p>
            <a:pPr lvl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i1beb76671237dd301c527f720ae48e77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86512" y="4429132"/>
            <a:ext cx="2857488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8888" y="1600200"/>
            <a:ext cx="6192837" cy="452596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214420"/>
          <a:ext cx="8143932" cy="5337759"/>
        </p:xfrm>
        <a:graphic>
          <a:graphicData uri="http://schemas.openxmlformats.org/drawingml/2006/table">
            <a:tbl>
              <a:tblPr/>
              <a:tblGrid>
                <a:gridCol w="4354253"/>
                <a:gridCol w="3789679"/>
              </a:tblGrid>
              <a:tr h="642359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Перевёрнутые пословицы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Ответ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2359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Распорото чёрными ножницами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B6F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Шито белыми нитками</a:t>
                      </a:r>
                      <a:endParaRPr lang="ru-RU" sz="2400" b="1" dirty="0">
                        <a:solidFill>
                          <a:srgbClr val="0B6F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359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Взять красный переулочек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B6F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Дать зелёную улицу</a:t>
                      </a:r>
                      <a:endParaRPr lang="ru-RU" sz="2400" b="1" dirty="0">
                        <a:solidFill>
                          <a:srgbClr val="0B6F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359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Три ботинка – не комплект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B6F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Два сапога – пара</a:t>
                      </a:r>
                      <a:endParaRPr lang="ru-RU" sz="2400" b="1" dirty="0">
                        <a:solidFill>
                          <a:srgbClr val="0B6F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359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Двумя войнами отмытые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B6F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Одним миром мазаны</a:t>
                      </a:r>
                      <a:endParaRPr lang="ru-RU" sz="2400" b="1" dirty="0">
                        <a:solidFill>
                          <a:srgbClr val="0B6F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359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Мочало развязывает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B6F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Лыка не вяжет</a:t>
                      </a:r>
                      <a:endParaRPr lang="ru-RU" sz="2400" b="1" dirty="0">
                        <a:solidFill>
                          <a:srgbClr val="0B6F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4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Над стоячим песком молоко-то кипит.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B6F33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 лежачий камень вода не течёт.</a:t>
                      </a:r>
                      <a:endParaRPr lang="ru-RU" sz="2400" b="1" dirty="0">
                        <a:solidFill>
                          <a:srgbClr val="0B6F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0" y="0"/>
            <a:ext cx="75723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4C5F27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1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4C5F27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500042"/>
          <a:ext cx="7358114" cy="6222942"/>
        </p:xfrm>
        <a:graphic>
          <a:graphicData uri="http://schemas.openxmlformats.org/drawingml/2006/table">
            <a:tbl>
              <a:tblPr/>
              <a:tblGrid>
                <a:gridCol w="3936922"/>
                <a:gridCol w="3421192"/>
              </a:tblGrid>
              <a:tr h="593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Перевернутые пословицы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Ответ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864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безделья ты отпустишь всех кальмаров в океан.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B6F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 труда не выловишь и рыбку из пруда.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4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Пять десятков обвесь, тринадцать склей.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B6F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Семь раз отмерь, один раз отрежь.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4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Весела ночь под утро, ведь отдыхать некому.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B6F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Скучен день до вечера, коли делать нечего.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 часть ведь серебро, оно тускнеет.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B6F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 золотник, да дорог.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Буква — железо, звук — алюминий.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B6F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Слово - серебро, молчание - золото.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686">
                <a:tc>
                  <a:txBody>
                    <a:bodyPr/>
                    <a:lstStyle/>
                    <a:p>
                      <a:pPr marL="47625" marR="47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Новый враг хуже старых девяти.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B6F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Старый друг лучше новых двух.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500042"/>
          <a:ext cx="7286676" cy="6072233"/>
        </p:xfrm>
        <a:graphic>
          <a:graphicData uri="http://schemas.openxmlformats.org/drawingml/2006/table">
            <a:tbl>
              <a:tblPr/>
              <a:tblGrid>
                <a:gridCol w="3898699"/>
                <a:gridCol w="3387977"/>
              </a:tblGrid>
              <a:tr h="787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Перевернутые пословицы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Ответ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86753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Двое из леса шло пацифистов.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B6F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Один в поле не воин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Отдыху место, работе годы.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B6F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Делу время, потехе час.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Начал отдых — сиди тихо.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B6F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Кончил дело – гуляй смело.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Званый татарин лучше гостя.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B6F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Незваный гость хуже татарина.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Разбазаривай пороки стариком.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B6F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Береги честь смолоду.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Четыре </a:t>
                      </a:r>
                      <a:r>
                        <a:rPr lang="ru-RU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дурака</a:t>
                      </a: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плохо, но пять хуже.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B6F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Один ум хорошо, а два лучше.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.static.z-dn.net/files/dd3/d8adef8b334dc37d8a6c86e5be057338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21523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42860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B6F33"/>
                </a:solidFill>
              </a:rPr>
              <a:t>Работа с иллюстрацией и текстом</a:t>
            </a:r>
            <a:endParaRPr lang="ru-RU" sz="2800" b="1" dirty="0">
              <a:solidFill>
                <a:srgbClr val="0B6F33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literatura/Rasskaz-Turgeneva-Mumu/0013-013-Rasskaz-I.S.Turgeneva-Mum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01340"/>
            <a:ext cx="7072361" cy="537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285728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B6F33"/>
                </a:solidFill>
              </a:rPr>
              <a:t>Работа с иллюстрацией и текстом</a:t>
            </a:r>
            <a:endParaRPr lang="ru-RU" sz="2800" b="1" dirty="0">
              <a:solidFill>
                <a:srgbClr val="0B6F33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8572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B6F33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3600" b="1" dirty="0">
              <a:solidFill>
                <a:srgbClr val="0B6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128586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itchFamily="34" charset="0"/>
                <a:ea typeface="Times New Roman" pitchFamily="18" charset="0"/>
              </a:rPr>
              <a:t>Левша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itchFamily="34" charset="0"/>
                <a:ea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itchFamily="34" charset="0"/>
                <a:ea typeface="Times New Roman" pitchFamily="18" charset="0"/>
              </a:rPr>
              <a:t>Талантливый, тульский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itchFamily="34" charset="0"/>
                <a:ea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itchFamily="34" charset="0"/>
                <a:ea typeface="Times New Roman" pitchFamily="18" charset="0"/>
              </a:rPr>
              <a:t> Мастерил, творил, подковал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itchFamily="34" charset="0"/>
                <a:ea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itchFamily="34" charset="0"/>
                <a:ea typeface="Times New Roman" pitchFamily="18" charset="0"/>
              </a:rPr>
              <a:t>Дело мастера боится!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itchFamily="34" charset="0"/>
                <a:ea typeface="Times New Roman" pitchFamily="18" charset="0"/>
              </a:rPr>
              <a:t>Талант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357166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B6F33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3600" b="1" dirty="0">
              <a:solidFill>
                <a:srgbClr val="0B6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285860"/>
            <a:ext cx="70009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Герасим</a:t>
            </a:r>
          </a:p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Сильный, немой</a:t>
            </a:r>
          </a:p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Работает, мычит, любит.</a:t>
            </a:r>
          </a:p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Вынужден утопить </a:t>
            </a:r>
            <a:r>
              <a:rPr lang="ru-RU" sz="4400" dirty="0" err="1" smtClean="0">
                <a:solidFill>
                  <a:schemeClr val="tx2">
                    <a:lumMod val="50000"/>
                  </a:schemeClr>
                </a:solidFill>
              </a:rPr>
              <a:t>Муму</a:t>
            </a:r>
            <a:endParaRPr lang="ru-RU" sz="4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Бедняга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F0449-CDB3-4D21-9AEC-3725A32978B6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6084" name="AutoShape 2"/>
          <p:cNvSpPr>
            <a:spLocks noChangeArrowheads="1"/>
          </p:cNvSpPr>
          <p:nvPr/>
        </p:nvSpPr>
        <p:spPr bwMode="auto">
          <a:xfrm>
            <a:off x="3286116" y="2643182"/>
            <a:ext cx="2786082" cy="172244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  <a:alpha val="51000"/>
            </a:schemeClr>
          </a:solidFill>
          <a:ln w="28575">
            <a:noFill/>
            <a:round/>
            <a:headEnd/>
            <a:tailEnd/>
          </a:ln>
          <a:effectLst>
            <a:prstShdw prst="shdw17" dist="17961" dir="2700000">
              <a:srgbClr val="0033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err="1" smtClean="0">
                <a:solidFill>
                  <a:srgbClr val="002060"/>
                </a:solidFill>
              </a:rPr>
              <a:t>Креативность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b="1" dirty="0">
              <a:latin typeface="Tahoma" pitchFamily="34" charset="0"/>
            </a:endParaRPr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2700338" y="692150"/>
            <a:ext cx="3887787" cy="1008063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>
                <a:lumMod val="50000"/>
                <a:lumOff val="50000"/>
              </a:schemeClr>
            </a:solidFill>
            <a:round/>
            <a:headEnd/>
            <a:tailEnd/>
          </a:ln>
          <a:effectLst>
            <a:prstShdw prst="shdw17" dist="17961" dir="2700000">
              <a:srgbClr val="0033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ru-RU" sz="2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6087" name="AutoShape 9"/>
          <p:cNvSpPr>
            <a:spLocks noChangeArrowheads="1"/>
          </p:cNvSpPr>
          <p:nvPr/>
        </p:nvSpPr>
        <p:spPr bwMode="auto">
          <a:xfrm>
            <a:off x="0" y="1916113"/>
            <a:ext cx="2571736" cy="14414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>
                <a:lumMod val="50000"/>
                <a:lumOff val="50000"/>
              </a:schemeClr>
            </a:solidFill>
            <a:round/>
            <a:headEnd/>
            <a:tailEnd/>
          </a:ln>
          <a:effectLst>
            <a:prstShdw prst="shdw17" dist="17961" dir="2700000">
              <a:srgbClr val="0033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6088" name="AutoShape 10"/>
          <p:cNvSpPr>
            <a:spLocks noChangeArrowheads="1"/>
          </p:cNvSpPr>
          <p:nvPr/>
        </p:nvSpPr>
        <p:spPr bwMode="auto">
          <a:xfrm rot="8963622">
            <a:off x="2609624" y="4461549"/>
            <a:ext cx="719137" cy="3571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89" name="AutoShape 11"/>
          <p:cNvSpPr>
            <a:spLocks noChangeArrowheads="1"/>
          </p:cNvSpPr>
          <p:nvPr/>
        </p:nvSpPr>
        <p:spPr bwMode="auto">
          <a:xfrm rot="5400000">
            <a:off x="4249737" y="4751395"/>
            <a:ext cx="719137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90" name="AutoShape 14"/>
          <p:cNvSpPr>
            <a:spLocks noChangeArrowheads="1"/>
          </p:cNvSpPr>
          <p:nvPr/>
        </p:nvSpPr>
        <p:spPr bwMode="auto">
          <a:xfrm rot="15844098">
            <a:off x="4106861" y="2036751"/>
            <a:ext cx="719137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91" name="AutoShape 15"/>
          <p:cNvSpPr>
            <a:spLocks noChangeArrowheads="1"/>
          </p:cNvSpPr>
          <p:nvPr/>
        </p:nvSpPr>
        <p:spPr bwMode="auto">
          <a:xfrm rot="19677071">
            <a:off x="6111326" y="2449818"/>
            <a:ext cx="719137" cy="3540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92" name="AutoShape 16"/>
          <p:cNvSpPr>
            <a:spLocks noChangeArrowheads="1"/>
          </p:cNvSpPr>
          <p:nvPr/>
        </p:nvSpPr>
        <p:spPr bwMode="auto">
          <a:xfrm>
            <a:off x="6858016" y="1989138"/>
            <a:ext cx="2178480" cy="1368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Специальные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упражнения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429" name="Rectangle 17"/>
          <p:cNvSpPr>
            <a:spLocks noChangeArrowheads="1"/>
          </p:cNvSpPr>
          <p:nvPr/>
        </p:nvSpPr>
        <p:spPr bwMode="auto">
          <a:xfrm>
            <a:off x="-36513" y="46038"/>
            <a:ext cx="6048376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600">
              <a:latin typeface="Tahoma" pitchFamily="34" charset="0"/>
            </a:endParaRPr>
          </a:p>
        </p:txBody>
      </p:sp>
      <p:sp>
        <p:nvSpPr>
          <p:cNvPr id="46094" name="AutoShape 9"/>
          <p:cNvSpPr>
            <a:spLocks noChangeArrowheads="1"/>
          </p:cNvSpPr>
          <p:nvPr/>
        </p:nvSpPr>
        <p:spPr bwMode="auto">
          <a:xfrm>
            <a:off x="0" y="4149725"/>
            <a:ext cx="2555875" cy="14398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Постановка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необычных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95" name="AutoShape 9"/>
          <p:cNvSpPr>
            <a:spLocks noChangeArrowheads="1"/>
          </p:cNvSpPr>
          <p:nvPr/>
        </p:nvSpPr>
        <p:spPr bwMode="auto">
          <a:xfrm>
            <a:off x="2700338" y="5445125"/>
            <a:ext cx="3816350" cy="1079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</a:rPr>
              <a:t>Проектная деятельность</a:t>
            </a:r>
            <a:endParaRPr lang="ru-RU" sz="20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46096" name="AutoShape 9"/>
          <p:cNvSpPr>
            <a:spLocks noChangeArrowheads="1"/>
          </p:cNvSpPr>
          <p:nvPr/>
        </p:nvSpPr>
        <p:spPr bwMode="auto">
          <a:xfrm>
            <a:off x="6500826" y="3857629"/>
            <a:ext cx="2643174" cy="1500197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>
                <a:lumMod val="50000"/>
                <a:lumOff val="50000"/>
              </a:schemeClr>
            </a:solidFill>
            <a:round/>
            <a:headEnd/>
            <a:tailEnd/>
          </a:ln>
          <a:effectLst>
            <a:prstShdw prst="shdw17" dist="17961" dir="2700000">
              <a:srgbClr val="0033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6097" name="AutoShape 10"/>
          <p:cNvSpPr>
            <a:spLocks noChangeArrowheads="1"/>
          </p:cNvSpPr>
          <p:nvPr/>
        </p:nvSpPr>
        <p:spPr bwMode="auto">
          <a:xfrm rot="13211496">
            <a:off x="2739224" y="2485755"/>
            <a:ext cx="450843" cy="51304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98" name="AutoShape 10"/>
          <p:cNvSpPr>
            <a:spLocks noChangeArrowheads="1"/>
          </p:cNvSpPr>
          <p:nvPr/>
        </p:nvSpPr>
        <p:spPr bwMode="auto">
          <a:xfrm rot="875308">
            <a:off x="5676961" y="4513940"/>
            <a:ext cx="719138" cy="3571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1928802"/>
            <a:ext cx="2500298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Занятия  творчеством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86050" y="714357"/>
            <a:ext cx="35719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Использование обычных вещей для создания чего-нибудь необычного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72264" y="3857628"/>
            <a:ext cx="2571736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</a:rPr>
              <a:t>Наладить процесс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сотрудничества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учителя и ученика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2637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Рабочий стол\post-30247-12363192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192880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143116"/>
            <a:ext cx="8715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7" y="188640"/>
            <a:ext cx="7463183" cy="7200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развивать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мышление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2844" y="928670"/>
            <a:ext cx="7500990" cy="642942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Создание проблемных ситуаций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1857364"/>
            <a:ext cx="7500990" cy="6429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Исследование,  мозговая атака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2714620"/>
            <a:ext cx="7429552" cy="6429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Игра в ассоциации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571876"/>
            <a:ext cx="7429552" cy="6429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Нестандартный подход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4500570"/>
            <a:ext cx="7500990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Развитие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фантазии и мышления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5357826"/>
            <a:ext cx="7429552" cy="7143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Творчество без стандартов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2431322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3050"/>
            <a:ext cx="6858048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Интеллектуальная разминка</a:t>
            </a:r>
          </a:p>
          <a:p>
            <a:pPr algn="ctr">
              <a:buNone/>
            </a:pPr>
            <a:endParaRPr lang="ru-RU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ЭТО – древнейший прибор.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ЭТО достоинство карты.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ЭТО – заменители балла.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 ЭТИМ не справилась мартышка.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Это нарисовано на капюшоне королевской кобры.</a:t>
            </a:r>
          </a:p>
          <a:p>
            <a:pPr algn="ctr">
              <a:buNone/>
            </a:pPr>
            <a:endParaRPr lang="ru-RU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User\Рабочий стол\i1beb76671237dd301c527f720ae48e77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86512" y="4429132"/>
            <a:ext cx="2857488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http://www.bryansk-vipusknik.ru/photos/med/573_x_5972227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6286544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29510" cy="1162050"/>
          </a:xfrm>
        </p:spPr>
        <p:txBody>
          <a:bodyPr/>
          <a:lstStyle/>
          <a:p>
            <a:pPr algn="ctr"/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3050"/>
            <a:ext cx="8186766" cy="585311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Интеллектуальная разминка</a:t>
            </a:r>
          </a:p>
          <a:p>
            <a:pPr algn="ctr">
              <a:buNone/>
            </a:pPr>
            <a:endParaRPr lang="ru-RU" sz="4400" b="1" i="1" dirty="0" smtClean="0">
              <a:solidFill>
                <a:srgbClr val="8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472518" cy="4691063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ТАК называют самую лёгкую байдарку.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ЭТО листы огородного растения.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ЭТО основной инструмент учёного любой специальности.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 Раньше без НЕГО не писали ручки.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У птиц ОНИ заменяют шерсть.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bee-com.be/ckfinder/userfiles/images/Plum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1604" y="428604"/>
            <a:ext cx="5715039" cy="5697559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3050"/>
            <a:ext cx="6858048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Интеллектуальная разминка</a:t>
            </a:r>
          </a:p>
          <a:p>
            <a:pPr algn="ctr">
              <a:buNone/>
            </a:pPr>
            <a:endParaRPr lang="ru-RU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User\Рабочий стол\i1beb76671237dd301c527f720ae48e77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86512" y="4429132"/>
            <a:ext cx="2857488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3050"/>
            <a:ext cx="6858048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Интеллектуальная разминка</a:t>
            </a:r>
          </a:p>
          <a:p>
            <a:pPr lvl="0" algn="ctr"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Разновидность оружия дальнего боя.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Средневековая японская тактическая единица.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Пищевая, лекарственная, декоративная культура.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 травянистых луковичных растений семейства Лилейные.</a:t>
            </a:r>
          </a:p>
          <a:p>
            <a:pPr lvl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i1beb76671237dd301c527f720ae48e77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86512" y="4429132"/>
            <a:ext cx="2857488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</TotalTime>
  <Words>406</Words>
  <Application>Microsoft Office PowerPoint</Application>
  <PresentationFormat>Экран (4:3)</PresentationFormat>
  <Paragraphs>115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Педагогическая мастерская: «Развитие креативного мышления творчески одарённых детей»</vt:lpstr>
      <vt:lpstr>Слайд 2</vt:lpstr>
      <vt:lpstr>Как развивать креативное мышление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246</cp:revision>
  <dcterms:created xsi:type="dcterms:W3CDTF">2013-04-16T13:31:38Z</dcterms:created>
  <dcterms:modified xsi:type="dcterms:W3CDTF">2015-06-07T10:49:34Z</dcterms:modified>
</cp:coreProperties>
</file>