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9" r:id="rId2"/>
    <p:sldId id="256" r:id="rId3"/>
    <p:sldId id="288" r:id="rId4"/>
    <p:sldId id="257" r:id="rId5"/>
    <p:sldId id="258" r:id="rId6"/>
    <p:sldId id="260" r:id="rId7"/>
    <p:sldId id="259" r:id="rId8"/>
    <p:sldId id="264" r:id="rId9"/>
    <p:sldId id="265" r:id="rId10"/>
    <p:sldId id="266" r:id="rId11"/>
    <p:sldId id="267" r:id="rId12"/>
    <p:sldId id="268" r:id="rId13"/>
    <p:sldId id="270" r:id="rId14"/>
    <p:sldId id="272" r:id="rId15"/>
    <p:sldId id="273" r:id="rId16"/>
    <p:sldId id="274" r:id="rId17"/>
    <p:sldId id="275" r:id="rId18"/>
    <p:sldId id="276" r:id="rId19"/>
    <p:sldId id="277" r:id="rId20"/>
    <p:sldId id="278" r:id="rId21"/>
    <p:sldId id="280" r:id="rId22"/>
    <p:sldId id="281" r:id="rId23"/>
    <p:sldId id="282" r:id="rId24"/>
    <p:sldId id="285" r:id="rId25"/>
    <p:sldId id="286" r:id="rId26"/>
    <p:sldId id="287"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250A11ED-1E7E-4819-B129-78ACF6F3178D}" type="datetimeFigureOut">
              <a:rPr lang="ru-RU"/>
              <a:pPr>
                <a:defRPr/>
              </a:pPr>
              <a:t>22.04.2014</a:t>
            </a:fld>
            <a:endParaRPr lang="ru-RU" dirty="0"/>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2AF82AB8-3DF6-4775-B91D-FC7E208A7A51}"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F0AB2FFA-A81E-466E-A69F-8E5956444A2C}" type="datetimeFigureOut">
              <a:rPr lang="ru-RU"/>
              <a:pPr>
                <a:defRPr/>
              </a:pPr>
              <a:t>22.04.2014</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3C0D30A-0850-4A0B-9514-08C781460E0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A54E41A2-D4D5-49C1-8B45-0825FF2FB76A}" type="datetimeFigureOut">
              <a:rPr lang="ru-RU"/>
              <a:pPr>
                <a:defRPr/>
              </a:pPr>
              <a:t>22.04.2014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31B32D-767D-4C9F-BA9F-1F3C4DF20C9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158D3190-07CC-4491-ADA4-F16552A29B5C}" type="datetimeFigureOut">
              <a:rPr lang="ru-RU"/>
              <a:pPr>
                <a:defRPr/>
              </a:pPr>
              <a:t>22.04.2014</a:t>
            </a:fld>
            <a:endParaRPr lang="ru-RU"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0C11D07B-E631-400C-9648-8DB5EFB0B39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B8F675F3-CB4A-4AE6-A414-F6D81377304A}" type="datetimeFigureOut">
              <a:rPr lang="ru-RU"/>
              <a:pPr>
                <a:defRPr/>
              </a:pPr>
              <a:t>22.04.2014</a:t>
            </a:fld>
            <a:endParaRPr lang="ru-RU" dirty="0"/>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2598BAA-60D7-4441-9501-1497367265C4}"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143F4005-88BE-4D3E-84FA-69277D6DC569}" type="datetimeFigureOut">
              <a:rPr lang="ru-RU"/>
              <a:pPr>
                <a:defRPr/>
              </a:pPr>
              <a:t>22.04.2014</a:t>
            </a:fld>
            <a:endParaRPr lang="ru-RU" dirty="0"/>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833CD568-9F98-41C8-9DE5-C29E65C4E77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CA6B2337-8A7F-4537-9A49-CE900B120E49}" type="datetimeFigureOut">
              <a:rPr lang="ru-RU"/>
              <a:pPr>
                <a:defRPr/>
              </a:pPr>
              <a:t>22.04.2014</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E2533C26-4CB9-4D05-B747-4CA9422CAACA}"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B41A213E-7145-43EE-8CB6-4295FE65B608}" type="datetimeFigureOut">
              <a:rPr lang="ru-RU"/>
              <a:pPr>
                <a:defRPr/>
              </a:pPr>
              <a:t>22.04.2014</a:t>
            </a:fld>
            <a:endParaRPr lang="ru-RU" dirty="0"/>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3A9A529-77D5-4261-80A0-D4259E45FA5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5172839B-6116-44F9-882A-842B40ECD980}" type="datetimeFigureOut">
              <a:rPr lang="ru-RU"/>
              <a:pPr>
                <a:defRPr/>
              </a:pPr>
              <a:t>22.04.2014</a:t>
            </a:fld>
            <a:endParaRPr lang="ru-RU" dirty="0"/>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1B3CC4ED-7E26-4F53-B128-DB00DF04CE54}"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AF0D81E5-C3F7-420C-BE26-8D7BA2D99E41}" type="datetimeFigureOut">
              <a:rPr lang="ru-RU"/>
              <a:pPr>
                <a:defRPr/>
              </a:pPr>
              <a:t>22.04.2014</a:t>
            </a:fld>
            <a:endParaRPr lang="ru-RU" dirty="0"/>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DB780C25-8EFF-442C-9810-94621D32C0F3}"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0CF5A468-1AB6-45F3-AED8-494B59CAC572}" type="datetimeFigureOut">
              <a:rPr lang="ru-RU"/>
              <a:pPr>
                <a:defRPr/>
              </a:pPr>
              <a:t>22.04.2014</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D948D617-C86D-407E-9C86-44C4627AC13D}"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E4CB2BE1-9FB6-4B58-9A75-ED7A1E49DB58}" type="datetimeFigureOut">
              <a:rPr lang="ru-RU"/>
              <a:pPr>
                <a:defRPr/>
              </a:pPr>
              <a:t>22.04.2014</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2F4E67C6-E30A-4C7C-ABF9-BEC10E37CAAE}" type="slidenum">
              <a:rPr lang="ru-RU"/>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0" r:id="rId4"/>
    <p:sldLayoutId id="2147483926" r:id="rId5"/>
    <p:sldLayoutId id="2147483921" r:id="rId6"/>
    <p:sldLayoutId id="2147483927" r:id="rId7"/>
    <p:sldLayoutId id="2147483928" r:id="rId8"/>
    <p:sldLayoutId id="2147483929" r:id="rId9"/>
    <p:sldLayoutId id="2147483922" r:id="rId10"/>
    <p:sldLayoutId id="2147483930"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одзаголовок 2"/>
          <p:cNvSpPr>
            <a:spLocks noGrp="1"/>
          </p:cNvSpPr>
          <p:nvPr>
            <p:ph type="subTitle" idx="1"/>
          </p:nvPr>
        </p:nvSpPr>
        <p:spPr>
          <a:xfrm>
            <a:off x="214313" y="500063"/>
            <a:ext cx="8643937" cy="2214562"/>
          </a:xfrm>
        </p:spPr>
        <p:txBody>
          <a:bodyPr/>
          <a:lstStyle/>
          <a:p>
            <a:pPr algn="ctr"/>
            <a:r>
              <a:rPr lang="ru-RU" sz="3200" b="1" smtClean="0">
                <a:solidFill>
                  <a:srgbClr val="C00000"/>
                </a:solidFill>
              </a:rPr>
              <a:t> </a:t>
            </a:r>
            <a:r>
              <a:rPr lang="ru-RU" sz="3200" b="1" i="1" smtClean="0">
                <a:solidFill>
                  <a:srgbClr val="C00000"/>
                </a:solidFill>
              </a:rPr>
              <a:t>Минина Любовь Александровна </a:t>
            </a:r>
          </a:p>
          <a:p>
            <a:pPr algn="ctr"/>
            <a:r>
              <a:rPr lang="ru-RU" sz="3200" b="1" i="1" smtClean="0">
                <a:solidFill>
                  <a:srgbClr val="C00000"/>
                </a:solidFill>
              </a:rPr>
              <a:t> учитель начальных классов </a:t>
            </a:r>
          </a:p>
          <a:p>
            <a:pPr algn="ctr"/>
            <a:r>
              <a:rPr lang="ru-RU" sz="3200" b="1" i="1" smtClean="0">
                <a:solidFill>
                  <a:srgbClr val="C00000"/>
                </a:solidFill>
              </a:rPr>
              <a:t>1 квалификационной категории </a:t>
            </a:r>
          </a:p>
          <a:p>
            <a:pPr algn="ctr"/>
            <a:r>
              <a:rPr lang="ru-RU" sz="3200" b="1" i="1" smtClean="0">
                <a:solidFill>
                  <a:srgbClr val="C00000"/>
                </a:solidFill>
              </a:rPr>
              <a:t>МБОУ «ЗСОШ №6»</a:t>
            </a:r>
          </a:p>
        </p:txBody>
      </p:sp>
      <p:pic>
        <p:nvPicPr>
          <p:cNvPr id="10243" name="Picture 5"/>
          <p:cNvPicPr>
            <a:picLocks noChangeAspect="1" noChangeArrowheads="1"/>
          </p:cNvPicPr>
          <p:nvPr/>
        </p:nvPicPr>
        <p:blipFill>
          <a:blip r:embed="rId2" cstate="email"/>
          <a:srcRect/>
          <a:stretch>
            <a:fillRect/>
          </a:stretch>
        </p:blipFill>
        <p:spPr bwMode="auto">
          <a:xfrm>
            <a:off x="5072063" y="3071813"/>
            <a:ext cx="2465387" cy="2998787"/>
          </a:xfrm>
          <a:prstGeom prst="rect">
            <a:avLst/>
          </a:prstGeom>
          <a:noFill/>
          <a:ln w="12700">
            <a:noFill/>
            <a:miter lim="800000"/>
            <a:headEnd type="none" w="sm" len="sm"/>
            <a:tailEnd type="none" w="sm" len="sm"/>
          </a:ln>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86800" cy="838200"/>
          </a:xfrm>
        </p:spPr>
        <p:txBody>
          <a:bodyPr>
            <a:noAutofit/>
          </a:bodyPr>
          <a:lstStyle/>
          <a:p>
            <a:pPr eaLnBrk="1" fontAlgn="auto" hangingPunct="1">
              <a:spcAft>
                <a:spcPts val="0"/>
              </a:spcAft>
              <a:defRPr/>
            </a:pPr>
            <a:r>
              <a:rPr lang="ru-RU" sz="6000" dirty="0" smtClean="0">
                <a:solidFill>
                  <a:srgbClr val="C00000"/>
                </a:solidFill>
              </a:rPr>
              <a:t>Цинерария</a:t>
            </a:r>
            <a:endParaRPr lang="ru-RU" sz="6000" dirty="0">
              <a:solidFill>
                <a:srgbClr val="C00000"/>
              </a:solidFill>
            </a:endParaRPr>
          </a:p>
        </p:txBody>
      </p:sp>
      <p:pic>
        <p:nvPicPr>
          <p:cNvPr id="19459" name="Picture 2" descr="D:\Документы\цветы\кл цветы\cineraria2.jpg"/>
          <p:cNvPicPr>
            <a:picLocks noGrp="1" noChangeAspect="1" noChangeArrowheads="1"/>
          </p:cNvPicPr>
          <p:nvPr>
            <p:ph idx="1"/>
          </p:nvPr>
        </p:nvPicPr>
        <p:blipFill>
          <a:blip r:embed="rId2" cstate="email"/>
          <a:srcRect/>
          <a:stretch>
            <a:fillRect/>
          </a:stretch>
        </p:blipFill>
        <p:spPr>
          <a:xfrm>
            <a:off x="5786438" y="3714750"/>
            <a:ext cx="3143250" cy="3000375"/>
          </a:xfrm>
        </p:spPr>
      </p:pic>
      <p:pic>
        <p:nvPicPr>
          <p:cNvPr id="19460" name="Picture 3" descr="D:\Документы\цветы\кл цветы\цинерария1.jpg"/>
          <p:cNvPicPr>
            <a:picLocks noChangeAspect="1" noChangeArrowheads="1"/>
          </p:cNvPicPr>
          <p:nvPr/>
        </p:nvPicPr>
        <p:blipFill>
          <a:blip r:embed="rId3" cstate="email"/>
          <a:srcRect/>
          <a:stretch>
            <a:fillRect/>
          </a:stretch>
        </p:blipFill>
        <p:spPr bwMode="auto">
          <a:xfrm>
            <a:off x="3214688" y="1143000"/>
            <a:ext cx="2500312" cy="2714625"/>
          </a:xfrm>
          <a:prstGeom prst="rect">
            <a:avLst/>
          </a:prstGeom>
          <a:noFill/>
          <a:ln w="9525">
            <a:noFill/>
            <a:miter lim="800000"/>
            <a:headEnd/>
            <a:tailEnd/>
          </a:ln>
        </p:spPr>
      </p:pic>
      <p:pic>
        <p:nvPicPr>
          <p:cNvPr id="19461" name="Picture 4" descr="D:\Документы\цветы\кл цветы\цинерария2.gif"/>
          <p:cNvPicPr>
            <a:picLocks noChangeAspect="1" noChangeArrowheads="1"/>
          </p:cNvPicPr>
          <p:nvPr/>
        </p:nvPicPr>
        <p:blipFill>
          <a:blip r:embed="rId4" cstate="email"/>
          <a:srcRect/>
          <a:stretch>
            <a:fillRect/>
          </a:stretch>
        </p:blipFill>
        <p:spPr bwMode="auto">
          <a:xfrm>
            <a:off x="5868144" y="0"/>
            <a:ext cx="3071813" cy="3500438"/>
          </a:xfrm>
          <a:prstGeom prst="rect">
            <a:avLst/>
          </a:prstGeom>
          <a:noFill/>
          <a:ln w="9525">
            <a:noFill/>
            <a:miter lim="800000"/>
            <a:headEnd/>
            <a:tailEnd/>
          </a:ln>
        </p:spPr>
      </p:pic>
      <p:pic>
        <p:nvPicPr>
          <p:cNvPr id="19462" name="Picture 5" descr="D:\Документы\цветы\кл цветы\цинерария5.jpg"/>
          <p:cNvPicPr>
            <a:picLocks noChangeAspect="1" noChangeArrowheads="1"/>
          </p:cNvPicPr>
          <p:nvPr/>
        </p:nvPicPr>
        <p:blipFill>
          <a:blip r:embed="rId5" cstate="email"/>
          <a:srcRect/>
          <a:stretch>
            <a:fillRect/>
          </a:stretch>
        </p:blipFill>
        <p:spPr bwMode="auto">
          <a:xfrm>
            <a:off x="285750" y="1428750"/>
            <a:ext cx="2857500" cy="2714625"/>
          </a:xfrm>
          <a:prstGeom prst="rect">
            <a:avLst/>
          </a:prstGeom>
          <a:noFill/>
          <a:ln w="9525">
            <a:noFill/>
            <a:miter lim="800000"/>
            <a:headEnd/>
            <a:tailEnd/>
          </a:ln>
        </p:spPr>
      </p:pic>
      <p:pic>
        <p:nvPicPr>
          <p:cNvPr id="19463" name="Picture 6" descr="D:\Документы\цветы\кл цветы\цинерария.jpg"/>
          <p:cNvPicPr>
            <a:picLocks noChangeAspect="1" noChangeArrowheads="1"/>
          </p:cNvPicPr>
          <p:nvPr/>
        </p:nvPicPr>
        <p:blipFill>
          <a:blip r:embed="rId6" cstate="email"/>
          <a:srcRect/>
          <a:stretch>
            <a:fillRect/>
          </a:stretch>
        </p:blipFill>
        <p:spPr bwMode="auto">
          <a:xfrm>
            <a:off x="1571625" y="4143375"/>
            <a:ext cx="3163888" cy="27146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6000" dirty="0" smtClean="0">
                <a:solidFill>
                  <a:srgbClr val="7030A0"/>
                </a:solidFill>
              </a:rPr>
              <a:t>Цинерария</a:t>
            </a:r>
            <a:endParaRPr lang="ru-RU" sz="6000" dirty="0">
              <a:solidFill>
                <a:srgbClr val="7030A0"/>
              </a:solidFill>
            </a:endParaRPr>
          </a:p>
        </p:txBody>
      </p:sp>
      <p:sp>
        <p:nvSpPr>
          <p:cNvPr id="20483" name="Содержимое 2"/>
          <p:cNvSpPr>
            <a:spLocks noGrp="1"/>
          </p:cNvSpPr>
          <p:nvPr>
            <p:ph idx="1"/>
          </p:nvPr>
        </p:nvSpPr>
        <p:spPr/>
        <p:txBody>
          <a:bodyPr/>
          <a:lstStyle/>
          <a:p>
            <a:pPr eaLnBrk="1" hangingPunct="1"/>
            <a:r>
              <a:rPr lang="ru-RU" sz="3600" b="1" smtClean="0">
                <a:solidFill>
                  <a:srgbClr val="C00000"/>
                </a:solidFill>
              </a:rPr>
              <a:t>Декоративное цветущее горшечное растение. Множество похожих на маргаритки соцветий- корзинок самой разнообразной окраски- белой, лиловой, фиолетовой, красной, розовой,- возвышаются над мягкими сердцевидными листьями.   </a:t>
            </a:r>
            <a:r>
              <a:rPr lang="ru-RU" sz="3600" smtClean="0">
                <a:solidFill>
                  <a:srgbClr val="C00000"/>
                </a:solidFill>
              </a:rPr>
              <a:t>  </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4000" b="1" dirty="0" smtClean="0">
                <a:solidFill>
                  <a:srgbClr val="FF0000"/>
                </a:solidFill>
              </a:rPr>
              <a:t>Черемуха- дерево или кустарник</a:t>
            </a:r>
            <a:endParaRPr lang="ru-RU" sz="4000" b="1" dirty="0">
              <a:solidFill>
                <a:srgbClr val="FF0000"/>
              </a:solidFill>
            </a:endParaRPr>
          </a:p>
        </p:txBody>
      </p:sp>
      <p:sp>
        <p:nvSpPr>
          <p:cNvPr id="21507" name="Содержимое 2"/>
          <p:cNvSpPr>
            <a:spLocks noGrp="1"/>
          </p:cNvSpPr>
          <p:nvPr>
            <p:ph idx="1"/>
          </p:nvPr>
        </p:nvSpPr>
        <p:spPr>
          <a:xfrm>
            <a:off x="0" y="1357313"/>
            <a:ext cx="8686800" cy="4525962"/>
          </a:xfrm>
        </p:spPr>
        <p:txBody>
          <a:bodyPr/>
          <a:lstStyle/>
          <a:p>
            <a:pPr eaLnBrk="1" hangingPunct="1"/>
            <a:r>
              <a:rPr lang="ru-RU" sz="3600" smtClean="0"/>
              <a:t>Черемуха душистая</a:t>
            </a:r>
          </a:p>
          <a:p>
            <a:pPr eaLnBrk="1" hangingPunct="1"/>
            <a:r>
              <a:rPr lang="ru-RU" sz="3600" smtClean="0"/>
              <a:t>С весною расцвела,</a:t>
            </a:r>
          </a:p>
          <a:p>
            <a:pPr eaLnBrk="1" hangingPunct="1"/>
            <a:r>
              <a:rPr lang="ru-RU" sz="3600" smtClean="0"/>
              <a:t> И ветви золотистые,</a:t>
            </a:r>
          </a:p>
          <a:p>
            <a:pPr eaLnBrk="1" hangingPunct="1"/>
            <a:r>
              <a:rPr lang="ru-RU" sz="3600" smtClean="0"/>
              <a:t> Что кудри завила.</a:t>
            </a:r>
          </a:p>
          <a:p>
            <a:pPr eaLnBrk="1" hangingPunct="1"/>
            <a:r>
              <a:rPr lang="ru-RU" sz="3600" smtClean="0"/>
              <a:t> Относится к семейс-</a:t>
            </a:r>
          </a:p>
          <a:p>
            <a:pPr eaLnBrk="1" hangingPunct="1"/>
            <a:r>
              <a:rPr lang="ru-RU" sz="3600" smtClean="0"/>
              <a:t>тву розоцветных.</a:t>
            </a:r>
          </a:p>
        </p:txBody>
      </p:sp>
      <p:pic>
        <p:nvPicPr>
          <p:cNvPr id="21508" name="Picture 2" descr="D:\Документы\цветы\кл цветы\1211827147_ch.jpg"/>
          <p:cNvPicPr>
            <a:picLocks noChangeAspect="1" noChangeArrowheads="1"/>
          </p:cNvPicPr>
          <p:nvPr/>
        </p:nvPicPr>
        <p:blipFill>
          <a:blip r:embed="rId2" cstate="email"/>
          <a:srcRect/>
          <a:stretch>
            <a:fillRect/>
          </a:stretch>
        </p:blipFill>
        <p:spPr bwMode="auto">
          <a:xfrm>
            <a:off x="4788024" y="2492896"/>
            <a:ext cx="4071937" cy="39687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Документы\цветы\кл цветы\чистяк весенний.jpg"/>
          <p:cNvPicPr>
            <a:picLocks noGrp="1" noChangeAspect="1" noChangeArrowheads="1"/>
          </p:cNvPicPr>
          <p:nvPr>
            <p:ph idx="1"/>
          </p:nvPr>
        </p:nvPicPr>
        <p:blipFill>
          <a:blip r:embed="rId2" cstate="email"/>
          <a:srcRect/>
          <a:stretch>
            <a:fillRect/>
          </a:stretch>
        </p:blipFill>
        <p:spPr>
          <a:xfrm>
            <a:off x="0" y="260648"/>
            <a:ext cx="2643188" cy="2143125"/>
          </a:xfrm>
        </p:spPr>
      </p:pic>
      <p:pic>
        <p:nvPicPr>
          <p:cNvPr id="22531" name="Picture 3" descr="D:\Документы\цветы\кл цветы\чертополох1.jpg"/>
          <p:cNvPicPr>
            <a:picLocks noChangeAspect="1" noChangeArrowheads="1"/>
          </p:cNvPicPr>
          <p:nvPr/>
        </p:nvPicPr>
        <p:blipFill>
          <a:blip r:embed="rId3" cstate="email"/>
          <a:srcRect/>
          <a:stretch>
            <a:fillRect/>
          </a:stretch>
        </p:blipFill>
        <p:spPr bwMode="auto">
          <a:xfrm>
            <a:off x="3214688" y="1000125"/>
            <a:ext cx="2857500" cy="4357688"/>
          </a:xfrm>
          <a:prstGeom prst="rect">
            <a:avLst/>
          </a:prstGeom>
          <a:noFill/>
          <a:ln w="9525">
            <a:noFill/>
            <a:miter lim="800000"/>
            <a:headEnd/>
            <a:tailEnd/>
          </a:ln>
        </p:spPr>
      </p:pic>
      <p:pic>
        <p:nvPicPr>
          <p:cNvPr id="22532" name="Picture 4" descr="D:\Документы\цветы\кл цветы\чесночница черешковая.jpg"/>
          <p:cNvPicPr>
            <a:picLocks noChangeAspect="1" noChangeArrowheads="1"/>
          </p:cNvPicPr>
          <p:nvPr/>
        </p:nvPicPr>
        <p:blipFill>
          <a:blip r:embed="rId4" cstate="email"/>
          <a:srcRect/>
          <a:stretch>
            <a:fillRect/>
          </a:stretch>
        </p:blipFill>
        <p:spPr bwMode="auto">
          <a:xfrm>
            <a:off x="6286500" y="357188"/>
            <a:ext cx="2643188" cy="2143125"/>
          </a:xfrm>
          <a:prstGeom prst="rect">
            <a:avLst/>
          </a:prstGeom>
          <a:noFill/>
          <a:ln w="9525">
            <a:noFill/>
            <a:miter lim="800000"/>
            <a:headEnd/>
            <a:tailEnd/>
          </a:ln>
        </p:spPr>
      </p:pic>
      <p:pic>
        <p:nvPicPr>
          <p:cNvPr id="22533" name="Picture 5" descr="D:\Документы\цветы\кл цветы\чистотел 1.JPG"/>
          <p:cNvPicPr>
            <a:picLocks noChangeAspect="1" noChangeArrowheads="1"/>
          </p:cNvPicPr>
          <p:nvPr/>
        </p:nvPicPr>
        <p:blipFill>
          <a:blip r:embed="rId5" cstate="email"/>
          <a:srcRect/>
          <a:stretch>
            <a:fillRect/>
          </a:stretch>
        </p:blipFill>
        <p:spPr bwMode="auto">
          <a:xfrm>
            <a:off x="6286500" y="3571875"/>
            <a:ext cx="2643188" cy="2428875"/>
          </a:xfrm>
          <a:prstGeom prst="rect">
            <a:avLst/>
          </a:prstGeom>
          <a:noFill/>
          <a:ln w="9525">
            <a:noFill/>
            <a:miter lim="800000"/>
            <a:headEnd/>
            <a:tailEnd/>
          </a:ln>
        </p:spPr>
      </p:pic>
      <p:pic>
        <p:nvPicPr>
          <p:cNvPr id="22534" name="Picture 6" descr="D:\Документы\цветы\кл цветы\черемуха.jpeg"/>
          <p:cNvPicPr>
            <a:picLocks noChangeAspect="1" noChangeArrowheads="1"/>
          </p:cNvPicPr>
          <p:nvPr/>
        </p:nvPicPr>
        <p:blipFill>
          <a:blip r:embed="rId6" cstate="email"/>
          <a:srcRect/>
          <a:stretch>
            <a:fillRect/>
          </a:stretch>
        </p:blipFill>
        <p:spPr bwMode="auto">
          <a:xfrm>
            <a:off x="285750" y="3500438"/>
            <a:ext cx="2814638" cy="2500312"/>
          </a:xfrm>
          <a:prstGeom prst="rect">
            <a:avLst/>
          </a:prstGeom>
          <a:noFill/>
          <a:ln w="9525">
            <a:noFill/>
            <a:miter lim="800000"/>
            <a:headEnd/>
            <a:tailEnd/>
          </a:ln>
        </p:spPr>
      </p:pic>
      <p:sp>
        <p:nvSpPr>
          <p:cNvPr id="10" name="Прямоугольник 9"/>
          <p:cNvSpPr/>
          <p:nvPr/>
        </p:nvSpPr>
        <p:spPr>
          <a:xfrm>
            <a:off x="642910" y="2571744"/>
            <a:ext cx="1843094" cy="42862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4000" dirty="0"/>
              <a:t>чистяк</a:t>
            </a:r>
          </a:p>
        </p:txBody>
      </p:sp>
      <p:sp>
        <p:nvSpPr>
          <p:cNvPr id="11" name="Прямоугольник 10"/>
          <p:cNvSpPr/>
          <p:nvPr/>
        </p:nvSpPr>
        <p:spPr>
          <a:xfrm>
            <a:off x="571472" y="6072206"/>
            <a:ext cx="2357454" cy="42862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3600" dirty="0"/>
              <a:t>черемуха</a:t>
            </a:r>
          </a:p>
        </p:txBody>
      </p:sp>
      <p:sp>
        <p:nvSpPr>
          <p:cNvPr id="13" name="Прямоугольник 12"/>
          <p:cNvSpPr/>
          <p:nvPr/>
        </p:nvSpPr>
        <p:spPr>
          <a:xfrm>
            <a:off x="3357554" y="5500702"/>
            <a:ext cx="2714644" cy="50006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3600" dirty="0"/>
              <a:t>чертополох</a:t>
            </a:r>
          </a:p>
        </p:txBody>
      </p:sp>
      <p:sp>
        <p:nvSpPr>
          <p:cNvPr id="15" name="Прямоугольник 14"/>
          <p:cNvSpPr/>
          <p:nvPr/>
        </p:nvSpPr>
        <p:spPr>
          <a:xfrm>
            <a:off x="6286512" y="2643182"/>
            <a:ext cx="2643206" cy="85725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2800" dirty="0"/>
              <a:t>Чесночница </a:t>
            </a:r>
          </a:p>
          <a:p>
            <a:pPr algn="ctr" fontAlgn="auto">
              <a:spcBef>
                <a:spcPts val="0"/>
              </a:spcBef>
              <a:spcAft>
                <a:spcPts val="0"/>
              </a:spcAft>
              <a:defRPr/>
            </a:pPr>
            <a:r>
              <a:rPr lang="ru-RU" sz="2800" dirty="0"/>
              <a:t>черешковая</a:t>
            </a:r>
          </a:p>
        </p:txBody>
      </p:sp>
      <p:sp>
        <p:nvSpPr>
          <p:cNvPr id="17" name="Прямоугольник 16"/>
          <p:cNvSpPr/>
          <p:nvPr/>
        </p:nvSpPr>
        <p:spPr>
          <a:xfrm>
            <a:off x="6500826" y="6143644"/>
            <a:ext cx="2286016" cy="50006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3600" dirty="0"/>
              <a:t>чистотел</a:t>
            </a: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304800" y="357188"/>
            <a:ext cx="8686800" cy="6215062"/>
          </a:xfrm>
        </p:spPr>
        <p:txBody>
          <a:bodyPr/>
          <a:lstStyle/>
          <a:p>
            <a:pPr eaLnBrk="1" hangingPunct="1">
              <a:buFont typeface="Wingdings 2" pitchFamily="18" charset="2"/>
              <a:buNone/>
            </a:pPr>
            <a:r>
              <a:rPr lang="ru-RU" sz="3600" b="1" smtClean="0">
                <a:solidFill>
                  <a:srgbClr val="002060"/>
                </a:solidFill>
              </a:rPr>
              <a:t>Плоды черемухи черные, со сладкой вяжущей мякотью.   Цветущая черемуха  является хорошим </a:t>
            </a:r>
            <a:r>
              <a:rPr lang="ru-RU" sz="3600" b="1" smtClean="0">
                <a:solidFill>
                  <a:srgbClr val="FF0000"/>
                </a:solidFill>
              </a:rPr>
              <a:t>медоносным                деревом.</a:t>
            </a:r>
          </a:p>
          <a:p>
            <a:pPr eaLnBrk="1" hangingPunct="1"/>
            <a:r>
              <a:rPr lang="ru-RU" sz="3600" b="1" smtClean="0">
                <a:solidFill>
                  <a:srgbClr val="002060"/>
                </a:solidFill>
              </a:rPr>
              <a:t> Черемуха, чертополох, чистяк весенний, чистец , чесночница, чистотел - дикорастущие съедобные и лекарственные растения </a:t>
            </a:r>
            <a:r>
              <a:rPr lang="ru-RU" sz="3600" b="1" smtClean="0">
                <a:solidFill>
                  <a:srgbClr val="FF0000"/>
                </a:solidFill>
              </a:rPr>
              <a:t>Татарстана. </a:t>
            </a:r>
            <a:r>
              <a:rPr lang="ru-RU" sz="3600" b="1" smtClean="0">
                <a:solidFill>
                  <a:srgbClr val="002060"/>
                </a:solidFill>
              </a:rPr>
              <a:t>Широко используются </a:t>
            </a:r>
            <a:r>
              <a:rPr lang="ru-RU" sz="3600" b="1" smtClean="0">
                <a:solidFill>
                  <a:srgbClr val="FF0000"/>
                </a:solidFill>
              </a:rPr>
              <a:t>в народной медицине</a:t>
            </a:r>
            <a:r>
              <a:rPr lang="ru-RU" sz="3600" smtClean="0">
                <a:solidFill>
                  <a:srgbClr val="FF0000"/>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6000" dirty="0" smtClean="0">
                <a:solidFill>
                  <a:srgbClr val="7030A0"/>
                </a:solidFill>
              </a:rPr>
              <a:t>              Шалфей       </a:t>
            </a:r>
            <a:endParaRPr lang="ru-RU" sz="6000" dirty="0">
              <a:solidFill>
                <a:srgbClr val="7030A0"/>
              </a:solidFill>
            </a:endParaRPr>
          </a:p>
        </p:txBody>
      </p:sp>
      <p:pic>
        <p:nvPicPr>
          <p:cNvPr id="24579" name="Picture 2" descr="D:\Документы\цветы\кл цветы\шалфей 1.jpg"/>
          <p:cNvPicPr>
            <a:picLocks noGrp="1" noChangeAspect="1" noChangeArrowheads="1"/>
          </p:cNvPicPr>
          <p:nvPr>
            <p:ph idx="1"/>
          </p:nvPr>
        </p:nvPicPr>
        <p:blipFill>
          <a:blip r:embed="rId2" cstate="email"/>
          <a:srcRect/>
          <a:stretch>
            <a:fillRect/>
          </a:stretch>
        </p:blipFill>
        <p:spPr>
          <a:xfrm>
            <a:off x="142875" y="1357313"/>
            <a:ext cx="2643188" cy="4929187"/>
          </a:xfrm>
        </p:spPr>
      </p:pic>
      <p:pic>
        <p:nvPicPr>
          <p:cNvPr id="24580" name="Picture 3" descr="D:\Документы\цветы\кл цветы\шалфей 3.jpg"/>
          <p:cNvPicPr>
            <a:picLocks noChangeAspect="1" noChangeArrowheads="1"/>
          </p:cNvPicPr>
          <p:nvPr/>
        </p:nvPicPr>
        <p:blipFill>
          <a:blip r:embed="rId3" cstate="email"/>
          <a:srcRect/>
          <a:stretch>
            <a:fillRect/>
          </a:stretch>
        </p:blipFill>
        <p:spPr bwMode="auto">
          <a:xfrm>
            <a:off x="6143625" y="1357313"/>
            <a:ext cx="2857500" cy="5000625"/>
          </a:xfrm>
          <a:prstGeom prst="rect">
            <a:avLst/>
          </a:prstGeom>
          <a:noFill/>
          <a:ln w="9525">
            <a:noFill/>
            <a:miter lim="800000"/>
            <a:headEnd/>
            <a:tailEnd/>
          </a:ln>
        </p:spPr>
      </p:pic>
      <p:pic>
        <p:nvPicPr>
          <p:cNvPr id="24581" name="Picture 4" descr="D:\Документы\цветы\кл цветы\шалфей 4.jpg"/>
          <p:cNvPicPr>
            <a:picLocks noChangeAspect="1" noChangeArrowheads="1"/>
          </p:cNvPicPr>
          <p:nvPr/>
        </p:nvPicPr>
        <p:blipFill>
          <a:blip r:embed="rId4" cstate="email"/>
          <a:srcRect/>
          <a:stretch>
            <a:fillRect/>
          </a:stretch>
        </p:blipFill>
        <p:spPr bwMode="auto">
          <a:xfrm>
            <a:off x="2857500" y="1357313"/>
            <a:ext cx="3214688" cy="2143125"/>
          </a:xfrm>
          <a:prstGeom prst="rect">
            <a:avLst/>
          </a:prstGeom>
          <a:noFill/>
          <a:ln w="9525">
            <a:noFill/>
            <a:miter lim="800000"/>
            <a:headEnd/>
            <a:tailEnd/>
          </a:ln>
        </p:spPr>
      </p:pic>
      <p:pic>
        <p:nvPicPr>
          <p:cNvPr id="24582" name="Picture 5" descr="D:\Документы\цветы\кл цветы\шалфей 7.jpg"/>
          <p:cNvPicPr>
            <a:picLocks noChangeAspect="1" noChangeArrowheads="1"/>
          </p:cNvPicPr>
          <p:nvPr/>
        </p:nvPicPr>
        <p:blipFill>
          <a:blip r:embed="rId5" cstate="email"/>
          <a:srcRect/>
          <a:stretch>
            <a:fillRect/>
          </a:stretch>
        </p:blipFill>
        <p:spPr bwMode="auto">
          <a:xfrm>
            <a:off x="3143250" y="3714750"/>
            <a:ext cx="2643188" cy="2643188"/>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57200"/>
            <a:ext cx="8420128" cy="838200"/>
          </a:xfrm>
        </p:spPr>
        <p:txBody>
          <a:bodyPr>
            <a:noAutofit/>
          </a:bodyPr>
          <a:lstStyle/>
          <a:p>
            <a:pPr eaLnBrk="1" fontAlgn="auto" hangingPunct="1">
              <a:spcAft>
                <a:spcPts val="0"/>
              </a:spcAft>
              <a:defRPr/>
            </a:pPr>
            <a:r>
              <a:rPr lang="ru-RU" sz="6000" dirty="0" smtClean="0">
                <a:solidFill>
                  <a:srgbClr val="C00000"/>
                </a:solidFill>
              </a:rPr>
              <a:t>Шалфей -</a:t>
            </a:r>
            <a:endParaRPr lang="ru-RU" sz="6000" dirty="0">
              <a:solidFill>
                <a:srgbClr val="C00000"/>
              </a:solidFill>
            </a:endParaRPr>
          </a:p>
        </p:txBody>
      </p:sp>
      <p:sp>
        <p:nvSpPr>
          <p:cNvPr id="3" name="Содержимое 2"/>
          <p:cNvSpPr>
            <a:spLocks noGrp="1"/>
          </p:cNvSpPr>
          <p:nvPr>
            <p:ph idx="1"/>
          </p:nvPr>
        </p:nvSpPr>
        <p:spPr>
          <a:xfrm>
            <a:off x="304800" y="1357313"/>
            <a:ext cx="8686800" cy="5357812"/>
          </a:xfrm>
        </p:spPr>
        <p:txBody>
          <a:bodyPr>
            <a:normAutofit/>
          </a:bodyPr>
          <a:lstStyle/>
          <a:p>
            <a:pPr eaLnBrk="1" fontAlgn="auto" hangingPunct="1">
              <a:spcAft>
                <a:spcPts val="0"/>
              </a:spcAft>
              <a:buFont typeface="Wingdings 2"/>
              <a:buNone/>
              <a:defRPr/>
            </a:pPr>
            <a:r>
              <a:rPr lang="ru-RU" b="1" dirty="0" smtClean="0">
                <a:solidFill>
                  <a:srgbClr val="C00000"/>
                </a:solidFill>
              </a:rPr>
              <a:t> </a:t>
            </a:r>
            <a:r>
              <a:rPr lang="ru-RU" b="1" dirty="0" smtClean="0">
                <a:solidFill>
                  <a:schemeClr val="tx1">
                    <a:lumMod val="85000"/>
                    <a:lumOff val="15000"/>
                  </a:schemeClr>
                </a:solidFill>
              </a:rPr>
              <a:t> дикорастущее лекарственное растение. Стебель заканчивается соцветием сиреневого цвета. Соцветие- кисть. Листья широкие черешчатые . Для оформления цветников используют </a:t>
            </a:r>
            <a:r>
              <a:rPr lang="ru-RU" b="1" dirty="0" smtClean="0">
                <a:solidFill>
                  <a:srgbClr val="C00000"/>
                </a:solidFill>
              </a:rPr>
              <a:t>ярко- красные </a:t>
            </a:r>
            <a:r>
              <a:rPr lang="ru-RU" b="1" dirty="0" smtClean="0">
                <a:solidFill>
                  <a:schemeClr val="tx1">
                    <a:lumMod val="85000"/>
                    <a:lumOff val="15000"/>
                  </a:schemeClr>
                </a:solidFill>
              </a:rPr>
              <a:t>соцветия на фоне густо расположенных </a:t>
            </a:r>
            <a:r>
              <a:rPr lang="ru-RU" b="1" dirty="0" smtClean="0">
                <a:solidFill>
                  <a:srgbClr val="00B050"/>
                </a:solidFill>
              </a:rPr>
              <a:t>зеленых листьев.</a:t>
            </a:r>
            <a:r>
              <a:rPr lang="ru-RU" b="1" dirty="0" smtClean="0">
                <a:solidFill>
                  <a:srgbClr val="0070C0"/>
                </a:solidFill>
              </a:rPr>
              <a:t> Свето - и теплолюбив, требователен к влаге</a:t>
            </a:r>
            <a:r>
              <a:rPr lang="ru-RU" b="1" dirty="0" smtClean="0">
                <a:solidFill>
                  <a:schemeClr val="tx1">
                    <a:lumMod val="85000"/>
                    <a:lumOff val="15000"/>
                  </a:schemeClr>
                </a:solidFill>
              </a:rPr>
              <a:t>.</a:t>
            </a:r>
            <a:endParaRPr lang="ru-RU" b="1" dirty="0">
              <a:solidFill>
                <a:schemeClr val="tx1">
                  <a:lumMod val="85000"/>
                  <a:lumOff val="15000"/>
                </a:schemeClr>
              </a:solidFill>
            </a:endParaRPr>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686800" cy="838200"/>
          </a:xfrm>
        </p:spPr>
        <p:txBody>
          <a:bodyPr>
            <a:noAutofit/>
          </a:bodyPr>
          <a:lstStyle/>
          <a:p>
            <a:pPr eaLnBrk="1" fontAlgn="auto" hangingPunct="1">
              <a:spcAft>
                <a:spcPts val="0"/>
              </a:spcAft>
              <a:defRPr/>
            </a:pPr>
            <a:r>
              <a:rPr lang="ru-RU" sz="6000" dirty="0" smtClean="0">
                <a:solidFill>
                  <a:srgbClr val="00B050"/>
                </a:solidFill>
              </a:rPr>
              <a:t>Шафран</a:t>
            </a:r>
            <a:endParaRPr lang="ru-RU" sz="6000" dirty="0">
              <a:solidFill>
                <a:srgbClr val="00B050"/>
              </a:solidFill>
            </a:endParaRPr>
          </a:p>
        </p:txBody>
      </p:sp>
      <p:pic>
        <p:nvPicPr>
          <p:cNvPr id="26627" name="Picture 2" descr="D:\Документы\цветы\кл цветы\шафран1.jpg"/>
          <p:cNvPicPr>
            <a:picLocks noGrp="1" noChangeAspect="1" noChangeArrowheads="1"/>
          </p:cNvPicPr>
          <p:nvPr>
            <p:ph idx="1"/>
          </p:nvPr>
        </p:nvPicPr>
        <p:blipFill>
          <a:blip r:embed="rId2" cstate="email"/>
          <a:srcRect/>
          <a:stretch>
            <a:fillRect/>
          </a:stretch>
        </p:blipFill>
        <p:spPr>
          <a:xfrm>
            <a:off x="214313" y="1571625"/>
            <a:ext cx="4214812" cy="4286250"/>
          </a:xfrm>
        </p:spPr>
      </p:pic>
      <p:pic>
        <p:nvPicPr>
          <p:cNvPr id="26628" name="Picture 3" descr="D:\Документы\цветы\кл цветы\шафран5.jpg"/>
          <p:cNvPicPr>
            <a:picLocks noChangeAspect="1" noChangeArrowheads="1"/>
          </p:cNvPicPr>
          <p:nvPr/>
        </p:nvPicPr>
        <p:blipFill>
          <a:blip r:embed="rId3" cstate="email"/>
          <a:srcRect/>
          <a:stretch>
            <a:fillRect/>
          </a:stretch>
        </p:blipFill>
        <p:spPr bwMode="auto">
          <a:xfrm>
            <a:off x="4643438" y="142875"/>
            <a:ext cx="4186237" cy="3286125"/>
          </a:xfrm>
          <a:prstGeom prst="rect">
            <a:avLst/>
          </a:prstGeom>
          <a:noFill/>
          <a:ln w="9525">
            <a:noFill/>
            <a:miter lim="800000"/>
            <a:headEnd/>
            <a:tailEnd/>
          </a:ln>
        </p:spPr>
      </p:pic>
      <p:pic>
        <p:nvPicPr>
          <p:cNvPr id="26629" name="Picture 4" descr="D:\Документы\цветы\кл цветы\шафран-297x300.jpg"/>
          <p:cNvPicPr>
            <a:picLocks noChangeAspect="1" noChangeArrowheads="1"/>
          </p:cNvPicPr>
          <p:nvPr/>
        </p:nvPicPr>
        <p:blipFill>
          <a:blip r:embed="rId4" cstate="email"/>
          <a:srcRect/>
          <a:stretch>
            <a:fillRect/>
          </a:stretch>
        </p:blipFill>
        <p:spPr bwMode="auto">
          <a:xfrm>
            <a:off x="5214938" y="3714750"/>
            <a:ext cx="3143250" cy="271462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  </a:t>
            </a:r>
            <a:endParaRPr lang="ru-RU" dirty="0"/>
          </a:p>
        </p:txBody>
      </p:sp>
      <p:sp>
        <p:nvSpPr>
          <p:cNvPr id="27651" name="Содержимое 2"/>
          <p:cNvSpPr>
            <a:spLocks noGrp="1"/>
          </p:cNvSpPr>
          <p:nvPr>
            <p:ph idx="1"/>
          </p:nvPr>
        </p:nvSpPr>
        <p:spPr>
          <a:xfrm>
            <a:off x="304800" y="214313"/>
            <a:ext cx="8686800" cy="6643687"/>
          </a:xfrm>
        </p:spPr>
        <p:txBody>
          <a:bodyPr/>
          <a:lstStyle/>
          <a:p>
            <a:pPr eaLnBrk="1" hangingPunct="1"/>
            <a:r>
              <a:rPr lang="ru-RU" sz="3600" b="1" smtClean="0"/>
              <a:t>Высаженные осенью клубнелуковицы шафрана-крокуса зацветают ранней весной </a:t>
            </a:r>
            <a:r>
              <a:rPr lang="ru-RU" sz="3600" b="1" smtClean="0">
                <a:solidFill>
                  <a:srgbClr val="FF0000"/>
                </a:solidFill>
              </a:rPr>
              <a:t>желтыми, светло- лиловыми, темно- бордовыми, белыми цветами</a:t>
            </a:r>
            <a:r>
              <a:rPr lang="ru-RU" sz="3600" b="1" smtClean="0"/>
              <a:t>.  Шафраны, у которых высеивают семена, рассадой высаживают в грунт. У них высокий стебель, цветок крупный, шаровидной формы, жёлто-оранжевого цвета . Цветет до поздней осени.</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Autofit/>
          </a:bodyPr>
          <a:lstStyle/>
          <a:p>
            <a:pPr eaLnBrk="1" fontAlgn="auto" hangingPunct="1">
              <a:spcAft>
                <a:spcPts val="0"/>
              </a:spcAft>
              <a:defRPr/>
            </a:pPr>
            <a:r>
              <a:rPr lang="ru-RU" sz="6000" dirty="0" smtClean="0">
                <a:solidFill>
                  <a:srgbClr val="92D050"/>
                </a:solidFill>
              </a:rPr>
              <a:t>Щавель</a:t>
            </a:r>
            <a:endParaRPr lang="ru-RU" sz="6000" dirty="0">
              <a:solidFill>
                <a:srgbClr val="92D050"/>
              </a:solidFill>
            </a:endParaRPr>
          </a:p>
        </p:txBody>
      </p:sp>
      <p:pic>
        <p:nvPicPr>
          <p:cNvPr id="28675" name="Picture 2" descr="D:\Документы\цветы\кл цветы\щавель1.jpg"/>
          <p:cNvPicPr>
            <a:picLocks noGrp="1" noChangeAspect="1" noChangeArrowheads="1"/>
          </p:cNvPicPr>
          <p:nvPr>
            <p:ph idx="1"/>
          </p:nvPr>
        </p:nvPicPr>
        <p:blipFill>
          <a:blip r:embed="rId2" cstate="email"/>
          <a:srcRect/>
          <a:stretch>
            <a:fillRect/>
          </a:stretch>
        </p:blipFill>
        <p:spPr>
          <a:xfrm>
            <a:off x="2915816" y="980728"/>
            <a:ext cx="3397250" cy="5572125"/>
          </a:xfrm>
        </p:spPr>
      </p:pic>
      <p:pic>
        <p:nvPicPr>
          <p:cNvPr id="28676" name="Picture 3" descr="D:\Документы\цветы\кл цветы\щавель2.jpg"/>
          <p:cNvPicPr>
            <a:picLocks noChangeAspect="1" noChangeArrowheads="1"/>
          </p:cNvPicPr>
          <p:nvPr/>
        </p:nvPicPr>
        <p:blipFill>
          <a:blip r:embed="rId3" cstate="email"/>
          <a:srcRect/>
          <a:stretch>
            <a:fillRect/>
          </a:stretch>
        </p:blipFill>
        <p:spPr bwMode="auto">
          <a:xfrm>
            <a:off x="6715125" y="4587875"/>
            <a:ext cx="2071688" cy="1697038"/>
          </a:xfrm>
          <a:prstGeom prst="rect">
            <a:avLst/>
          </a:prstGeom>
          <a:noFill/>
          <a:ln w="9525">
            <a:noFill/>
            <a:miter lim="800000"/>
            <a:headEnd/>
            <a:tailEnd/>
          </a:ln>
        </p:spPr>
      </p:pic>
      <p:pic>
        <p:nvPicPr>
          <p:cNvPr id="28677" name="Picture 4" descr="D:\Документы\цветы\кл цветы\щавель3.jpg"/>
          <p:cNvPicPr>
            <a:picLocks noChangeAspect="1" noChangeArrowheads="1"/>
          </p:cNvPicPr>
          <p:nvPr/>
        </p:nvPicPr>
        <p:blipFill>
          <a:blip r:embed="rId4" cstate="email"/>
          <a:srcRect/>
          <a:stretch>
            <a:fillRect/>
          </a:stretch>
        </p:blipFill>
        <p:spPr bwMode="auto">
          <a:xfrm>
            <a:off x="0" y="1484784"/>
            <a:ext cx="2714625" cy="2373313"/>
          </a:xfrm>
          <a:prstGeom prst="rect">
            <a:avLst/>
          </a:prstGeom>
          <a:noFill/>
          <a:ln w="9525">
            <a:noFill/>
            <a:miter lim="800000"/>
            <a:headEnd/>
            <a:tailEnd/>
          </a:ln>
        </p:spPr>
      </p:pic>
      <p:pic>
        <p:nvPicPr>
          <p:cNvPr id="28678" name="Picture 5" descr="D:\Документы\цветы\кл цветы\щавель4.jpg"/>
          <p:cNvPicPr>
            <a:picLocks noChangeAspect="1" noChangeArrowheads="1"/>
          </p:cNvPicPr>
          <p:nvPr/>
        </p:nvPicPr>
        <p:blipFill>
          <a:blip r:embed="rId5" cstate="email"/>
          <a:srcRect/>
          <a:stretch>
            <a:fillRect/>
          </a:stretch>
        </p:blipFill>
        <p:spPr bwMode="auto">
          <a:xfrm>
            <a:off x="6357938" y="1285875"/>
            <a:ext cx="2500312" cy="2857500"/>
          </a:xfrm>
          <a:prstGeom prst="rect">
            <a:avLst/>
          </a:prstGeom>
          <a:noFill/>
          <a:ln w="9525">
            <a:noFill/>
            <a:miter lim="800000"/>
            <a:headEnd/>
            <a:tailEnd/>
          </a:ln>
        </p:spPr>
      </p:pic>
      <p:pic>
        <p:nvPicPr>
          <p:cNvPr id="28679" name="Picture 6" descr="D:\Документы\цветы\кл цветы\щавель5.jpg"/>
          <p:cNvPicPr>
            <a:picLocks noChangeAspect="1" noChangeArrowheads="1"/>
          </p:cNvPicPr>
          <p:nvPr/>
        </p:nvPicPr>
        <p:blipFill>
          <a:blip r:embed="rId6" cstate="email"/>
          <a:srcRect/>
          <a:stretch>
            <a:fillRect/>
          </a:stretch>
        </p:blipFill>
        <p:spPr bwMode="auto">
          <a:xfrm>
            <a:off x="142875" y="4286250"/>
            <a:ext cx="2500313" cy="2357438"/>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052736"/>
            <a:ext cx="7772400" cy="1470025"/>
          </a:xfrm>
        </p:spPr>
        <p:txBody>
          <a:bodyPr>
            <a:noAutofit/>
          </a:bodyPr>
          <a:lstStyle/>
          <a:p>
            <a:pPr algn="ctr" eaLnBrk="1" fontAlgn="auto" hangingPunct="1">
              <a:spcAft>
                <a:spcPts val="0"/>
              </a:spcAft>
              <a:defRPr/>
            </a:pPr>
            <a:r>
              <a:rPr lang="ru-RU" sz="6000" dirty="0" smtClean="0">
                <a:solidFill>
                  <a:srgbClr val="FF0000"/>
                </a:solidFill>
              </a:rPr>
              <a:t>«Цветочный    калейдоскоп» </a:t>
            </a:r>
            <a:endParaRPr lang="ru-RU" sz="6000" dirty="0">
              <a:solidFill>
                <a:srgbClr val="FF0000"/>
              </a:solidFill>
            </a:endParaRPr>
          </a:p>
        </p:txBody>
      </p:sp>
      <p:sp>
        <p:nvSpPr>
          <p:cNvPr id="3" name="Подзаголовок 2"/>
          <p:cNvSpPr>
            <a:spLocks noGrp="1"/>
          </p:cNvSpPr>
          <p:nvPr>
            <p:ph type="subTitle" idx="1"/>
          </p:nvPr>
        </p:nvSpPr>
        <p:spPr>
          <a:xfrm>
            <a:off x="1428750" y="4214813"/>
            <a:ext cx="6400800" cy="1752600"/>
          </a:xfrm>
        </p:spPr>
        <p:txBody>
          <a:bodyPr>
            <a:noAutofit/>
          </a:bodyPr>
          <a:lstStyle/>
          <a:p>
            <a:pPr eaLnBrk="1" fontAlgn="auto" hangingPunct="1">
              <a:spcAft>
                <a:spcPts val="0"/>
              </a:spcAft>
              <a:buFont typeface="Wingdings 2"/>
              <a:buNone/>
              <a:defRPr/>
            </a:pPr>
            <a:r>
              <a:rPr lang="ru-RU" sz="4000" dirty="0" smtClean="0"/>
              <a:t>Цветы, эти прекрасные</a:t>
            </a:r>
          </a:p>
          <a:p>
            <a:pPr eaLnBrk="1" fontAlgn="auto" hangingPunct="1">
              <a:spcAft>
                <a:spcPts val="0"/>
              </a:spcAft>
              <a:buFont typeface="Wingdings 2"/>
              <a:buNone/>
              <a:defRPr/>
            </a:pPr>
            <a:r>
              <a:rPr lang="ru-RU" sz="4000" dirty="0"/>
              <a:t>х</a:t>
            </a:r>
            <a:r>
              <a:rPr lang="ru-RU" sz="4000" dirty="0" smtClean="0"/>
              <a:t>рупкие творения природы,</a:t>
            </a:r>
          </a:p>
          <a:p>
            <a:pPr eaLnBrk="1" fontAlgn="auto" hangingPunct="1">
              <a:spcAft>
                <a:spcPts val="0"/>
              </a:spcAft>
              <a:buFont typeface="Wingdings 2"/>
              <a:buNone/>
              <a:defRPr/>
            </a:pPr>
            <a:r>
              <a:rPr lang="ru-RU" sz="4000" dirty="0"/>
              <a:t>в</a:t>
            </a:r>
            <a:r>
              <a:rPr lang="ru-RU" sz="4000" dirty="0" smtClean="0"/>
              <a:t>сегда были рядом с человеком.</a:t>
            </a:r>
            <a:endParaRPr lang="ru-RU" sz="4000" dirty="0"/>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614346"/>
          </a:xfrm>
        </p:spPr>
        <p:txBody>
          <a:bodyPr>
            <a:noAutofit/>
          </a:bodyPr>
          <a:lstStyle/>
          <a:p>
            <a:pPr eaLnBrk="1" fontAlgn="auto" hangingPunct="1">
              <a:spcAft>
                <a:spcPts val="0"/>
              </a:spcAft>
              <a:defRPr/>
            </a:pPr>
            <a:r>
              <a:rPr lang="ru-RU" sz="6000" dirty="0" smtClean="0">
                <a:solidFill>
                  <a:srgbClr val="00B050"/>
                </a:solidFill>
              </a:rPr>
              <a:t>Щавель-</a:t>
            </a:r>
            <a:endParaRPr lang="ru-RU" sz="6000" dirty="0">
              <a:solidFill>
                <a:srgbClr val="00B050"/>
              </a:solidFill>
            </a:endParaRPr>
          </a:p>
        </p:txBody>
      </p:sp>
      <p:sp>
        <p:nvSpPr>
          <p:cNvPr id="29699" name="Содержимое 2"/>
          <p:cNvSpPr>
            <a:spLocks noGrp="1"/>
          </p:cNvSpPr>
          <p:nvPr>
            <p:ph idx="1"/>
          </p:nvPr>
        </p:nvSpPr>
        <p:spPr>
          <a:xfrm>
            <a:off x="304800" y="1143000"/>
            <a:ext cx="8686800" cy="5572125"/>
          </a:xfrm>
        </p:spPr>
        <p:txBody>
          <a:bodyPr/>
          <a:lstStyle/>
          <a:p>
            <a:pPr eaLnBrk="1" hangingPunct="1"/>
            <a:r>
              <a:rPr lang="ru-RU" b="1" smtClean="0">
                <a:solidFill>
                  <a:srgbClr val="002060"/>
                </a:solidFill>
              </a:rPr>
              <a:t>многолетнее травянистое растение  из семейства гречишных. Высота 30- 100 см. Листья с длинными черешками. Соцветия в виде цилиндрической метелки. Цветы мелкие , красноватые. Щавель- овощ с кислым вкусом.</a:t>
            </a:r>
          </a:p>
          <a:p>
            <a:pPr eaLnBrk="1" hangingPunct="1"/>
            <a:r>
              <a:rPr lang="ru-RU" smtClean="0"/>
              <a:t>          </a:t>
            </a:r>
            <a:r>
              <a:rPr lang="ru-RU" b="1" smtClean="0">
                <a:solidFill>
                  <a:srgbClr val="FF0000"/>
                </a:solidFill>
              </a:rPr>
              <a:t>Тем щавель и знаменит,</a:t>
            </a:r>
          </a:p>
          <a:p>
            <a:pPr eaLnBrk="1" hangingPunct="1"/>
            <a:r>
              <a:rPr lang="ru-RU" b="1" smtClean="0">
                <a:solidFill>
                  <a:srgbClr val="FF0000"/>
                </a:solidFill>
              </a:rPr>
              <a:t>          Что весенний борщ кислит,</a:t>
            </a:r>
          </a:p>
          <a:p>
            <a:pPr eaLnBrk="1" hangingPunct="1"/>
            <a:r>
              <a:rPr lang="ru-RU" b="1" smtClean="0">
                <a:solidFill>
                  <a:srgbClr val="FF0000"/>
                </a:solidFill>
              </a:rPr>
              <a:t>          А щавелевый пирог</a:t>
            </a:r>
          </a:p>
          <a:p>
            <a:pPr eaLnBrk="1" hangingPunct="1"/>
            <a:r>
              <a:rPr lang="ru-RU" b="1" smtClean="0">
                <a:solidFill>
                  <a:srgbClr val="FF0000"/>
                </a:solidFill>
              </a:rPr>
              <a:t>          Сладким соком брызжет в рот.</a:t>
            </a:r>
          </a:p>
        </p:txBody>
      </p:sp>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86800" cy="642942"/>
          </a:xfrm>
        </p:spPr>
        <p:txBody>
          <a:bodyPr>
            <a:noAutofit/>
          </a:bodyPr>
          <a:lstStyle/>
          <a:p>
            <a:pPr eaLnBrk="1" fontAlgn="auto" hangingPunct="1">
              <a:spcAft>
                <a:spcPts val="0"/>
              </a:spcAft>
              <a:defRPr/>
            </a:pPr>
            <a:r>
              <a:rPr lang="ru-RU" sz="6000" b="1" dirty="0" smtClean="0">
                <a:solidFill>
                  <a:srgbClr val="0070C0"/>
                </a:solidFill>
              </a:rPr>
              <a:t>                    Эухарис</a:t>
            </a:r>
            <a:endParaRPr lang="ru-RU" sz="6000" b="1" dirty="0">
              <a:solidFill>
                <a:srgbClr val="0070C0"/>
              </a:solidFill>
            </a:endParaRPr>
          </a:p>
        </p:txBody>
      </p:sp>
      <p:pic>
        <p:nvPicPr>
          <p:cNvPr id="30723" name="Picture 2" descr="D:\Документы\цветы\кл цветы\эухарис.gif"/>
          <p:cNvPicPr>
            <a:picLocks noGrp="1" noChangeAspect="1" noChangeArrowheads="1"/>
          </p:cNvPicPr>
          <p:nvPr>
            <p:ph idx="1"/>
          </p:nvPr>
        </p:nvPicPr>
        <p:blipFill>
          <a:blip r:embed="rId2" cstate="email"/>
          <a:srcRect/>
          <a:stretch>
            <a:fillRect/>
          </a:stretch>
        </p:blipFill>
        <p:spPr>
          <a:xfrm>
            <a:off x="142875" y="142875"/>
            <a:ext cx="2286000" cy="2857500"/>
          </a:xfrm>
        </p:spPr>
      </p:pic>
      <p:pic>
        <p:nvPicPr>
          <p:cNvPr id="30724" name="Picture 4" descr="D:\Документы\цветы\кл цветы\эухарис4.jpg"/>
          <p:cNvPicPr>
            <a:picLocks noChangeAspect="1" noChangeArrowheads="1"/>
          </p:cNvPicPr>
          <p:nvPr/>
        </p:nvPicPr>
        <p:blipFill>
          <a:blip r:embed="rId3" cstate="email"/>
          <a:srcRect/>
          <a:stretch>
            <a:fillRect/>
          </a:stretch>
        </p:blipFill>
        <p:spPr bwMode="auto">
          <a:xfrm>
            <a:off x="6357938" y="3429000"/>
            <a:ext cx="2643187" cy="3286125"/>
          </a:xfrm>
          <a:prstGeom prst="rect">
            <a:avLst/>
          </a:prstGeom>
          <a:noFill/>
          <a:ln w="9525">
            <a:noFill/>
            <a:miter lim="800000"/>
            <a:headEnd/>
            <a:tailEnd/>
          </a:ln>
        </p:spPr>
      </p:pic>
      <p:pic>
        <p:nvPicPr>
          <p:cNvPr id="30725" name="Picture 5" descr="D:\Документы\цветы\кл цветы\эухарис2.jpg"/>
          <p:cNvPicPr>
            <a:picLocks noChangeAspect="1" noChangeArrowheads="1"/>
          </p:cNvPicPr>
          <p:nvPr/>
        </p:nvPicPr>
        <p:blipFill>
          <a:blip r:embed="rId4" cstate="email"/>
          <a:srcRect/>
          <a:stretch>
            <a:fillRect/>
          </a:stretch>
        </p:blipFill>
        <p:spPr bwMode="auto">
          <a:xfrm>
            <a:off x="2786063" y="1214438"/>
            <a:ext cx="3429000" cy="5143500"/>
          </a:xfrm>
          <a:prstGeom prst="rect">
            <a:avLst/>
          </a:prstGeom>
          <a:noFill/>
          <a:ln w="9525">
            <a:noFill/>
            <a:miter lim="800000"/>
            <a:headEnd/>
            <a:tailEnd/>
          </a:ln>
        </p:spPr>
      </p:pic>
      <p:sp>
        <p:nvSpPr>
          <p:cNvPr id="8" name="Прямоугольник 7"/>
          <p:cNvSpPr/>
          <p:nvPr/>
        </p:nvSpPr>
        <p:spPr>
          <a:xfrm>
            <a:off x="285750" y="3143250"/>
            <a:ext cx="2357438" cy="3357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2400" dirty="0"/>
              <a:t>Декоративно цветущее комнатное  луковичное растение. Не переносит холодных ночей.</a:t>
            </a:r>
            <a:endParaRPr lang="ru-RU" dirty="0"/>
          </a:p>
        </p:txBody>
      </p:sp>
      <p:sp>
        <p:nvSpPr>
          <p:cNvPr id="9" name="Прямоугольник 8"/>
          <p:cNvSpPr/>
          <p:nvPr/>
        </p:nvSpPr>
        <p:spPr>
          <a:xfrm>
            <a:off x="6500813" y="1214438"/>
            <a:ext cx="2357437" cy="2128837"/>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ru-RU" sz="2000" b="1" dirty="0"/>
              <a:t>Цветёт поздним летом и в хороших условиях спустя несколько месяцев зацветает снова</a:t>
            </a:r>
            <a:r>
              <a:rPr lang="ru-RU" dirty="0"/>
              <a:t>.</a:t>
            </a: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071570"/>
          </a:xfrm>
        </p:spPr>
        <p:txBody>
          <a:bodyPr>
            <a:noAutofit/>
          </a:bodyPr>
          <a:lstStyle/>
          <a:p>
            <a:pPr eaLnBrk="1" fontAlgn="auto" hangingPunct="1">
              <a:spcAft>
                <a:spcPts val="0"/>
              </a:spcAft>
              <a:defRPr/>
            </a:pPr>
            <a:r>
              <a:rPr lang="ru-RU" dirty="0" smtClean="0"/>
              <a:t>   </a:t>
            </a:r>
            <a:r>
              <a:rPr lang="ru-RU" dirty="0" smtClean="0">
                <a:solidFill>
                  <a:srgbClr val="002060"/>
                </a:solidFill>
              </a:rPr>
              <a:t>Эти прекрасные растения украсят </a:t>
            </a:r>
            <a:br>
              <a:rPr lang="ru-RU" dirty="0" smtClean="0">
                <a:solidFill>
                  <a:srgbClr val="002060"/>
                </a:solidFill>
              </a:rPr>
            </a:br>
            <a:r>
              <a:rPr lang="ru-RU" dirty="0" smtClean="0">
                <a:solidFill>
                  <a:srgbClr val="002060"/>
                </a:solidFill>
              </a:rPr>
              <a:t>                            ваш    дом              </a:t>
            </a:r>
            <a:endParaRPr lang="ru-RU" dirty="0">
              <a:solidFill>
                <a:srgbClr val="002060"/>
              </a:solidFill>
            </a:endParaRPr>
          </a:p>
        </p:txBody>
      </p:sp>
      <p:pic>
        <p:nvPicPr>
          <p:cNvPr id="31747" name="Picture 2" descr="D:\Документы\цветы\кл цветы\экзакум1.jpg"/>
          <p:cNvPicPr>
            <a:picLocks noGrp="1" noChangeAspect="1" noChangeArrowheads="1"/>
          </p:cNvPicPr>
          <p:nvPr>
            <p:ph idx="1"/>
          </p:nvPr>
        </p:nvPicPr>
        <p:blipFill>
          <a:blip r:embed="rId2" cstate="email"/>
          <a:srcRect/>
          <a:stretch>
            <a:fillRect/>
          </a:stretch>
        </p:blipFill>
        <p:spPr>
          <a:xfrm>
            <a:off x="214313" y="785813"/>
            <a:ext cx="2713037" cy="3000375"/>
          </a:xfrm>
        </p:spPr>
      </p:pic>
      <p:pic>
        <p:nvPicPr>
          <p:cNvPr id="31748" name="Picture 3" descr="D:\Документы\цветы\кл цветы\эписция2.jpg"/>
          <p:cNvPicPr>
            <a:picLocks noChangeAspect="1" noChangeArrowheads="1"/>
          </p:cNvPicPr>
          <p:nvPr/>
        </p:nvPicPr>
        <p:blipFill>
          <a:blip r:embed="rId3" cstate="email"/>
          <a:srcRect/>
          <a:stretch>
            <a:fillRect/>
          </a:stretch>
        </p:blipFill>
        <p:spPr bwMode="auto">
          <a:xfrm>
            <a:off x="3214688" y="1357313"/>
            <a:ext cx="3206750" cy="3348037"/>
          </a:xfrm>
          <a:prstGeom prst="rect">
            <a:avLst/>
          </a:prstGeom>
          <a:noFill/>
          <a:ln w="9525">
            <a:noFill/>
            <a:miter lim="800000"/>
            <a:headEnd/>
            <a:tailEnd/>
          </a:ln>
        </p:spPr>
      </p:pic>
      <p:pic>
        <p:nvPicPr>
          <p:cNvPr id="31749" name="Picture 4" descr="D:\Документы\цветы\кл цветы\эрика вереск.jpg"/>
          <p:cNvPicPr>
            <a:picLocks noChangeAspect="1" noChangeArrowheads="1"/>
          </p:cNvPicPr>
          <p:nvPr/>
        </p:nvPicPr>
        <p:blipFill>
          <a:blip r:embed="rId4" cstate="email"/>
          <a:srcRect/>
          <a:stretch>
            <a:fillRect/>
          </a:stretch>
        </p:blipFill>
        <p:spPr bwMode="auto">
          <a:xfrm>
            <a:off x="6516216" y="764704"/>
            <a:ext cx="2428875" cy="3190875"/>
          </a:xfrm>
          <a:prstGeom prst="rect">
            <a:avLst/>
          </a:prstGeom>
          <a:noFill/>
          <a:ln w="9525">
            <a:noFill/>
            <a:miter lim="800000"/>
            <a:headEnd/>
            <a:tailEnd/>
          </a:ln>
        </p:spPr>
      </p:pic>
      <p:pic>
        <p:nvPicPr>
          <p:cNvPr id="31750" name="Picture 5" descr="D:\Документы\цветы\кл цветы\эхмея.jpg"/>
          <p:cNvPicPr>
            <a:picLocks noChangeAspect="1" noChangeArrowheads="1"/>
          </p:cNvPicPr>
          <p:nvPr/>
        </p:nvPicPr>
        <p:blipFill>
          <a:blip r:embed="rId5" cstate="email"/>
          <a:srcRect/>
          <a:stretch>
            <a:fillRect/>
          </a:stretch>
        </p:blipFill>
        <p:spPr bwMode="auto">
          <a:xfrm>
            <a:off x="142875" y="4643438"/>
            <a:ext cx="3000375" cy="2000250"/>
          </a:xfrm>
          <a:prstGeom prst="rect">
            <a:avLst/>
          </a:prstGeom>
          <a:noFill/>
          <a:ln w="9525">
            <a:noFill/>
            <a:miter lim="800000"/>
            <a:headEnd/>
            <a:tailEnd/>
          </a:ln>
        </p:spPr>
      </p:pic>
      <p:pic>
        <p:nvPicPr>
          <p:cNvPr id="31751" name="Picture 6" descr="D:\Документы\цветы\кл цветы\эхмея4.jpg"/>
          <p:cNvPicPr>
            <a:picLocks noChangeAspect="1" noChangeArrowheads="1"/>
          </p:cNvPicPr>
          <p:nvPr/>
        </p:nvPicPr>
        <p:blipFill>
          <a:blip r:embed="rId6" cstate="email"/>
          <a:srcRect/>
          <a:stretch>
            <a:fillRect/>
          </a:stretch>
        </p:blipFill>
        <p:spPr bwMode="auto">
          <a:xfrm>
            <a:off x="6572250" y="4714875"/>
            <a:ext cx="2000250" cy="2143125"/>
          </a:xfrm>
          <a:prstGeom prst="rect">
            <a:avLst/>
          </a:prstGeom>
          <a:noFill/>
          <a:ln w="9525">
            <a:noFill/>
            <a:miter lim="800000"/>
            <a:headEnd/>
            <a:tailEnd/>
          </a:ln>
        </p:spPr>
      </p:pic>
      <p:sp>
        <p:nvSpPr>
          <p:cNvPr id="9" name="Прямоугольник 8"/>
          <p:cNvSpPr/>
          <p:nvPr/>
        </p:nvSpPr>
        <p:spPr>
          <a:xfrm>
            <a:off x="714375" y="3786188"/>
            <a:ext cx="1928813" cy="6429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3600" dirty="0"/>
              <a:t>Экзакум</a:t>
            </a:r>
          </a:p>
        </p:txBody>
      </p:sp>
      <p:sp>
        <p:nvSpPr>
          <p:cNvPr id="10" name="Прямоугольник 9"/>
          <p:cNvSpPr/>
          <p:nvPr/>
        </p:nvSpPr>
        <p:spPr>
          <a:xfrm>
            <a:off x="3571875" y="4714875"/>
            <a:ext cx="2286000" cy="5000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3600" dirty="0"/>
              <a:t>Эписция</a:t>
            </a:r>
          </a:p>
        </p:txBody>
      </p:sp>
      <p:sp>
        <p:nvSpPr>
          <p:cNvPr id="11" name="Прямоугольник 10"/>
          <p:cNvSpPr/>
          <p:nvPr/>
        </p:nvSpPr>
        <p:spPr>
          <a:xfrm>
            <a:off x="6500813" y="3929063"/>
            <a:ext cx="2428875" cy="7143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a:t>Эрика вересковая</a:t>
            </a:r>
          </a:p>
        </p:txBody>
      </p:sp>
      <p:sp>
        <p:nvSpPr>
          <p:cNvPr id="12" name="Прямоугольник 11"/>
          <p:cNvSpPr/>
          <p:nvPr/>
        </p:nvSpPr>
        <p:spPr>
          <a:xfrm>
            <a:off x="3143250" y="5857875"/>
            <a:ext cx="3429000" cy="5715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4000" dirty="0"/>
              <a:t>Эхмея</a:t>
            </a: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686800" cy="838200"/>
          </a:xfrm>
        </p:spPr>
        <p:txBody>
          <a:bodyPr>
            <a:noAutofit/>
          </a:bodyPr>
          <a:lstStyle/>
          <a:p>
            <a:pPr eaLnBrk="1" fontAlgn="auto" hangingPunct="1">
              <a:spcAft>
                <a:spcPts val="0"/>
              </a:spcAft>
              <a:defRPr/>
            </a:pPr>
            <a:r>
              <a:rPr lang="ru-RU" sz="6000" dirty="0" smtClean="0">
                <a:solidFill>
                  <a:srgbClr val="FF0000"/>
                </a:solidFill>
              </a:rPr>
              <a:t>      Юкка</a:t>
            </a:r>
            <a:endParaRPr lang="ru-RU" sz="6000" dirty="0">
              <a:solidFill>
                <a:srgbClr val="FF0000"/>
              </a:solidFill>
            </a:endParaRPr>
          </a:p>
        </p:txBody>
      </p:sp>
      <p:pic>
        <p:nvPicPr>
          <p:cNvPr id="32771" name="Picture 2" descr="D:\Документы\цветы\кл цветы\юкка1.jpg"/>
          <p:cNvPicPr>
            <a:picLocks noGrp="1" noChangeAspect="1" noChangeArrowheads="1"/>
          </p:cNvPicPr>
          <p:nvPr>
            <p:ph idx="1"/>
          </p:nvPr>
        </p:nvPicPr>
        <p:blipFill>
          <a:blip r:embed="rId2" cstate="email"/>
          <a:srcRect/>
          <a:stretch>
            <a:fillRect/>
          </a:stretch>
        </p:blipFill>
        <p:spPr>
          <a:xfrm>
            <a:off x="251520" y="1484784"/>
            <a:ext cx="1857375" cy="3071812"/>
          </a:xfrm>
        </p:spPr>
      </p:pic>
      <p:pic>
        <p:nvPicPr>
          <p:cNvPr id="32772" name="Picture 3" descr="D:\Документы\цветы\кл цветы\юкка2.jpg"/>
          <p:cNvPicPr>
            <a:picLocks noChangeAspect="1" noChangeArrowheads="1"/>
          </p:cNvPicPr>
          <p:nvPr/>
        </p:nvPicPr>
        <p:blipFill>
          <a:blip r:embed="rId3" cstate="email"/>
          <a:srcRect/>
          <a:stretch>
            <a:fillRect/>
          </a:stretch>
        </p:blipFill>
        <p:spPr bwMode="auto">
          <a:xfrm>
            <a:off x="2286000" y="1143000"/>
            <a:ext cx="2452688" cy="3571875"/>
          </a:xfrm>
          <a:prstGeom prst="rect">
            <a:avLst/>
          </a:prstGeom>
          <a:noFill/>
          <a:ln w="9525">
            <a:noFill/>
            <a:miter lim="800000"/>
            <a:headEnd/>
            <a:tailEnd/>
          </a:ln>
        </p:spPr>
      </p:pic>
      <p:pic>
        <p:nvPicPr>
          <p:cNvPr id="32773" name="Picture 4" descr="D:\Документы\цветы\кл цветы\юкка.jpg"/>
          <p:cNvPicPr>
            <a:picLocks noChangeAspect="1" noChangeArrowheads="1"/>
          </p:cNvPicPr>
          <p:nvPr/>
        </p:nvPicPr>
        <p:blipFill>
          <a:blip r:embed="rId4" cstate="email"/>
          <a:srcRect/>
          <a:stretch>
            <a:fillRect/>
          </a:stretch>
        </p:blipFill>
        <p:spPr bwMode="auto">
          <a:xfrm>
            <a:off x="5148064" y="476672"/>
            <a:ext cx="3810000" cy="4857750"/>
          </a:xfrm>
          <a:prstGeom prst="rect">
            <a:avLst/>
          </a:prstGeom>
          <a:noFill/>
          <a:ln w="9525">
            <a:noFill/>
            <a:miter lim="800000"/>
            <a:headEnd/>
            <a:tailEnd/>
          </a:ln>
        </p:spPr>
      </p:pic>
      <p:sp>
        <p:nvSpPr>
          <p:cNvPr id="7" name="Прямоугольник 6"/>
          <p:cNvSpPr/>
          <p:nvPr/>
        </p:nvSpPr>
        <p:spPr>
          <a:xfrm>
            <a:off x="214313" y="5072063"/>
            <a:ext cx="8786812" cy="1785937"/>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ru-RU" sz="2400" dirty="0"/>
              <a:t>Декоративное лиственное комнатное растение. Взрослая юкка выглядит как ложная пальма. Древовидный ствол увенчан короной длинных кожистых листьев. Крупная юкка при хорошем уходе спустя много лет может зацвести колокольчатыми белыми или желтыми цветками.</a:t>
            </a: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34442" cy="1081110"/>
          </a:xfrm>
        </p:spPr>
        <p:txBody>
          <a:bodyPr>
            <a:noAutofit/>
          </a:bodyPr>
          <a:lstStyle/>
          <a:p>
            <a:pPr eaLnBrk="1" fontAlgn="auto" hangingPunct="1">
              <a:spcAft>
                <a:spcPts val="0"/>
              </a:spcAft>
              <a:defRPr/>
            </a:pPr>
            <a:r>
              <a:rPr lang="ru-RU" sz="6000" b="1" dirty="0" smtClean="0">
                <a:solidFill>
                  <a:srgbClr val="7030A0"/>
                </a:solidFill>
              </a:rPr>
              <a:t>Ятрофа</a:t>
            </a:r>
            <a:endParaRPr lang="ru-RU" sz="6000" b="1" dirty="0">
              <a:solidFill>
                <a:srgbClr val="7030A0"/>
              </a:solidFill>
            </a:endParaRPr>
          </a:p>
        </p:txBody>
      </p:sp>
      <p:pic>
        <p:nvPicPr>
          <p:cNvPr id="33795" name="Picture 2" descr="D:\Документы\цветы\кл цветы\ятрофа5.jpg"/>
          <p:cNvPicPr>
            <a:picLocks noGrp="1" noChangeAspect="1" noChangeArrowheads="1"/>
          </p:cNvPicPr>
          <p:nvPr>
            <p:ph idx="1"/>
          </p:nvPr>
        </p:nvPicPr>
        <p:blipFill>
          <a:blip r:embed="rId2" cstate="email"/>
          <a:srcRect/>
          <a:stretch>
            <a:fillRect/>
          </a:stretch>
        </p:blipFill>
        <p:spPr>
          <a:xfrm>
            <a:off x="5878513" y="214313"/>
            <a:ext cx="2874962" cy="3602037"/>
          </a:xfrm>
        </p:spPr>
      </p:pic>
      <p:pic>
        <p:nvPicPr>
          <p:cNvPr id="33796" name="Picture 3" descr="D:\Документы\цветы\кл цветы\ятрофа3.jpg"/>
          <p:cNvPicPr>
            <a:picLocks noChangeAspect="1" noChangeArrowheads="1"/>
          </p:cNvPicPr>
          <p:nvPr/>
        </p:nvPicPr>
        <p:blipFill>
          <a:blip r:embed="rId3" cstate="email"/>
          <a:srcRect/>
          <a:stretch>
            <a:fillRect/>
          </a:stretch>
        </p:blipFill>
        <p:spPr bwMode="auto">
          <a:xfrm>
            <a:off x="5664200" y="3929063"/>
            <a:ext cx="2935288" cy="2762250"/>
          </a:xfrm>
          <a:prstGeom prst="rect">
            <a:avLst/>
          </a:prstGeom>
          <a:noFill/>
          <a:ln w="9525">
            <a:noFill/>
            <a:miter lim="800000"/>
            <a:headEnd/>
            <a:tailEnd/>
          </a:ln>
        </p:spPr>
      </p:pic>
      <p:pic>
        <p:nvPicPr>
          <p:cNvPr id="33797" name="Picture 5" descr="D:\Документы\цветы\кл цветы\ятрофа2.jpg"/>
          <p:cNvPicPr>
            <a:picLocks noChangeAspect="1" noChangeArrowheads="1"/>
          </p:cNvPicPr>
          <p:nvPr/>
        </p:nvPicPr>
        <p:blipFill>
          <a:blip r:embed="rId4" cstate="email"/>
          <a:srcRect/>
          <a:stretch>
            <a:fillRect/>
          </a:stretch>
        </p:blipFill>
        <p:spPr bwMode="auto">
          <a:xfrm>
            <a:off x="714375" y="4000500"/>
            <a:ext cx="3357563" cy="2714625"/>
          </a:xfrm>
          <a:prstGeom prst="rect">
            <a:avLst/>
          </a:prstGeom>
          <a:noFill/>
          <a:ln w="9525">
            <a:noFill/>
            <a:miter lim="800000"/>
            <a:headEnd/>
            <a:tailEnd/>
          </a:ln>
        </p:spPr>
      </p:pic>
      <p:pic>
        <p:nvPicPr>
          <p:cNvPr id="33798" name="Picture 6" descr="D:\Документы\цветы\кл цветы\ятрофа1.jpg"/>
          <p:cNvPicPr>
            <a:picLocks noChangeAspect="1" noChangeArrowheads="1"/>
          </p:cNvPicPr>
          <p:nvPr/>
        </p:nvPicPr>
        <p:blipFill>
          <a:blip r:embed="rId5" cstate="email"/>
          <a:srcRect/>
          <a:stretch>
            <a:fillRect/>
          </a:stretch>
        </p:blipFill>
        <p:spPr bwMode="auto">
          <a:xfrm>
            <a:off x="357188" y="1604963"/>
            <a:ext cx="4762500" cy="17907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idx="1"/>
          </p:nvPr>
        </p:nvSpPr>
        <p:spPr>
          <a:xfrm>
            <a:off x="285750" y="714375"/>
            <a:ext cx="8686800" cy="6143625"/>
          </a:xfrm>
        </p:spPr>
        <p:txBody>
          <a:bodyPr/>
          <a:lstStyle/>
          <a:p>
            <a:pPr eaLnBrk="1" hangingPunct="1"/>
            <a:r>
              <a:rPr lang="ru-RU" sz="3600" b="1" smtClean="0"/>
              <a:t>Декоративное цветущее горшечное растение, цветонос высотой до 60 см. цветки кораллово-красной окраски.  Это замечательное по своей необычности растение- высокий бутылковидный стебель всю зиму остаётся голым , а ранней весной выбрасывает цветоносы. </a:t>
            </a:r>
          </a:p>
        </p:txBody>
      </p:sp>
      <p:sp>
        <p:nvSpPr>
          <p:cNvPr id="4" name="Заголовок 3"/>
          <p:cNvSpPr>
            <a:spLocks noGrp="1"/>
          </p:cNvSpPr>
          <p:nvPr>
            <p:ph type="title"/>
          </p:nvPr>
        </p:nvSpPr>
        <p:spPr>
          <a:xfrm>
            <a:off x="304800" y="0"/>
            <a:ext cx="8686800" cy="928670"/>
          </a:xfrm>
        </p:spPr>
        <p:txBody>
          <a:bodyPr>
            <a:normAutofit fontScale="90000"/>
          </a:bodyPr>
          <a:lstStyle/>
          <a:p>
            <a:pPr eaLnBrk="1" fontAlgn="auto" hangingPunct="1">
              <a:spcAft>
                <a:spcPts val="0"/>
              </a:spcAft>
              <a:defRPr/>
            </a:pPr>
            <a:r>
              <a:rPr lang="ru-RU" dirty="0" smtClean="0"/>
              <a:t>  </a:t>
            </a:r>
            <a:r>
              <a:rPr lang="ru-RU" sz="6000" dirty="0" smtClean="0">
                <a:solidFill>
                  <a:srgbClr val="FF0000"/>
                </a:solidFill>
              </a:rPr>
              <a:t>Ятрофа-</a:t>
            </a:r>
            <a:endParaRPr lang="ru-RU" sz="6000" dirty="0">
              <a:solidFill>
                <a:srgbClr val="FF0000"/>
              </a:solidFill>
            </a:endParaRP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4000" b="1" dirty="0" smtClean="0">
                <a:solidFill>
                  <a:schemeClr val="tx1">
                    <a:lumMod val="85000"/>
                    <a:lumOff val="15000"/>
                  </a:schemeClr>
                </a:solidFill>
              </a:rPr>
              <a:t>О цветах  у Расула  Гамзатова есть  замечательные  стихи :</a:t>
            </a:r>
            <a:endParaRPr lang="ru-RU" sz="4000" b="1" dirty="0">
              <a:solidFill>
                <a:schemeClr val="tx1">
                  <a:lumMod val="85000"/>
                  <a:lumOff val="15000"/>
                </a:schemeClr>
              </a:solidFill>
            </a:endParaRPr>
          </a:p>
        </p:txBody>
      </p:sp>
      <p:sp>
        <p:nvSpPr>
          <p:cNvPr id="35843" name="Содержимое 2"/>
          <p:cNvSpPr>
            <a:spLocks noGrp="1"/>
          </p:cNvSpPr>
          <p:nvPr>
            <p:ph idx="1"/>
          </p:nvPr>
        </p:nvSpPr>
        <p:spPr>
          <a:xfrm>
            <a:off x="304800" y="1357313"/>
            <a:ext cx="8686800" cy="4722812"/>
          </a:xfrm>
        </p:spPr>
        <p:txBody>
          <a:bodyPr/>
          <a:lstStyle/>
          <a:p>
            <a:pPr eaLnBrk="1" hangingPunct="1">
              <a:buFont typeface="Wingdings 2" pitchFamily="18" charset="2"/>
              <a:buNone/>
            </a:pPr>
            <a:r>
              <a:rPr lang="ru-RU" smtClean="0">
                <a:solidFill>
                  <a:srgbClr val="FF0000"/>
                </a:solidFill>
              </a:rPr>
              <a:t> « </a:t>
            </a:r>
            <a:r>
              <a:rPr lang="ru-RU" sz="4000" b="1" smtClean="0">
                <a:solidFill>
                  <a:srgbClr val="FF0000"/>
                </a:solidFill>
              </a:rPr>
              <a:t>С целым миром спорить я готов,</a:t>
            </a:r>
          </a:p>
          <a:p>
            <a:pPr eaLnBrk="1" hangingPunct="1">
              <a:buFont typeface="Wingdings 2" pitchFamily="18" charset="2"/>
              <a:buNone/>
            </a:pPr>
            <a:r>
              <a:rPr lang="ru-RU" sz="4000" b="1" smtClean="0">
                <a:solidFill>
                  <a:srgbClr val="FF0000"/>
                </a:solidFill>
              </a:rPr>
              <a:t>  Я готов поклясться головою</a:t>
            </a:r>
          </a:p>
          <a:p>
            <a:pPr eaLnBrk="1" hangingPunct="1">
              <a:buFont typeface="Wingdings 2" pitchFamily="18" charset="2"/>
              <a:buNone/>
            </a:pPr>
            <a:r>
              <a:rPr lang="ru-RU" sz="4000" b="1" smtClean="0">
                <a:solidFill>
                  <a:srgbClr val="FF0000"/>
                </a:solidFill>
              </a:rPr>
              <a:t>  В том, что есть глаза у всех цветов,</a:t>
            </a:r>
          </a:p>
          <a:p>
            <a:pPr eaLnBrk="1" hangingPunct="1">
              <a:buFont typeface="Wingdings 2" pitchFamily="18" charset="2"/>
              <a:buNone/>
            </a:pPr>
            <a:r>
              <a:rPr lang="ru-RU" sz="4000" b="1" smtClean="0">
                <a:solidFill>
                  <a:srgbClr val="FF0000"/>
                </a:solidFill>
              </a:rPr>
              <a:t>  И они глядят на нас с тобою».</a:t>
            </a:r>
          </a:p>
          <a:p>
            <a:pPr eaLnBrk="1" hangingPunct="1">
              <a:buFont typeface="Wingdings 2" pitchFamily="18" charset="2"/>
              <a:buNone/>
            </a:pPr>
            <a:r>
              <a:rPr lang="ru-RU" sz="4000" b="1" smtClean="0">
                <a:solidFill>
                  <a:srgbClr val="FF0000"/>
                </a:solidFill>
              </a:rPr>
              <a:t>                            Расул Гамзатов</a:t>
            </a:r>
            <a:r>
              <a:rPr lang="ru-RU" sz="4000" smtClean="0">
                <a:solidFill>
                  <a:srgbClr val="FF0000"/>
                </a:solidFill>
              </a:rPr>
              <a:t>.</a:t>
            </a:r>
            <a:r>
              <a:rPr lang="ru-RU" sz="4000" smtClean="0"/>
              <a:t>                      </a:t>
            </a:r>
            <a:r>
              <a:rPr lang="ru-RU" smtClean="0"/>
              <a:t>                           </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9258304" cy="838200"/>
          </a:xfrm>
        </p:spPr>
        <p:txBody>
          <a:bodyPr>
            <a:noAutofit/>
          </a:bodyPr>
          <a:lstStyle/>
          <a:p>
            <a:pPr>
              <a:defRPr/>
            </a:pPr>
            <a:r>
              <a:rPr lang="ru-RU" sz="7200" dirty="0" smtClean="0">
                <a:solidFill>
                  <a:srgbClr val="FF0000"/>
                </a:solidFill>
              </a:rPr>
              <a:t>Цели:</a:t>
            </a:r>
            <a:endParaRPr lang="ru-RU" sz="7200" dirty="0">
              <a:solidFill>
                <a:srgbClr val="FF0000"/>
              </a:solidFill>
            </a:endParaRPr>
          </a:p>
        </p:txBody>
      </p:sp>
      <p:sp>
        <p:nvSpPr>
          <p:cNvPr id="3" name="Содержимое 2"/>
          <p:cNvSpPr>
            <a:spLocks noGrp="1"/>
          </p:cNvSpPr>
          <p:nvPr>
            <p:ph idx="1"/>
          </p:nvPr>
        </p:nvSpPr>
        <p:spPr/>
        <p:txBody>
          <a:bodyPr/>
          <a:lstStyle/>
          <a:p>
            <a:pPr>
              <a:defRPr/>
            </a:pPr>
            <a:r>
              <a:rPr lang="ru-RU" b="1" dirty="0" smtClean="0">
                <a:solidFill>
                  <a:schemeClr val="accent6">
                    <a:lumMod val="50000"/>
                  </a:schemeClr>
                </a:solidFill>
              </a:rPr>
              <a:t>1.Уточнить знания учащихся о комнатных, о декоративных, о полевых и лекарственных цветах.</a:t>
            </a:r>
          </a:p>
          <a:p>
            <a:pPr>
              <a:defRPr/>
            </a:pPr>
            <a:r>
              <a:rPr lang="ru-RU" b="1" dirty="0" smtClean="0">
                <a:solidFill>
                  <a:schemeClr val="accent6">
                    <a:lumMod val="50000"/>
                  </a:schemeClr>
                </a:solidFill>
              </a:rPr>
              <a:t>2.Прививать любовь к прекрасному, чувства ответственности за природу.</a:t>
            </a:r>
          </a:p>
          <a:p>
            <a:pPr>
              <a:defRPr/>
            </a:pPr>
            <a:r>
              <a:rPr lang="ru-RU" b="1" dirty="0" smtClean="0">
                <a:solidFill>
                  <a:schemeClr val="accent6">
                    <a:lumMod val="50000"/>
                  </a:schemeClr>
                </a:solidFill>
              </a:rPr>
              <a:t>3.Воспитывать умение выражать  с помощью цветов свои искренние чувства любви, почтения, уважения, сердечности.</a:t>
            </a:r>
          </a:p>
          <a:p>
            <a:pPr>
              <a:buFont typeface="Wingdings 2" pitchFamily="18" charset="2"/>
              <a:buNone/>
              <a:defRPr/>
            </a:pPr>
            <a:endParaRPr lang="ru-RU" dirty="0" smtClean="0"/>
          </a:p>
          <a:p>
            <a:pPr>
              <a:buFont typeface="Wingdings 2" pitchFamily="18" charset="2"/>
              <a:buNone/>
              <a:defRPr/>
            </a:pPr>
            <a:r>
              <a:rPr lang="ru-RU" dirty="0" smtClean="0"/>
              <a:t> </a:t>
            </a:r>
            <a:endParaRPr lang="ru-RU" dirty="0"/>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D:\Документы\цветы\кл цветы\216.jpg"/>
          <p:cNvPicPr>
            <a:picLocks noChangeAspect="1" noChangeArrowheads="1"/>
          </p:cNvPicPr>
          <p:nvPr/>
        </p:nvPicPr>
        <p:blipFill>
          <a:blip r:embed="rId2" cstate="email"/>
          <a:srcRect/>
          <a:stretch>
            <a:fillRect/>
          </a:stretch>
        </p:blipFill>
        <p:spPr bwMode="auto">
          <a:xfrm>
            <a:off x="2286000" y="2786063"/>
            <a:ext cx="2857500" cy="3786187"/>
          </a:xfrm>
          <a:prstGeom prst="rect">
            <a:avLst/>
          </a:prstGeom>
          <a:noFill/>
          <a:ln w="9525">
            <a:noFill/>
            <a:miter lim="800000"/>
            <a:headEnd/>
            <a:tailEnd/>
          </a:ln>
        </p:spPr>
      </p:pic>
      <p:sp>
        <p:nvSpPr>
          <p:cNvPr id="13315" name="Содержимое 2"/>
          <p:cNvSpPr>
            <a:spLocks noGrp="1"/>
          </p:cNvSpPr>
          <p:nvPr>
            <p:ph idx="1"/>
          </p:nvPr>
        </p:nvSpPr>
        <p:spPr>
          <a:xfrm>
            <a:off x="500063" y="428625"/>
            <a:ext cx="8229600" cy="6026150"/>
          </a:xfrm>
        </p:spPr>
        <p:txBody>
          <a:bodyPr/>
          <a:lstStyle/>
          <a:p>
            <a:pPr eaLnBrk="1" hangingPunct="1"/>
            <a:r>
              <a:rPr lang="ru-RU" sz="3600" smtClean="0">
                <a:solidFill>
                  <a:srgbClr val="002060"/>
                </a:solidFill>
              </a:rPr>
              <a:t>Цветы, как люди на добро щедры,</a:t>
            </a:r>
          </a:p>
          <a:p>
            <a:pPr eaLnBrk="1" hangingPunct="1"/>
            <a:r>
              <a:rPr lang="ru-RU" sz="3600" smtClean="0">
                <a:solidFill>
                  <a:srgbClr val="002060"/>
                </a:solidFill>
              </a:rPr>
              <a:t>И, щедро нежность людям отдавая,</a:t>
            </a:r>
          </a:p>
          <a:p>
            <a:pPr eaLnBrk="1" hangingPunct="1"/>
            <a:r>
              <a:rPr lang="ru-RU" sz="3600" smtClean="0">
                <a:solidFill>
                  <a:srgbClr val="002060"/>
                </a:solidFill>
              </a:rPr>
              <a:t>Они цветут, сердца отогревая,</a:t>
            </a:r>
          </a:p>
          <a:p>
            <a:pPr eaLnBrk="1" hangingPunct="1"/>
            <a:r>
              <a:rPr lang="ru-RU" sz="3600" smtClean="0">
                <a:solidFill>
                  <a:srgbClr val="002060"/>
                </a:solidFill>
              </a:rPr>
              <a:t>Как маленькие теплые костры.</a:t>
            </a:r>
          </a:p>
          <a:p>
            <a:pPr eaLnBrk="1" hangingPunct="1">
              <a:buFont typeface="Wingdings 2" pitchFamily="18" charset="2"/>
              <a:buNone/>
            </a:pPr>
            <a:r>
              <a:rPr lang="ru-RU" sz="3600" smtClean="0">
                <a:solidFill>
                  <a:srgbClr val="002060"/>
                </a:solidFill>
              </a:rPr>
              <a:t>                                                 К.Жанэ.</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295400"/>
          </a:xfrm>
        </p:spPr>
        <p:txBody>
          <a:bodyPr/>
          <a:lstStyle/>
          <a:p>
            <a:pPr eaLnBrk="1" fontAlgn="auto" hangingPunct="1">
              <a:spcAft>
                <a:spcPts val="0"/>
              </a:spcAft>
              <a:defRPr/>
            </a:pPr>
            <a:r>
              <a:rPr lang="ru-RU" sz="3200" b="1" dirty="0" smtClean="0">
                <a:solidFill>
                  <a:srgbClr val="00B050"/>
                </a:solidFill>
              </a:rPr>
              <a:t>Цветы и природа всегда вдохновляли поэтов, художников и музыкантов.</a:t>
            </a:r>
            <a:endParaRPr lang="ru-RU" sz="3200" b="1" dirty="0">
              <a:solidFill>
                <a:srgbClr val="00B050"/>
              </a:solidFill>
            </a:endParaRPr>
          </a:p>
        </p:txBody>
      </p:sp>
      <p:sp>
        <p:nvSpPr>
          <p:cNvPr id="14339" name="Содержимое 2"/>
          <p:cNvSpPr>
            <a:spLocks noGrp="1"/>
          </p:cNvSpPr>
          <p:nvPr>
            <p:ph idx="1"/>
          </p:nvPr>
        </p:nvSpPr>
        <p:spPr/>
        <p:txBody>
          <a:bodyPr/>
          <a:lstStyle/>
          <a:p>
            <a:pPr eaLnBrk="1" hangingPunct="1"/>
            <a:r>
              <a:rPr lang="ru-RU" b="1" smtClean="0">
                <a:solidFill>
                  <a:srgbClr val="0070C0"/>
                </a:solidFill>
              </a:rPr>
              <a:t>Давайте же и мы ближе познакомимся с </a:t>
            </a:r>
          </a:p>
          <a:p>
            <a:pPr eaLnBrk="1" hangingPunct="1"/>
            <a:r>
              <a:rPr lang="ru-RU" b="1" smtClean="0">
                <a:solidFill>
                  <a:srgbClr val="0070C0"/>
                </a:solidFill>
              </a:rPr>
              <a:t>цветами, посмотрим в их добрые, доверчивые, прекрасные глаза, полюбуемся ими, подружимся и, может</a:t>
            </a:r>
          </a:p>
          <a:p>
            <a:pPr eaLnBrk="1" hangingPunct="1"/>
            <a:r>
              <a:rPr lang="ru-RU" b="1" smtClean="0">
                <a:solidFill>
                  <a:srgbClr val="0070C0"/>
                </a:solidFill>
              </a:rPr>
              <a:t>быть, сами станем чуточку добрее,</a:t>
            </a:r>
          </a:p>
          <a:p>
            <a:pPr eaLnBrk="1" hangingPunct="1"/>
            <a:r>
              <a:rPr lang="ru-RU" b="1" smtClean="0">
                <a:solidFill>
                  <a:srgbClr val="0070C0"/>
                </a:solidFill>
              </a:rPr>
              <a:t>мудрее, красивее.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Документы\цветы\кл цветы\целозия1.jpeg"/>
          <p:cNvPicPr>
            <a:picLocks noGrp="1" noChangeAspect="1" noChangeArrowheads="1"/>
          </p:cNvPicPr>
          <p:nvPr>
            <p:ph idx="1"/>
          </p:nvPr>
        </p:nvPicPr>
        <p:blipFill>
          <a:blip r:embed="rId2" cstate="email"/>
          <a:srcRect/>
          <a:stretch>
            <a:fillRect/>
          </a:stretch>
        </p:blipFill>
        <p:spPr>
          <a:xfrm>
            <a:off x="0" y="1071563"/>
            <a:ext cx="9144000" cy="5786437"/>
          </a:xfrm>
        </p:spPr>
      </p:pic>
      <p:sp>
        <p:nvSpPr>
          <p:cNvPr id="2" name="Заголовок 1"/>
          <p:cNvSpPr>
            <a:spLocks noGrp="1"/>
          </p:cNvSpPr>
          <p:nvPr>
            <p:ph type="title"/>
          </p:nvPr>
        </p:nvSpPr>
        <p:spPr>
          <a:xfrm>
            <a:off x="457200" y="142852"/>
            <a:ext cx="8686800" cy="838200"/>
          </a:xfrm>
        </p:spPr>
        <p:txBody>
          <a:bodyPr>
            <a:normAutofit fontScale="90000"/>
          </a:bodyPr>
          <a:lstStyle/>
          <a:p>
            <a:pPr eaLnBrk="1" fontAlgn="auto" hangingPunct="1">
              <a:spcAft>
                <a:spcPts val="0"/>
              </a:spcAft>
              <a:defRPr/>
            </a:pPr>
            <a:r>
              <a:rPr lang="ru-RU" dirty="0" smtClean="0">
                <a:solidFill>
                  <a:srgbClr val="00B0F0"/>
                </a:solidFill>
              </a:rPr>
              <a:t>                </a:t>
            </a:r>
            <a:r>
              <a:rPr lang="ru-RU" sz="6600" b="1" i="1" u="sng" dirty="0" smtClean="0">
                <a:solidFill>
                  <a:srgbClr val="00B0F0"/>
                </a:solidFill>
              </a:rPr>
              <a:t>ЦЕЛОЗИЯ</a:t>
            </a:r>
            <a:endParaRPr lang="ru-RU" sz="6600" b="1" i="1" u="sng" dirty="0">
              <a:solidFill>
                <a:srgbClr val="00B0F0"/>
              </a:solidFill>
            </a:endParaRPr>
          </a:p>
        </p:txBody>
      </p:sp>
      <p:pic>
        <p:nvPicPr>
          <p:cNvPr id="15364" name="Picture 3" descr="D:\Документы\цветы\кл цветы\целозия.jpeg"/>
          <p:cNvPicPr>
            <a:picLocks noChangeAspect="1" noChangeArrowheads="1"/>
          </p:cNvPicPr>
          <p:nvPr/>
        </p:nvPicPr>
        <p:blipFill>
          <a:blip r:embed="rId3" cstate="email"/>
          <a:srcRect/>
          <a:stretch>
            <a:fillRect/>
          </a:stretch>
        </p:blipFill>
        <p:spPr bwMode="auto">
          <a:xfrm>
            <a:off x="0" y="4143375"/>
            <a:ext cx="3143250" cy="2714625"/>
          </a:xfrm>
          <a:prstGeom prst="rect">
            <a:avLst/>
          </a:prstGeom>
          <a:noFill/>
          <a:ln w="9525">
            <a:noFill/>
            <a:miter lim="800000"/>
            <a:headEnd/>
            <a:tailEnd/>
          </a:ln>
        </p:spPr>
      </p:pic>
      <p:pic>
        <p:nvPicPr>
          <p:cNvPr id="15365" name="Picture 4" descr="D:\Документы\цветы\кл цветы\Целозия.jpg"/>
          <p:cNvPicPr>
            <a:picLocks noChangeAspect="1" noChangeArrowheads="1"/>
          </p:cNvPicPr>
          <p:nvPr/>
        </p:nvPicPr>
        <p:blipFill>
          <a:blip r:embed="rId4" cstate="email"/>
          <a:srcRect/>
          <a:stretch>
            <a:fillRect/>
          </a:stretch>
        </p:blipFill>
        <p:spPr bwMode="auto">
          <a:xfrm>
            <a:off x="6000750" y="0"/>
            <a:ext cx="3143250" cy="2786063"/>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686800" cy="838200"/>
          </a:xfrm>
        </p:spPr>
        <p:txBody>
          <a:bodyPr>
            <a:noAutofit/>
          </a:bodyPr>
          <a:lstStyle/>
          <a:p>
            <a:pPr eaLnBrk="1" fontAlgn="auto" hangingPunct="1">
              <a:spcAft>
                <a:spcPts val="0"/>
              </a:spcAft>
              <a:defRPr/>
            </a:pPr>
            <a:r>
              <a:rPr lang="ru-RU" sz="6000" dirty="0" smtClean="0">
                <a:solidFill>
                  <a:srgbClr val="FF0000"/>
                </a:solidFill>
              </a:rPr>
              <a:t>Целозия-</a:t>
            </a:r>
            <a:endParaRPr lang="ru-RU" sz="6000" dirty="0">
              <a:solidFill>
                <a:srgbClr val="FF0000"/>
              </a:solidFill>
            </a:endParaRPr>
          </a:p>
        </p:txBody>
      </p:sp>
      <p:sp>
        <p:nvSpPr>
          <p:cNvPr id="16387" name="Содержимое 2"/>
          <p:cNvSpPr>
            <a:spLocks noGrp="1"/>
          </p:cNvSpPr>
          <p:nvPr>
            <p:ph idx="1"/>
          </p:nvPr>
        </p:nvSpPr>
        <p:spPr/>
        <p:txBody>
          <a:bodyPr/>
          <a:lstStyle/>
          <a:p>
            <a:pPr eaLnBrk="1" hangingPunct="1"/>
            <a:r>
              <a:rPr lang="ru-RU" b="1" smtClean="0">
                <a:solidFill>
                  <a:srgbClr val="C00000"/>
                </a:solidFill>
              </a:rPr>
              <a:t> декоративное цветущее горшечное растение. Цветет красными или желтыми цветками. Растения отличаются по характеру</a:t>
            </a:r>
          </a:p>
          <a:p>
            <a:pPr eaLnBrk="1" hangingPunct="1">
              <a:buFont typeface="Wingdings 2" pitchFamily="18" charset="2"/>
              <a:buNone/>
            </a:pPr>
            <a:r>
              <a:rPr lang="ru-RU" b="1" smtClean="0">
                <a:solidFill>
                  <a:srgbClr val="C00000"/>
                </a:solidFill>
              </a:rPr>
              <a:t>    соцветий: у одних пушистые кисти, у других бархатистые петушиные гребни.</a:t>
            </a:r>
          </a:p>
          <a:p>
            <a:pPr eaLnBrk="1" hangingPunct="1">
              <a:buFont typeface="Wingdings 2" pitchFamily="18" charset="2"/>
              <a:buNone/>
            </a:pPr>
            <a:r>
              <a:rPr lang="ru-RU" b="1" smtClean="0">
                <a:solidFill>
                  <a:srgbClr val="C00000"/>
                </a:solidFill>
              </a:rPr>
              <a:t>    Целозию иногда продают как цветниковое растение открытого грунта. </a:t>
            </a:r>
            <a:r>
              <a:rPr lang="ru-RU" b="1" smtClean="0"/>
              <a:t>    </a:t>
            </a: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38200"/>
          </a:xfrm>
        </p:spPr>
        <p:txBody>
          <a:bodyPr>
            <a:noAutofit/>
          </a:bodyPr>
          <a:lstStyle/>
          <a:p>
            <a:pPr eaLnBrk="1" fontAlgn="auto" hangingPunct="1">
              <a:spcAft>
                <a:spcPts val="0"/>
              </a:spcAft>
              <a:defRPr/>
            </a:pPr>
            <a:r>
              <a:rPr lang="ru-RU" sz="6000" dirty="0" smtClean="0">
                <a:solidFill>
                  <a:srgbClr val="00B050"/>
                </a:solidFill>
              </a:rPr>
              <a:t>                       </a:t>
            </a:r>
            <a:r>
              <a:rPr lang="ru-RU" sz="6000" b="1" dirty="0" smtClean="0">
                <a:solidFill>
                  <a:srgbClr val="00B050"/>
                </a:solidFill>
              </a:rPr>
              <a:t>Цикламен</a:t>
            </a:r>
            <a:endParaRPr lang="ru-RU" sz="6000" b="1" dirty="0">
              <a:solidFill>
                <a:srgbClr val="00B050"/>
              </a:solidFill>
            </a:endParaRPr>
          </a:p>
        </p:txBody>
      </p:sp>
      <p:pic>
        <p:nvPicPr>
          <p:cNvPr id="17411" name="Picture 2" descr="D:\Документы\цветы\кл цветы\ciclamen2.jpg"/>
          <p:cNvPicPr>
            <a:picLocks noGrp="1" noChangeAspect="1" noChangeArrowheads="1"/>
          </p:cNvPicPr>
          <p:nvPr>
            <p:ph idx="1"/>
          </p:nvPr>
        </p:nvPicPr>
        <p:blipFill>
          <a:blip r:embed="rId2" cstate="email"/>
          <a:srcRect/>
          <a:stretch>
            <a:fillRect/>
          </a:stretch>
        </p:blipFill>
        <p:spPr>
          <a:xfrm>
            <a:off x="857250" y="4187825"/>
            <a:ext cx="3071813" cy="2670175"/>
          </a:xfrm>
        </p:spPr>
      </p:pic>
      <p:pic>
        <p:nvPicPr>
          <p:cNvPr id="17412" name="Picture 3" descr="D:\Документы\цветы\кл цветы\ciklamen.jpg"/>
          <p:cNvPicPr>
            <a:picLocks noChangeAspect="1" noChangeArrowheads="1"/>
          </p:cNvPicPr>
          <p:nvPr/>
        </p:nvPicPr>
        <p:blipFill>
          <a:blip r:embed="rId3" cstate="email"/>
          <a:srcRect/>
          <a:stretch>
            <a:fillRect/>
          </a:stretch>
        </p:blipFill>
        <p:spPr bwMode="auto">
          <a:xfrm>
            <a:off x="4429125" y="3786188"/>
            <a:ext cx="4143375" cy="3071812"/>
          </a:xfrm>
          <a:prstGeom prst="rect">
            <a:avLst/>
          </a:prstGeom>
          <a:noFill/>
          <a:ln w="9525">
            <a:noFill/>
            <a:miter lim="800000"/>
            <a:headEnd/>
            <a:tailEnd/>
          </a:ln>
        </p:spPr>
      </p:pic>
      <p:pic>
        <p:nvPicPr>
          <p:cNvPr id="17413" name="Picture 4" descr="D:\Документы\цветы\кл цветы\Cyclamen.jpg"/>
          <p:cNvPicPr>
            <a:picLocks noChangeAspect="1" noChangeArrowheads="1"/>
          </p:cNvPicPr>
          <p:nvPr/>
        </p:nvPicPr>
        <p:blipFill>
          <a:blip r:embed="rId4" cstate="email"/>
          <a:srcRect/>
          <a:stretch>
            <a:fillRect/>
          </a:stretch>
        </p:blipFill>
        <p:spPr bwMode="auto">
          <a:xfrm>
            <a:off x="500063" y="357188"/>
            <a:ext cx="3786187" cy="3714750"/>
          </a:xfrm>
          <a:prstGeom prst="rect">
            <a:avLst/>
          </a:prstGeom>
          <a:noFill/>
          <a:ln w="9525">
            <a:noFill/>
            <a:miter lim="800000"/>
            <a:headEnd/>
            <a:tailEnd/>
          </a:ln>
        </p:spPr>
      </p:pic>
      <p:pic>
        <p:nvPicPr>
          <p:cNvPr id="17414" name="Picture 5" descr="D:\Документы\цветы\кл цветы\цикламен11.jpg"/>
          <p:cNvPicPr>
            <a:picLocks noChangeAspect="1" noChangeArrowheads="1"/>
          </p:cNvPicPr>
          <p:nvPr/>
        </p:nvPicPr>
        <p:blipFill>
          <a:blip r:embed="rId5" cstate="email"/>
          <a:srcRect/>
          <a:stretch>
            <a:fillRect/>
          </a:stretch>
        </p:blipFill>
        <p:spPr bwMode="auto">
          <a:xfrm>
            <a:off x="5857875" y="928688"/>
            <a:ext cx="3143250" cy="328612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ru-RU" sz="6000" b="1" dirty="0" smtClean="0">
                <a:solidFill>
                  <a:srgbClr val="0070C0"/>
                </a:solidFill>
              </a:rPr>
              <a:t>Цикламен-</a:t>
            </a:r>
            <a:endParaRPr lang="ru-RU" sz="6000" b="1" dirty="0">
              <a:solidFill>
                <a:srgbClr val="0070C0"/>
              </a:solidFill>
            </a:endParaRPr>
          </a:p>
        </p:txBody>
      </p:sp>
      <p:sp>
        <p:nvSpPr>
          <p:cNvPr id="18435" name="Содержимое 2"/>
          <p:cNvSpPr>
            <a:spLocks noGrp="1"/>
          </p:cNvSpPr>
          <p:nvPr>
            <p:ph idx="1"/>
          </p:nvPr>
        </p:nvSpPr>
        <p:spPr>
          <a:xfrm>
            <a:off x="304800" y="1071563"/>
            <a:ext cx="8686800" cy="5500687"/>
          </a:xfrm>
        </p:spPr>
        <p:txBody>
          <a:bodyPr/>
          <a:lstStyle/>
          <a:p>
            <a:pPr eaLnBrk="1" hangingPunct="1"/>
            <a:r>
              <a:rPr lang="ru-RU" sz="3600" b="1" smtClean="0">
                <a:solidFill>
                  <a:srgbClr val="002060"/>
                </a:solidFill>
              </a:rPr>
              <a:t> </a:t>
            </a:r>
            <a:r>
              <a:rPr lang="ru-RU" sz="4000" b="1" smtClean="0">
                <a:solidFill>
                  <a:srgbClr val="002060"/>
                </a:solidFill>
              </a:rPr>
              <a:t>одно из наиболее популярных травянистых  горшечных растений с клубневидным корнем. Цветки белые, красные, розовые, сиреневые, фиолетовые.  Для хорошего цветения нуждается в прохладном воздухе. </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1026</TotalTime>
  <Words>656</Words>
  <Application>Microsoft Office PowerPoint</Application>
  <PresentationFormat>Экран (4:3)</PresentationFormat>
  <Paragraphs>82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Трек</vt:lpstr>
      <vt:lpstr>Слайд 1</vt:lpstr>
      <vt:lpstr>«Цветочный    калейдоскоп» </vt:lpstr>
      <vt:lpstr>Цели:</vt:lpstr>
      <vt:lpstr>Слайд 4</vt:lpstr>
      <vt:lpstr>Цветы и природа всегда вдохновляли поэтов, художников и музыкантов.</vt:lpstr>
      <vt:lpstr>                ЦЕЛОЗИЯ</vt:lpstr>
      <vt:lpstr>Целозия-</vt:lpstr>
      <vt:lpstr>                       Цикламен</vt:lpstr>
      <vt:lpstr>Цикламен-</vt:lpstr>
      <vt:lpstr>Цинерария</vt:lpstr>
      <vt:lpstr>Цинерария</vt:lpstr>
      <vt:lpstr>Черемуха- дерево или кустарник</vt:lpstr>
      <vt:lpstr>Слайд 13</vt:lpstr>
      <vt:lpstr>Слайд 14</vt:lpstr>
      <vt:lpstr>              Шалфей       </vt:lpstr>
      <vt:lpstr>Шалфей -</vt:lpstr>
      <vt:lpstr>Шафран</vt:lpstr>
      <vt:lpstr>  </vt:lpstr>
      <vt:lpstr>Щавель</vt:lpstr>
      <vt:lpstr>Щавель-</vt:lpstr>
      <vt:lpstr>                    Эухарис</vt:lpstr>
      <vt:lpstr>   Эти прекрасные растения украсят                              ваш    дом              </vt:lpstr>
      <vt:lpstr>      Юкка</vt:lpstr>
      <vt:lpstr>Ятрофа</vt:lpstr>
      <vt:lpstr>  Ятрофа-</vt:lpstr>
      <vt:lpstr>О цветах  у Расула  Гамзатова есть  замечательные  стихи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dc:title>
  <dc:creator>Admin</dc:creator>
  <cp:lastModifiedBy>Администратор</cp:lastModifiedBy>
  <cp:revision>114</cp:revision>
  <dcterms:created xsi:type="dcterms:W3CDTF">2010-02-14T16:52:14Z</dcterms:created>
  <dcterms:modified xsi:type="dcterms:W3CDTF">2014-04-22T17:26:51Z</dcterms:modified>
</cp:coreProperties>
</file>