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0" r:id="rId3"/>
    <p:sldId id="267" r:id="rId4"/>
    <p:sldId id="269" r:id="rId5"/>
    <p:sldId id="264" r:id="rId6"/>
    <p:sldId id="265" r:id="rId7"/>
    <p:sldId id="270" r:id="rId8"/>
    <p:sldId id="271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746C8-E7EB-4A1E-A62C-E4E6973513CC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00B3F-48F2-41E3-9559-8EE2D029A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1390-3D2F-4A34-8433-C6583541294E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123E-11EC-42B7-A36E-768597BB3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1390-3D2F-4A34-8433-C6583541294E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123E-11EC-42B7-A36E-768597BB3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1390-3D2F-4A34-8433-C6583541294E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123E-11EC-42B7-A36E-768597BB3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1390-3D2F-4A34-8433-C6583541294E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123E-11EC-42B7-A36E-768597BB3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1390-3D2F-4A34-8433-C6583541294E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123E-11EC-42B7-A36E-768597BB3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1390-3D2F-4A34-8433-C6583541294E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123E-11EC-42B7-A36E-768597BB3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1390-3D2F-4A34-8433-C6583541294E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123E-11EC-42B7-A36E-768597BB3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1390-3D2F-4A34-8433-C6583541294E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54123E-11EC-42B7-A36E-768597BB39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1390-3D2F-4A34-8433-C6583541294E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123E-11EC-42B7-A36E-768597BB3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1390-3D2F-4A34-8433-C6583541294E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A54123E-11EC-42B7-A36E-768597BB3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1AE1390-3D2F-4A34-8433-C6583541294E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123E-11EC-42B7-A36E-768597BB3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1AE1390-3D2F-4A34-8433-C6583541294E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A54123E-11EC-42B7-A36E-768597BB3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501122" cy="1357322"/>
          </a:xfrm>
        </p:spPr>
        <p:txBody>
          <a:bodyPr>
            <a:noAutofit/>
          </a:bodyPr>
          <a:lstStyle/>
          <a:p>
            <a:pPr algn="l"/>
            <a:r>
              <a:rPr lang="ru-RU" sz="4400" dirty="0" smtClean="0">
                <a:effectLst/>
                <a:latin typeface="Times New Roman" pitchFamily="18" charset="0"/>
                <a:cs typeface="Times New Roman" pitchFamily="18" charset="0"/>
              </a:rPr>
              <a:t>Урок                юных математиков Земли</a:t>
            </a:r>
            <a:r>
              <a:rPr lang="ru-RU" sz="54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3906029" cy="477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643050"/>
            <a:ext cx="3288883" cy="479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0"/>
            <a:ext cx="2071710" cy="295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000372"/>
            <a:ext cx="4714876" cy="355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0"/>
            <a:ext cx="318160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3286124"/>
            <a:ext cx="41547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 апреля - Международный день Земли - праздник чистой Воды, Земли и Воздуха.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071918"/>
            <a:ext cx="8072494" cy="2786082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4 </a:t>
            </a:r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октября 1957 г</a:t>
            </a:r>
            <a:r>
              <a:rPr lang="ru-RU" sz="3200" dirty="0">
                <a:latin typeface="Arial Black" pitchFamily="34" charset="0"/>
              </a:rPr>
              <a:t>.</a:t>
            </a:r>
          </a:p>
          <a:p>
            <a:pPr algn="l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12 </a:t>
            </a:r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апреля 1961 г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</a:p>
          <a:p>
            <a:pPr algn="l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11 - 15 августа 1962 г.</a:t>
            </a:r>
          </a:p>
          <a:p>
            <a:pPr algn="l"/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11. 04. 2012 г</a:t>
            </a:r>
            <a:r>
              <a:rPr lang="ru-RU" dirty="0" smtClean="0">
                <a:latin typeface="Arial Black" pitchFamily="34" charset="0"/>
              </a:rPr>
              <a:t>. В Чебоксарах в Национальном музее  на выставке «С мечтой о небе». Петров Слава в учебном космическом шлеме ЮА Гагарина   вместе сестрой Валей.   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" name="Рисунок 2" descr="F:\Космос\Космос Валя Слава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42852"/>
            <a:ext cx="5072097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684213" y="1268413"/>
            <a:ext cx="360362" cy="3603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auto">
          <a:xfrm>
            <a:off x="1692275" y="1341438"/>
            <a:ext cx="360363" cy="3603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3" name="AutoShape 7"/>
          <p:cNvSpPr>
            <a:spLocks noChangeArrowheads="1"/>
          </p:cNvSpPr>
          <p:nvPr/>
        </p:nvSpPr>
        <p:spPr bwMode="auto">
          <a:xfrm>
            <a:off x="2411413" y="3068638"/>
            <a:ext cx="360362" cy="3603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4" name="AutoShape 8"/>
          <p:cNvSpPr>
            <a:spLocks noChangeArrowheads="1"/>
          </p:cNvSpPr>
          <p:nvPr/>
        </p:nvSpPr>
        <p:spPr bwMode="auto">
          <a:xfrm>
            <a:off x="5364163" y="2060575"/>
            <a:ext cx="360362" cy="3603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5" name="AutoShape 9"/>
          <p:cNvSpPr>
            <a:spLocks noChangeArrowheads="1"/>
          </p:cNvSpPr>
          <p:nvPr/>
        </p:nvSpPr>
        <p:spPr bwMode="auto">
          <a:xfrm>
            <a:off x="6804025" y="2565400"/>
            <a:ext cx="360363" cy="3603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6" name="AutoShape 10"/>
          <p:cNvSpPr>
            <a:spLocks noChangeArrowheads="1"/>
          </p:cNvSpPr>
          <p:nvPr/>
        </p:nvSpPr>
        <p:spPr bwMode="auto">
          <a:xfrm>
            <a:off x="3059113" y="4076700"/>
            <a:ext cx="360362" cy="3603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7" name="AutoShape 11"/>
          <p:cNvSpPr>
            <a:spLocks noChangeArrowheads="1"/>
          </p:cNvSpPr>
          <p:nvPr/>
        </p:nvSpPr>
        <p:spPr bwMode="auto">
          <a:xfrm>
            <a:off x="5867400" y="3933825"/>
            <a:ext cx="360363" cy="3603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8" name="AutoShape 12"/>
          <p:cNvSpPr>
            <a:spLocks noChangeArrowheads="1"/>
          </p:cNvSpPr>
          <p:nvPr/>
        </p:nvSpPr>
        <p:spPr bwMode="auto">
          <a:xfrm>
            <a:off x="8243888" y="2708275"/>
            <a:ext cx="360362" cy="3603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9" name="AutoShape 13"/>
          <p:cNvSpPr>
            <a:spLocks noChangeArrowheads="1"/>
          </p:cNvSpPr>
          <p:nvPr/>
        </p:nvSpPr>
        <p:spPr bwMode="auto">
          <a:xfrm>
            <a:off x="5003800" y="3573463"/>
            <a:ext cx="360363" cy="3603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90" name="AutoShape 14"/>
          <p:cNvSpPr>
            <a:spLocks noChangeArrowheads="1"/>
          </p:cNvSpPr>
          <p:nvPr/>
        </p:nvSpPr>
        <p:spPr bwMode="auto">
          <a:xfrm>
            <a:off x="5867400" y="5084763"/>
            <a:ext cx="360363" cy="3603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95" name="AutoShape 19"/>
          <p:cNvSpPr>
            <a:spLocks noChangeArrowheads="1"/>
          </p:cNvSpPr>
          <p:nvPr/>
        </p:nvSpPr>
        <p:spPr bwMode="auto">
          <a:xfrm>
            <a:off x="8243888" y="3573463"/>
            <a:ext cx="360362" cy="3603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99" name="AutoShape 23"/>
          <p:cNvSpPr>
            <a:spLocks noChangeArrowheads="1"/>
          </p:cNvSpPr>
          <p:nvPr/>
        </p:nvSpPr>
        <p:spPr bwMode="auto">
          <a:xfrm>
            <a:off x="7235825" y="5589588"/>
            <a:ext cx="360363" cy="3603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800" name="AutoShape 24"/>
          <p:cNvSpPr>
            <a:spLocks noChangeArrowheads="1"/>
          </p:cNvSpPr>
          <p:nvPr/>
        </p:nvSpPr>
        <p:spPr bwMode="auto">
          <a:xfrm>
            <a:off x="7305675" y="6378575"/>
            <a:ext cx="360363" cy="3603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801" name="AutoShape 25"/>
          <p:cNvSpPr>
            <a:spLocks noChangeArrowheads="1"/>
          </p:cNvSpPr>
          <p:nvPr/>
        </p:nvSpPr>
        <p:spPr bwMode="auto">
          <a:xfrm>
            <a:off x="539750" y="2636838"/>
            <a:ext cx="360363" cy="3603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802" name="AutoShape 26"/>
          <p:cNvSpPr>
            <a:spLocks noChangeArrowheads="1"/>
          </p:cNvSpPr>
          <p:nvPr/>
        </p:nvSpPr>
        <p:spPr bwMode="auto">
          <a:xfrm>
            <a:off x="1258888" y="3500438"/>
            <a:ext cx="360362" cy="3603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803" name="AutoShape 27"/>
          <p:cNvSpPr>
            <a:spLocks noChangeArrowheads="1"/>
          </p:cNvSpPr>
          <p:nvPr/>
        </p:nvSpPr>
        <p:spPr bwMode="auto">
          <a:xfrm>
            <a:off x="1692275" y="2420938"/>
            <a:ext cx="360363" cy="3603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804" name="AutoShape 28"/>
          <p:cNvSpPr>
            <a:spLocks noChangeArrowheads="1"/>
          </p:cNvSpPr>
          <p:nvPr/>
        </p:nvSpPr>
        <p:spPr bwMode="auto">
          <a:xfrm>
            <a:off x="1979613" y="4292600"/>
            <a:ext cx="360362" cy="3603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805" name="AutoShape 29"/>
          <p:cNvSpPr>
            <a:spLocks noChangeArrowheads="1"/>
          </p:cNvSpPr>
          <p:nvPr/>
        </p:nvSpPr>
        <p:spPr bwMode="auto">
          <a:xfrm>
            <a:off x="2700338" y="4941888"/>
            <a:ext cx="360362" cy="3603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807" name="AutoShape 31"/>
          <p:cNvSpPr>
            <a:spLocks noChangeArrowheads="1"/>
          </p:cNvSpPr>
          <p:nvPr/>
        </p:nvSpPr>
        <p:spPr bwMode="auto">
          <a:xfrm>
            <a:off x="3348038" y="5734050"/>
            <a:ext cx="360362" cy="3603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808" name="AutoShape 32"/>
          <p:cNvSpPr>
            <a:spLocks noChangeArrowheads="1"/>
          </p:cNvSpPr>
          <p:nvPr/>
        </p:nvSpPr>
        <p:spPr bwMode="auto">
          <a:xfrm>
            <a:off x="3924300" y="4941888"/>
            <a:ext cx="360363" cy="3603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810" name="AutoShape 34"/>
          <p:cNvSpPr>
            <a:spLocks noChangeArrowheads="1"/>
          </p:cNvSpPr>
          <p:nvPr/>
        </p:nvSpPr>
        <p:spPr bwMode="auto">
          <a:xfrm>
            <a:off x="4859338" y="4581525"/>
            <a:ext cx="360362" cy="3603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811" name="AutoShape 35"/>
          <p:cNvSpPr>
            <a:spLocks noChangeArrowheads="1"/>
          </p:cNvSpPr>
          <p:nvPr/>
        </p:nvSpPr>
        <p:spPr bwMode="auto">
          <a:xfrm>
            <a:off x="3924300" y="6237288"/>
            <a:ext cx="360363" cy="3603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812" name="AutoShape 36"/>
          <p:cNvSpPr>
            <a:spLocks noChangeArrowheads="1"/>
          </p:cNvSpPr>
          <p:nvPr/>
        </p:nvSpPr>
        <p:spPr bwMode="auto">
          <a:xfrm>
            <a:off x="4787900" y="5589588"/>
            <a:ext cx="360363" cy="3603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814" name="AutoShape 38"/>
          <p:cNvSpPr>
            <a:spLocks noChangeArrowheads="1"/>
          </p:cNvSpPr>
          <p:nvPr/>
        </p:nvSpPr>
        <p:spPr bwMode="auto">
          <a:xfrm>
            <a:off x="5219700" y="6497638"/>
            <a:ext cx="360363" cy="3603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815" name="AutoShape 39"/>
          <p:cNvSpPr>
            <a:spLocks noChangeArrowheads="1"/>
          </p:cNvSpPr>
          <p:nvPr/>
        </p:nvSpPr>
        <p:spPr bwMode="auto">
          <a:xfrm>
            <a:off x="6011863" y="5949950"/>
            <a:ext cx="360362" cy="3603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816" name="AutoShape 40"/>
          <p:cNvSpPr>
            <a:spLocks noChangeArrowheads="1"/>
          </p:cNvSpPr>
          <p:nvPr/>
        </p:nvSpPr>
        <p:spPr bwMode="auto">
          <a:xfrm>
            <a:off x="6516688" y="6497638"/>
            <a:ext cx="360362" cy="3603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817" name="AutoShape 41"/>
          <p:cNvSpPr>
            <a:spLocks noChangeArrowheads="1"/>
          </p:cNvSpPr>
          <p:nvPr/>
        </p:nvSpPr>
        <p:spPr bwMode="auto">
          <a:xfrm>
            <a:off x="1331913" y="260350"/>
            <a:ext cx="360362" cy="3603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818" name="AutoShape 42"/>
          <p:cNvSpPr>
            <a:spLocks noChangeArrowheads="1"/>
          </p:cNvSpPr>
          <p:nvPr/>
        </p:nvSpPr>
        <p:spPr bwMode="auto">
          <a:xfrm>
            <a:off x="2555875" y="765175"/>
            <a:ext cx="360363" cy="3603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819" name="AutoShape 43"/>
          <p:cNvSpPr>
            <a:spLocks noChangeArrowheads="1"/>
          </p:cNvSpPr>
          <p:nvPr/>
        </p:nvSpPr>
        <p:spPr bwMode="auto">
          <a:xfrm>
            <a:off x="3635375" y="476250"/>
            <a:ext cx="360363" cy="3603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820" name="AutoShape 44"/>
          <p:cNvSpPr>
            <a:spLocks noChangeArrowheads="1"/>
          </p:cNvSpPr>
          <p:nvPr/>
        </p:nvSpPr>
        <p:spPr bwMode="auto">
          <a:xfrm>
            <a:off x="2843213" y="1773238"/>
            <a:ext cx="360362" cy="3603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821" name="AutoShape 45"/>
          <p:cNvSpPr>
            <a:spLocks noChangeArrowheads="1"/>
          </p:cNvSpPr>
          <p:nvPr/>
        </p:nvSpPr>
        <p:spPr bwMode="auto">
          <a:xfrm>
            <a:off x="5076825" y="476250"/>
            <a:ext cx="360363" cy="3603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822" name="AutoShape 46"/>
          <p:cNvSpPr>
            <a:spLocks noChangeArrowheads="1"/>
          </p:cNvSpPr>
          <p:nvPr/>
        </p:nvSpPr>
        <p:spPr bwMode="auto">
          <a:xfrm>
            <a:off x="6156325" y="333375"/>
            <a:ext cx="360363" cy="3603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823" name="AutoShape 47"/>
          <p:cNvSpPr>
            <a:spLocks noChangeArrowheads="1"/>
          </p:cNvSpPr>
          <p:nvPr/>
        </p:nvSpPr>
        <p:spPr bwMode="auto">
          <a:xfrm>
            <a:off x="7308850" y="260350"/>
            <a:ext cx="360363" cy="3603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824" name="AutoShape 48"/>
          <p:cNvSpPr>
            <a:spLocks noChangeArrowheads="1"/>
          </p:cNvSpPr>
          <p:nvPr/>
        </p:nvSpPr>
        <p:spPr bwMode="auto">
          <a:xfrm>
            <a:off x="8316913" y="333375"/>
            <a:ext cx="360362" cy="3603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825" name="AutoShape 49"/>
          <p:cNvSpPr>
            <a:spLocks noChangeArrowheads="1"/>
          </p:cNvSpPr>
          <p:nvPr/>
        </p:nvSpPr>
        <p:spPr bwMode="auto">
          <a:xfrm>
            <a:off x="7956550" y="1484313"/>
            <a:ext cx="360363" cy="3603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826" name="AutoShape 50"/>
          <p:cNvSpPr>
            <a:spLocks noChangeArrowheads="1"/>
          </p:cNvSpPr>
          <p:nvPr/>
        </p:nvSpPr>
        <p:spPr bwMode="auto">
          <a:xfrm>
            <a:off x="6588125" y="1628775"/>
            <a:ext cx="360363" cy="3603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828" name="AutoShape 52"/>
          <p:cNvSpPr>
            <a:spLocks noChangeArrowheads="1"/>
          </p:cNvSpPr>
          <p:nvPr/>
        </p:nvSpPr>
        <p:spPr bwMode="auto">
          <a:xfrm>
            <a:off x="7308850" y="3716338"/>
            <a:ext cx="360363" cy="3603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829" name="AutoShape 53"/>
          <p:cNvSpPr>
            <a:spLocks noChangeArrowheads="1"/>
          </p:cNvSpPr>
          <p:nvPr/>
        </p:nvSpPr>
        <p:spPr bwMode="auto">
          <a:xfrm>
            <a:off x="8783638" y="4941888"/>
            <a:ext cx="360362" cy="3603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832" name="AutoShape 56"/>
          <p:cNvSpPr>
            <a:spLocks noChangeArrowheads="1"/>
          </p:cNvSpPr>
          <p:nvPr/>
        </p:nvSpPr>
        <p:spPr bwMode="auto">
          <a:xfrm>
            <a:off x="6877050" y="4724400"/>
            <a:ext cx="360363" cy="3603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834" name="AutoShape 58"/>
          <p:cNvSpPr>
            <a:spLocks noChangeArrowheads="1"/>
          </p:cNvSpPr>
          <p:nvPr/>
        </p:nvSpPr>
        <p:spPr bwMode="auto">
          <a:xfrm>
            <a:off x="8101013" y="4652963"/>
            <a:ext cx="360362" cy="3603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836" name="AutoShape 60"/>
          <p:cNvSpPr>
            <a:spLocks noChangeArrowheads="1"/>
          </p:cNvSpPr>
          <p:nvPr/>
        </p:nvSpPr>
        <p:spPr bwMode="auto">
          <a:xfrm>
            <a:off x="8172450" y="5734050"/>
            <a:ext cx="360363" cy="36036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839" name="AutoShape 63"/>
          <p:cNvSpPr>
            <a:spLocks noChangeArrowheads="1"/>
          </p:cNvSpPr>
          <p:nvPr/>
        </p:nvSpPr>
        <p:spPr bwMode="auto">
          <a:xfrm>
            <a:off x="8745538" y="6450013"/>
            <a:ext cx="360362" cy="3603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840" name="AutoShape 64"/>
          <p:cNvSpPr>
            <a:spLocks noChangeArrowheads="1"/>
          </p:cNvSpPr>
          <p:nvPr/>
        </p:nvSpPr>
        <p:spPr bwMode="auto">
          <a:xfrm>
            <a:off x="3214678" y="0"/>
            <a:ext cx="2232025" cy="2447925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4D0808"/>
              </a:gs>
              <a:gs pos="30000">
                <a:srgbClr val="FF0300"/>
              </a:gs>
              <a:gs pos="55000">
                <a:srgbClr val="FF7A00"/>
              </a:gs>
              <a:gs pos="100000">
                <a:srgbClr val="FFF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0" y="2786058"/>
            <a:ext cx="85725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Проверка    готовности: 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этих цифр составить все возможные трехзначные числа    и записать их в порядке возрастания. Цифры в записи чисел повторяться не должны.</a:t>
            </a:r>
          </a:p>
          <a:p>
            <a:endParaRPr lang="ru-RU" sz="4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929198"/>
            <a:ext cx="9144000" cy="1566858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Определение девиза ЮМЗ-1, ЮМЗ-2, ЮМЗ-3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14290"/>
            <a:ext cx="6215106" cy="476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14290"/>
            <a:ext cx="6272234" cy="57150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Планета «</a:t>
            </a:r>
            <a:r>
              <a:rPr lang="ru-RU" sz="4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Задачкино</a:t>
            </a:r>
            <a:r>
              <a:rPr lang="ru-RU" sz="4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86166"/>
            <a:ext cx="30718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6143636" y="214290"/>
            <a:ext cx="30003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№1, 2, 3 стр. 63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1214422"/>
            <a:ext cx="800105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lain"/>
            </a:pPr>
            <a:r>
              <a:rPr lang="ru-RU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день</a:t>
            </a:r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35 мин</a:t>
            </a:r>
            <a:endParaRPr lang="ru-RU" sz="36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914400">
              <a:buAutoNum type="arabicPlain"/>
            </a:pPr>
            <a:r>
              <a:rPr lang="ru-RU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день –? 2 в. по 25 мин. </a:t>
            </a:r>
            <a:r>
              <a:rPr lang="ru-RU" sz="4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endParaRPr lang="en-US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4"/>
          <p:cNvSpPr>
            <a:spLocks/>
          </p:cNvSpPr>
          <p:nvPr/>
        </p:nvSpPr>
        <p:spPr bwMode="auto">
          <a:xfrm>
            <a:off x="5572132" y="1357298"/>
            <a:ext cx="720724" cy="1714512"/>
          </a:xfrm>
          <a:prstGeom prst="rightBrace">
            <a:avLst>
              <a:gd name="adj1" fmla="val 320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072198" y="1857364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1ч. 45 мин</a:t>
            </a:r>
            <a:endParaRPr lang="ru-RU" sz="3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85786" y="3000372"/>
            <a:ext cx="2853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? в. осталось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042988" y="1268413"/>
            <a:ext cx="4038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i="1">
                <a:latin typeface="Georgia" pitchFamily="18" charset="0"/>
              </a:rPr>
              <a:t> </a:t>
            </a:r>
            <a:r>
              <a:rPr lang="ru-RU" sz="3200" b="1" i="1">
                <a:latin typeface="Times New Roman" pitchFamily="18" charset="0"/>
              </a:rPr>
              <a:t>а = 24 см</a:t>
            </a:r>
          </a:p>
          <a:p>
            <a:pPr>
              <a:buFont typeface="Wingdings" pitchFamily="2" charset="2"/>
              <a:buNone/>
            </a:pPr>
            <a:endParaRPr lang="ru-RU" sz="3200" b="1" i="1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3200" b="1" i="1">
                <a:latin typeface="Times New Roman" pitchFamily="18" charset="0"/>
              </a:rPr>
              <a:t>в = ? в 6 раз короче</a:t>
            </a:r>
          </a:p>
          <a:p>
            <a:pPr>
              <a:buFont typeface="Wingdings" pitchFamily="2" charset="2"/>
              <a:buNone/>
            </a:pPr>
            <a:endParaRPr lang="ru-RU" sz="3200" b="1" i="1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3200" b="1" i="1">
                <a:latin typeface="Times New Roman" pitchFamily="18" charset="0"/>
              </a:rPr>
              <a:t>Р - ?</a:t>
            </a:r>
          </a:p>
          <a:p>
            <a:pPr>
              <a:buFont typeface="Wingdings" pitchFamily="2" charset="2"/>
              <a:buNone/>
            </a:pPr>
            <a:endParaRPr lang="ru-RU" sz="3200" b="1" i="1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3200" b="1" i="1">
              <a:latin typeface="Times New Roman" pitchFamily="18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6300788" y="1989138"/>
            <a:ext cx="1584325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6300788" y="1989138"/>
            <a:ext cx="1584325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H="1">
            <a:off x="6300788" y="2060575"/>
            <a:ext cx="1509712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6300788" y="3573463"/>
            <a:ext cx="647700" cy="2016125"/>
          </a:xfrm>
          <a:prstGeom prst="rect">
            <a:avLst/>
          </a:prstGeom>
          <a:solidFill>
            <a:srgbClr val="CC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CC0000"/>
              </a:solidFill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7235825" y="3573463"/>
            <a:ext cx="647700" cy="2016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auto">
          <a:xfrm rot="10800000">
            <a:off x="6300788" y="5589588"/>
            <a:ext cx="720725" cy="431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0" name="AutoShape 14"/>
          <p:cNvSpPr>
            <a:spLocks noChangeArrowheads="1"/>
          </p:cNvSpPr>
          <p:nvPr/>
        </p:nvSpPr>
        <p:spPr bwMode="auto">
          <a:xfrm rot="10800000">
            <a:off x="7164388" y="5589588"/>
            <a:ext cx="719137" cy="431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6084888" y="1989138"/>
            <a:ext cx="215900" cy="172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7885113" y="1989138"/>
            <a:ext cx="215900" cy="172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6300788" y="1628775"/>
            <a:ext cx="15843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 flipH="1">
            <a:off x="6084888" y="1628775"/>
            <a:ext cx="2159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7885113" y="1628775"/>
            <a:ext cx="2159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6" name="Oval 20"/>
          <p:cNvSpPr>
            <a:spLocks noChangeArrowheads="1"/>
          </p:cNvSpPr>
          <p:nvPr/>
        </p:nvSpPr>
        <p:spPr bwMode="auto">
          <a:xfrm>
            <a:off x="6588125" y="333375"/>
            <a:ext cx="1006475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6804025" y="1341438"/>
            <a:ext cx="576263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 flipH="1">
            <a:off x="6300788" y="1341438"/>
            <a:ext cx="50323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7380288" y="1341438"/>
            <a:ext cx="5048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>
            <a:off x="6084888" y="3716338"/>
            <a:ext cx="21590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 flipH="1">
            <a:off x="7885113" y="3716338"/>
            <a:ext cx="2159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403350" y="908050"/>
            <a:ext cx="4038600" cy="49625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                   </a:t>
            </a:r>
            <a:r>
              <a:rPr lang="ru-RU" sz="1800" dirty="0"/>
              <a:t>2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S    = 36 </a:t>
            </a:r>
            <a:r>
              <a:rPr lang="ru-RU" dirty="0"/>
              <a:t>см</a:t>
            </a:r>
          </a:p>
          <a:p>
            <a:pPr>
              <a:buFont typeface="Wingdings" pitchFamily="2" charset="2"/>
              <a:buNone/>
            </a:pPr>
            <a:endParaRPr lang="ru-RU" dirty="0"/>
          </a:p>
          <a:p>
            <a:pPr>
              <a:buFont typeface="Wingdings" pitchFamily="2" charset="2"/>
              <a:buNone/>
            </a:pPr>
            <a:r>
              <a:rPr lang="en-US" dirty="0"/>
              <a:t>S</a:t>
            </a:r>
            <a:r>
              <a:rPr lang="en-US" sz="1400" dirty="0"/>
              <a:t> 1 /4 </a:t>
            </a:r>
            <a:r>
              <a:rPr lang="en-US" dirty="0"/>
              <a:t> - </a:t>
            </a:r>
            <a:r>
              <a:rPr lang="ru-RU" dirty="0"/>
              <a:t>?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835150" y="1700213"/>
            <a:ext cx="215900" cy="217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6300788" y="1989138"/>
            <a:ext cx="1584325" cy="1584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6300788" y="1989138"/>
            <a:ext cx="1584325" cy="15843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 flipH="1">
            <a:off x="6300788" y="2060575"/>
            <a:ext cx="1509712" cy="15128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6300788" y="3573463"/>
            <a:ext cx="647700" cy="2016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7235825" y="3573463"/>
            <a:ext cx="647700" cy="2016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8" name="AutoShape 14"/>
          <p:cNvSpPr>
            <a:spLocks noChangeArrowheads="1"/>
          </p:cNvSpPr>
          <p:nvPr/>
        </p:nvSpPr>
        <p:spPr bwMode="auto">
          <a:xfrm rot="10800000">
            <a:off x="6300788" y="5589588"/>
            <a:ext cx="720725" cy="431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 rot="10800000">
            <a:off x="7164388" y="5589588"/>
            <a:ext cx="719137" cy="431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6084888" y="1989138"/>
            <a:ext cx="215900" cy="172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7885113" y="1989138"/>
            <a:ext cx="215900" cy="172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6300788" y="1628775"/>
            <a:ext cx="15843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 flipH="1">
            <a:off x="6084888" y="1628775"/>
            <a:ext cx="2159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7885113" y="1628775"/>
            <a:ext cx="2159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6588125" y="333375"/>
            <a:ext cx="1006475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6804025" y="1341438"/>
            <a:ext cx="576263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 flipH="1">
            <a:off x="6300788" y="1341438"/>
            <a:ext cx="50323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7380288" y="1341438"/>
            <a:ext cx="5048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69" name="AutoShape 25"/>
          <p:cNvSpPr>
            <a:spLocks noChangeArrowheads="1"/>
          </p:cNvSpPr>
          <p:nvPr/>
        </p:nvSpPr>
        <p:spPr bwMode="auto">
          <a:xfrm>
            <a:off x="6443663" y="4292600"/>
            <a:ext cx="288925" cy="6477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70" name="AutoShape 26"/>
          <p:cNvSpPr>
            <a:spLocks noChangeArrowheads="1"/>
          </p:cNvSpPr>
          <p:nvPr/>
        </p:nvSpPr>
        <p:spPr bwMode="auto">
          <a:xfrm>
            <a:off x="7451725" y="4292600"/>
            <a:ext cx="288925" cy="6477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>
            <a:off x="6084888" y="3716338"/>
            <a:ext cx="21590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 flipH="1">
            <a:off x="7885113" y="3716338"/>
            <a:ext cx="2159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404813"/>
            <a:ext cx="8086725" cy="59039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2000" b="1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5400" b="1">
                <a:latin typeface="Times New Roman" pitchFamily="18" charset="0"/>
              </a:rPr>
              <a:t>720 : 8</a:t>
            </a:r>
            <a:r>
              <a:rPr lang="en-US" sz="5400" b="1">
                <a:latin typeface="Times New Roman" pitchFamily="18" charset="0"/>
              </a:rPr>
              <a:t> </a:t>
            </a:r>
            <a:r>
              <a:rPr lang="en-US" sz="2800" b="1">
                <a:latin typeface="Marlett" pitchFamily="2" charset="2"/>
              </a:rPr>
              <a:t>i</a:t>
            </a:r>
            <a:r>
              <a:rPr lang="en-US" sz="5400" b="1">
                <a:latin typeface="Times New Roman" pitchFamily="18" charset="0"/>
              </a:rPr>
              <a:t> (28 </a:t>
            </a:r>
            <a:r>
              <a:rPr lang="en-US" sz="2800" b="1">
                <a:latin typeface="Marlett" pitchFamily="2" charset="2"/>
              </a:rPr>
              <a:t>i</a:t>
            </a:r>
            <a:r>
              <a:rPr lang="en-US" sz="5400" b="1">
                <a:latin typeface="Times New Roman" pitchFamily="18" charset="0"/>
              </a:rPr>
              <a:t> 3 + 96 </a:t>
            </a:r>
            <a:r>
              <a:rPr lang="ru-RU" sz="5400" b="1">
                <a:latin typeface="Times New Roman" pitchFamily="18" charset="0"/>
              </a:rPr>
              <a:t>: 6)</a:t>
            </a:r>
          </a:p>
          <a:p>
            <a:pPr>
              <a:buFont typeface="Wingdings" pitchFamily="2" charset="2"/>
              <a:buNone/>
            </a:pPr>
            <a:endParaRPr lang="ru-RU" sz="5400" b="1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5400" b="1">
                <a:solidFill>
                  <a:srgbClr val="33CC33"/>
                </a:solidFill>
                <a:latin typeface="Times New Roman" pitchFamily="18" charset="0"/>
              </a:rPr>
              <a:t>500 – (54 : 3 + 15) </a:t>
            </a:r>
            <a:r>
              <a:rPr lang="en-US" sz="2800" b="1">
                <a:solidFill>
                  <a:srgbClr val="33CC33"/>
                </a:solidFill>
                <a:latin typeface="Marlett" pitchFamily="2" charset="2"/>
              </a:rPr>
              <a:t>i</a:t>
            </a:r>
            <a:r>
              <a:rPr lang="ru-RU" sz="5400" b="1">
                <a:solidFill>
                  <a:srgbClr val="33CC33"/>
                </a:solidFill>
                <a:latin typeface="Times New Roman" pitchFamily="18" charset="0"/>
              </a:rPr>
              <a:t> 10</a:t>
            </a:r>
          </a:p>
          <a:p>
            <a:pPr>
              <a:buFont typeface="Wingdings" pitchFamily="2" charset="2"/>
              <a:buNone/>
            </a:pPr>
            <a:endParaRPr lang="ru-RU" sz="5400" b="1">
              <a:solidFill>
                <a:srgbClr val="33CC33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5400" b="1">
                <a:solidFill>
                  <a:srgbClr val="FFFF00"/>
                </a:solidFill>
                <a:latin typeface="Times New Roman" pitchFamily="18" charset="0"/>
              </a:rPr>
              <a:t>92 + 72 : 9 - 36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68313" y="692150"/>
            <a:ext cx="7848600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468313" y="4652963"/>
            <a:ext cx="7848600" cy="1223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468313" y="2781300"/>
            <a:ext cx="7848600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343</TotalTime>
  <Words>194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Урок                юных математиков Земли.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юных математиков Земли.</dc:title>
  <dc:creator>Admin</dc:creator>
  <cp:lastModifiedBy>Admin</cp:lastModifiedBy>
  <cp:revision>38</cp:revision>
  <dcterms:created xsi:type="dcterms:W3CDTF">2012-04-12T17:40:54Z</dcterms:created>
  <dcterms:modified xsi:type="dcterms:W3CDTF">2013-02-10T11:46:17Z</dcterms:modified>
</cp:coreProperties>
</file>