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1" r:id="rId4"/>
    <p:sldId id="262" r:id="rId5"/>
    <p:sldId id="263" r:id="rId6"/>
    <p:sldId id="257" r:id="rId7"/>
    <p:sldId id="260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66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24392-04BB-4F21-B0CC-D08F3968DD29}" type="datetimeFigureOut">
              <a:rPr lang="ru-RU"/>
              <a:pPr>
                <a:defRPr/>
              </a:pPr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6E568-F26C-4C9F-AB58-C75290FD9C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1340D-62C7-4B38-9C3B-0EABE1B801C8}" type="datetimeFigureOut">
              <a:rPr lang="ru-RU"/>
              <a:pPr>
                <a:defRPr/>
              </a:pPr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8832A-514A-48EB-8FC3-D9A2016E99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85078-AF18-4411-AF61-E9999C753B88}" type="datetimeFigureOut">
              <a:rPr lang="ru-RU"/>
              <a:pPr>
                <a:defRPr/>
              </a:pPr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B05EE-7230-4428-A816-B42B957998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CD01AD-06B0-4B29-B508-947888FAE5BF}" type="datetimeFigureOut">
              <a:rPr lang="ru-RU"/>
              <a:pPr>
                <a:defRPr/>
              </a:pPr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4E91A-F7D0-49FA-9563-5234C38EB3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D830A-017E-4E2A-A73F-CAB3BBE636A4}" type="datetimeFigureOut">
              <a:rPr lang="ru-RU"/>
              <a:pPr>
                <a:defRPr/>
              </a:pPr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94BD3-30D0-47E0-91CC-EC8738AD1D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BF405-4AC7-4DE0-935C-B6C300FFEE59}" type="datetimeFigureOut">
              <a:rPr lang="ru-RU"/>
              <a:pPr>
                <a:defRPr/>
              </a:pPr>
              <a:t>10.02.2013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E6C99-D04C-4D47-98AF-E6F82CA438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AFEE3-525F-4EA9-A06C-F6B0F4D9E42C}" type="datetimeFigureOut">
              <a:rPr lang="ru-RU"/>
              <a:pPr>
                <a:defRPr/>
              </a:pPr>
              <a:t>10.02.2013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DF9C5-0CA6-4447-9ABD-F6BEE3E11A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47358-FCD4-4056-A771-3321B4F87A80}" type="datetimeFigureOut">
              <a:rPr lang="ru-RU"/>
              <a:pPr>
                <a:defRPr/>
              </a:pPr>
              <a:t>10.02.2013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B9283-91DD-4410-A4F0-3CE196BCA9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CCAA4-3AE2-4EBC-B28E-77BD1A275661}" type="datetimeFigureOut">
              <a:rPr lang="ru-RU"/>
              <a:pPr>
                <a:defRPr/>
              </a:pPr>
              <a:t>10.02.2013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48EA5-C19A-4319-B2B6-8C56012A5B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A9D9F-72B1-4558-B7B8-A326355F7C0B}" type="datetimeFigureOut">
              <a:rPr lang="ru-RU"/>
              <a:pPr>
                <a:defRPr/>
              </a:pPr>
              <a:t>10.02.2013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35B29-6D5D-4565-9890-9A8AAD4598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DF3F6-F6F4-4344-A28B-FBD6FB78E0AF}" type="datetimeFigureOut">
              <a:rPr lang="ru-RU"/>
              <a:pPr>
                <a:defRPr/>
              </a:pPr>
              <a:t>10.02.2013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81909-3E7B-44A8-BF6F-C100EAC56C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827CD6B-45EE-405C-8732-3B38E416CAC0}" type="datetimeFigureOut">
              <a:rPr lang="ru-RU"/>
              <a:pPr>
                <a:defRPr/>
              </a:pPr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DB627A1-2A4B-4961-A5F8-590C0288AF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bg1">
                  <a:lumMod val="8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Капля 7"/>
          <p:cNvSpPr/>
          <p:nvPr/>
        </p:nvSpPr>
        <p:spPr>
          <a:xfrm rot="16200000">
            <a:off x="1165312" y="-1057808"/>
            <a:ext cx="6597352" cy="8712968"/>
          </a:xfrm>
          <a:prstGeom prst="teardrop">
            <a:avLst/>
          </a:prstGeom>
          <a:solidFill>
            <a:schemeClr val="accent3">
              <a:lumMod val="40000"/>
              <a:lumOff val="60000"/>
            </a:schemeClr>
          </a:solidFill>
          <a:ln w="215900" cmpd="thickThin">
            <a:solidFill>
              <a:srgbClr val="006600"/>
            </a:solidFill>
            <a:prstDash val="solid"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35" name="Рисунок 8" descr="69415843_04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7950" y="4581525"/>
            <a:ext cx="1862138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Рисунок 9" descr="69415810_03.pn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092950" y="4365625"/>
            <a:ext cx="2051050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5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8850" y="0"/>
            <a:ext cx="1835150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attach/c/2/69/415/69415810_03.png" TargetMode="External"/><Relationship Id="rId2" Type="http://schemas.openxmlformats.org/officeDocument/2006/relationships/hyperlink" Target="http://i001.radikal.ru/0711/b8/d9de2e060dd9.pn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mg1.liveinternet.ru/images/attach/c/2/69/415/69415843_04.png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764704"/>
            <a:ext cx="8676456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400" b="1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rgbClr val="006600"/>
                </a:solidFill>
                <a:latin typeface="Monotype Corsiva" pitchFamily="66" charset="0"/>
              </a:rPr>
              <a:t>Принцип </a:t>
            </a:r>
          </a:p>
          <a:p>
            <a:pPr algn="ctr">
              <a:defRPr/>
            </a:pPr>
            <a:r>
              <a:rPr lang="ru-RU" sz="5400" b="1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rgbClr val="006600"/>
                </a:solidFill>
                <a:latin typeface="Monotype Corsiva" pitchFamily="66" charset="0"/>
              </a:rPr>
              <a:t>умножения и деления </a:t>
            </a:r>
          </a:p>
          <a:p>
            <a:pPr algn="ctr">
              <a:defRPr/>
            </a:pPr>
            <a:r>
              <a:rPr lang="ru-RU" sz="5400" b="1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rgbClr val="006600"/>
                </a:solidFill>
                <a:latin typeface="Monotype Corsiva" pitchFamily="66" charset="0"/>
              </a:rPr>
              <a:t>двузначного числа </a:t>
            </a:r>
          </a:p>
          <a:p>
            <a:pPr algn="ctr">
              <a:defRPr/>
            </a:pPr>
            <a:r>
              <a:rPr lang="ru-RU" sz="5400" b="1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rgbClr val="006600"/>
                </a:solidFill>
                <a:latin typeface="Monotype Corsiva" pitchFamily="66" charset="0"/>
              </a:rPr>
              <a:t>на </a:t>
            </a:r>
            <a:r>
              <a:rPr lang="ru-RU" sz="5400" b="1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rgbClr val="006600"/>
                </a:solidFill>
                <a:latin typeface="Monotype Corsiva" pitchFamily="66" charset="0"/>
              </a:rPr>
              <a:t>однозначное в пределах 100</a:t>
            </a:r>
            <a:endParaRPr lang="ru-RU" sz="5400" b="1" dirty="0">
              <a:ln w="10541" cmpd="sng">
                <a:solidFill>
                  <a:schemeClr val="bg1"/>
                </a:solidFill>
                <a:prstDash val="solid"/>
              </a:ln>
              <a:solidFill>
                <a:srgbClr val="006600"/>
              </a:solidFill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35150" y="4797425"/>
            <a:ext cx="5799138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Автор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:Савина Елена Сергеевна,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учитель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начальных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классов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ГБОУ СОШ №1115  ЮЗАО города Москвы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2013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64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3" y="1556792"/>
            <a:ext cx="10801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23</a:t>
            </a:r>
            <a:endParaRPr lang="ru-RU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1475656" y="1268760"/>
            <a:ext cx="5040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.</a:t>
            </a:r>
            <a:endParaRPr lang="ru-RU" sz="6000" dirty="0"/>
          </a:p>
        </p:txBody>
      </p:sp>
      <p:sp>
        <p:nvSpPr>
          <p:cNvPr id="4" name="TextBox 3"/>
          <p:cNvSpPr txBox="1"/>
          <p:nvPr/>
        </p:nvSpPr>
        <p:spPr>
          <a:xfrm>
            <a:off x="1763689" y="1556792"/>
            <a:ext cx="648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4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2267745" y="1556792"/>
            <a:ext cx="648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=</a:t>
            </a:r>
            <a:endParaRPr lang="ru-RU" sz="5400" dirty="0"/>
          </a:p>
        </p:txBody>
      </p:sp>
      <p:sp>
        <p:nvSpPr>
          <p:cNvPr id="6" name="TextBox 5"/>
          <p:cNvSpPr txBox="1"/>
          <p:nvPr/>
        </p:nvSpPr>
        <p:spPr>
          <a:xfrm>
            <a:off x="2699792" y="1484784"/>
            <a:ext cx="22322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(20+3)</a:t>
            </a:r>
            <a:endParaRPr lang="ru-RU" sz="5400" dirty="0"/>
          </a:p>
        </p:txBody>
      </p:sp>
      <p:sp>
        <p:nvSpPr>
          <p:cNvPr id="7" name="TextBox 6"/>
          <p:cNvSpPr txBox="1"/>
          <p:nvPr/>
        </p:nvSpPr>
        <p:spPr>
          <a:xfrm>
            <a:off x="4716016" y="1124744"/>
            <a:ext cx="4320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.</a:t>
            </a:r>
            <a:endParaRPr lang="ru-RU" sz="6600" dirty="0"/>
          </a:p>
        </p:txBody>
      </p:sp>
      <p:sp>
        <p:nvSpPr>
          <p:cNvPr id="8" name="TextBox 7"/>
          <p:cNvSpPr txBox="1"/>
          <p:nvPr/>
        </p:nvSpPr>
        <p:spPr>
          <a:xfrm>
            <a:off x="5004049" y="1484784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4</a:t>
            </a:r>
            <a:endParaRPr lang="ru-RU" sz="5400" dirty="0"/>
          </a:p>
        </p:txBody>
      </p:sp>
      <p:sp>
        <p:nvSpPr>
          <p:cNvPr id="9" name="TextBox 8"/>
          <p:cNvSpPr txBox="1"/>
          <p:nvPr/>
        </p:nvSpPr>
        <p:spPr>
          <a:xfrm>
            <a:off x="5436097" y="1484784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=</a:t>
            </a:r>
            <a:endParaRPr lang="ru-RU" sz="5400" dirty="0"/>
          </a:p>
        </p:txBody>
      </p:sp>
      <p:sp>
        <p:nvSpPr>
          <p:cNvPr id="10" name="Выгнутая вниз стрелка 9"/>
          <p:cNvSpPr/>
          <p:nvPr/>
        </p:nvSpPr>
        <p:spPr>
          <a:xfrm>
            <a:off x="3275856" y="2132856"/>
            <a:ext cx="1944216" cy="36004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Выгнутая вниз стрелка 10"/>
          <p:cNvSpPr/>
          <p:nvPr/>
        </p:nvSpPr>
        <p:spPr>
          <a:xfrm>
            <a:off x="4427984" y="2276872"/>
            <a:ext cx="936104" cy="21602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68144" y="1484784"/>
            <a:ext cx="9541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80</a:t>
            </a:r>
            <a:endParaRPr lang="ru-RU" sz="5400" dirty="0"/>
          </a:p>
        </p:txBody>
      </p:sp>
      <p:sp>
        <p:nvSpPr>
          <p:cNvPr id="13" name="TextBox 12"/>
          <p:cNvSpPr txBox="1"/>
          <p:nvPr/>
        </p:nvSpPr>
        <p:spPr>
          <a:xfrm>
            <a:off x="6660232" y="1484784"/>
            <a:ext cx="5886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+</a:t>
            </a:r>
            <a:endParaRPr lang="ru-RU" sz="5400" dirty="0"/>
          </a:p>
        </p:txBody>
      </p:sp>
      <p:sp>
        <p:nvSpPr>
          <p:cNvPr id="14" name="TextBox 13"/>
          <p:cNvSpPr txBox="1"/>
          <p:nvPr/>
        </p:nvSpPr>
        <p:spPr>
          <a:xfrm>
            <a:off x="7020272" y="1484784"/>
            <a:ext cx="10801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12</a:t>
            </a:r>
            <a:endParaRPr lang="ru-RU" sz="5400" dirty="0"/>
          </a:p>
        </p:txBody>
      </p:sp>
      <p:sp>
        <p:nvSpPr>
          <p:cNvPr id="15" name="TextBox 14"/>
          <p:cNvSpPr txBox="1"/>
          <p:nvPr/>
        </p:nvSpPr>
        <p:spPr>
          <a:xfrm>
            <a:off x="7812360" y="1484784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=</a:t>
            </a:r>
            <a:endParaRPr lang="ru-RU" sz="5400" dirty="0"/>
          </a:p>
        </p:txBody>
      </p:sp>
      <p:sp>
        <p:nvSpPr>
          <p:cNvPr id="16" name="TextBox 15"/>
          <p:cNvSpPr txBox="1"/>
          <p:nvPr/>
        </p:nvSpPr>
        <p:spPr>
          <a:xfrm>
            <a:off x="8244408" y="1484784"/>
            <a:ext cx="10801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92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7544" y="2636912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48 : 4</a:t>
            </a:r>
            <a:endParaRPr lang="ru-RU" sz="5400" dirty="0"/>
          </a:p>
        </p:txBody>
      </p:sp>
      <p:sp>
        <p:nvSpPr>
          <p:cNvPr id="18" name="TextBox 17"/>
          <p:cNvSpPr txBox="1"/>
          <p:nvPr/>
        </p:nvSpPr>
        <p:spPr>
          <a:xfrm>
            <a:off x="2267744" y="2564904"/>
            <a:ext cx="6606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=</a:t>
            </a:r>
            <a:endParaRPr lang="ru-RU" sz="5400" dirty="0"/>
          </a:p>
        </p:txBody>
      </p:sp>
      <p:sp>
        <p:nvSpPr>
          <p:cNvPr id="19" name="TextBox 18"/>
          <p:cNvSpPr txBox="1"/>
          <p:nvPr/>
        </p:nvSpPr>
        <p:spPr>
          <a:xfrm>
            <a:off x="2699792" y="2492896"/>
            <a:ext cx="22322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(40+8)</a:t>
            </a:r>
            <a:endParaRPr lang="ru-RU" sz="5400" dirty="0"/>
          </a:p>
        </p:txBody>
      </p:sp>
      <p:sp>
        <p:nvSpPr>
          <p:cNvPr id="20" name="TextBox 19"/>
          <p:cNvSpPr txBox="1"/>
          <p:nvPr/>
        </p:nvSpPr>
        <p:spPr>
          <a:xfrm>
            <a:off x="4788024" y="2420888"/>
            <a:ext cx="3600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:</a:t>
            </a:r>
            <a:endParaRPr lang="ru-RU" sz="6000" dirty="0"/>
          </a:p>
        </p:txBody>
      </p:sp>
      <p:sp>
        <p:nvSpPr>
          <p:cNvPr id="21" name="TextBox 20"/>
          <p:cNvSpPr txBox="1"/>
          <p:nvPr/>
        </p:nvSpPr>
        <p:spPr>
          <a:xfrm>
            <a:off x="5076056" y="2492896"/>
            <a:ext cx="5693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4</a:t>
            </a:r>
            <a:endParaRPr lang="ru-RU" sz="5400" dirty="0"/>
          </a:p>
        </p:txBody>
      </p:sp>
      <p:sp>
        <p:nvSpPr>
          <p:cNvPr id="22" name="TextBox 21"/>
          <p:cNvSpPr txBox="1"/>
          <p:nvPr/>
        </p:nvSpPr>
        <p:spPr>
          <a:xfrm>
            <a:off x="5436096" y="2492896"/>
            <a:ext cx="504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=</a:t>
            </a:r>
            <a:endParaRPr lang="ru-RU" sz="5400" dirty="0"/>
          </a:p>
        </p:txBody>
      </p:sp>
      <p:sp>
        <p:nvSpPr>
          <p:cNvPr id="23" name="Выгнутая вниз стрелка 22"/>
          <p:cNvSpPr/>
          <p:nvPr/>
        </p:nvSpPr>
        <p:spPr>
          <a:xfrm>
            <a:off x="3347864" y="3212976"/>
            <a:ext cx="2016224" cy="28803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Выгнутая вниз стрелка 23"/>
          <p:cNvSpPr/>
          <p:nvPr/>
        </p:nvSpPr>
        <p:spPr>
          <a:xfrm>
            <a:off x="4355976" y="3212976"/>
            <a:ext cx="1152128" cy="21602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796136" y="2492896"/>
            <a:ext cx="12241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10</a:t>
            </a:r>
            <a:endParaRPr lang="ru-RU" sz="5400" dirty="0"/>
          </a:p>
        </p:txBody>
      </p:sp>
      <p:sp>
        <p:nvSpPr>
          <p:cNvPr id="26" name="TextBox 25"/>
          <p:cNvSpPr txBox="1"/>
          <p:nvPr/>
        </p:nvSpPr>
        <p:spPr>
          <a:xfrm>
            <a:off x="6588224" y="2492896"/>
            <a:ext cx="5886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+</a:t>
            </a:r>
            <a:endParaRPr lang="ru-RU" sz="5400" dirty="0"/>
          </a:p>
        </p:txBody>
      </p:sp>
      <p:sp>
        <p:nvSpPr>
          <p:cNvPr id="27" name="TextBox 26"/>
          <p:cNvSpPr txBox="1"/>
          <p:nvPr/>
        </p:nvSpPr>
        <p:spPr>
          <a:xfrm>
            <a:off x="7092280" y="2492896"/>
            <a:ext cx="5693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2</a:t>
            </a:r>
            <a:endParaRPr lang="ru-RU" sz="5400" dirty="0"/>
          </a:p>
        </p:txBody>
      </p:sp>
      <p:sp>
        <p:nvSpPr>
          <p:cNvPr id="28" name="TextBox 27"/>
          <p:cNvSpPr txBox="1"/>
          <p:nvPr/>
        </p:nvSpPr>
        <p:spPr>
          <a:xfrm>
            <a:off x="7524328" y="2492896"/>
            <a:ext cx="5886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=</a:t>
            </a:r>
            <a:endParaRPr lang="ru-RU" sz="5400" dirty="0"/>
          </a:p>
        </p:txBody>
      </p:sp>
      <p:sp>
        <p:nvSpPr>
          <p:cNvPr id="29" name="TextBox 28"/>
          <p:cNvSpPr txBox="1"/>
          <p:nvPr/>
        </p:nvSpPr>
        <p:spPr>
          <a:xfrm>
            <a:off x="7884368" y="2492896"/>
            <a:ext cx="9541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12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67544" y="3573016"/>
            <a:ext cx="19159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72 : 6</a:t>
            </a:r>
            <a:endParaRPr lang="ru-RU" sz="5400" dirty="0"/>
          </a:p>
        </p:txBody>
      </p:sp>
      <p:sp>
        <p:nvSpPr>
          <p:cNvPr id="31" name="TextBox 30"/>
          <p:cNvSpPr txBox="1"/>
          <p:nvPr/>
        </p:nvSpPr>
        <p:spPr>
          <a:xfrm>
            <a:off x="2267744" y="3501008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=(60+12):6</a:t>
            </a:r>
            <a:endParaRPr lang="ru-RU" sz="5400" dirty="0"/>
          </a:p>
        </p:txBody>
      </p:sp>
      <p:sp>
        <p:nvSpPr>
          <p:cNvPr id="32" name="Выгнутая вниз стрелка 31"/>
          <p:cNvSpPr/>
          <p:nvPr/>
        </p:nvSpPr>
        <p:spPr>
          <a:xfrm>
            <a:off x="3347864" y="4149080"/>
            <a:ext cx="2232248" cy="28803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3" name="Выгнутая вниз стрелка 32"/>
          <p:cNvSpPr/>
          <p:nvPr/>
        </p:nvSpPr>
        <p:spPr>
          <a:xfrm>
            <a:off x="4499992" y="4221088"/>
            <a:ext cx="1152128" cy="21602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652120" y="3501008"/>
            <a:ext cx="5886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=</a:t>
            </a:r>
            <a:endParaRPr lang="ru-RU" sz="5400" dirty="0"/>
          </a:p>
        </p:txBody>
      </p:sp>
      <p:sp>
        <p:nvSpPr>
          <p:cNvPr id="35" name="TextBox 34"/>
          <p:cNvSpPr txBox="1"/>
          <p:nvPr/>
        </p:nvSpPr>
        <p:spPr>
          <a:xfrm>
            <a:off x="6012160" y="3501008"/>
            <a:ext cx="9541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10</a:t>
            </a:r>
            <a:endParaRPr lang="ru-RU" sz="5400" dirty="0"/>
          </a:p>
        </p:txBody>
      </p:sp>
      <p:sp>
        <p:nvSpPr>
          <p:cNvPr id="36" name="TextBox 35"/>
          <p:cNvSpPr txBox="1"/>
          <p:nvPr/>
        </p:nvSpPr>
        <p:spPr>
          <a:xfrm>
            <a:off x="6804248" y="3501008"/>
            <a:ext cx="5886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+</a:t>
            </a:r>
            <a:endParaRPr lang="ru-RU" sz="5400" dirty="0"/>
          </a:p>
        </p:txBody>
      </p:sp>
      <p:sp>
        <p:nvSpPr>
          <p:cNvPr id="37" name="TextBox 36"/>
          <p:cNvSpPr txBox="1"/>
          <p:nvPr/>
        </p:nvSpPr>
        <p:spPr>
          <a:xfrm>
            <a:off x="7236296" y="3501008"/>
            <a:ext cx="569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2</a:t>
            </a:r>
            <a:endParaRPr lang="ru-RU" sz="5400" dirty="0"/>
          </a:p>
        </p:txBody>
      </p:sp>
      <p:sp>
        <p:nvSpPr>
          <p:cNvPr id="38" name="TextBox 37"/>
          <p:cNvSpPr txBox="1"/>
          <p:nvPr/>
        </p:nvSpPr>
        <p:spPr>
          <a:xfrm>
            <a:off x="7596336" y="3501008"/>
            <a:ext cx="1358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=</a:t>
            </a:r>
            <a:r>
              <a:rPr lang="ru-RU" sz="5400" dirty="0" smtClean="0">
                <a:solidFill>
                  <a:srgbClr val="FF0000"/>
                </a:solidFill>
              </a:rPr>
              <a:t>12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835696" y="4509120"/>
            <a:ext cx="23198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57:19=</a:t>
            </a:r>
            <a:endParaRPr lang="ru-RU" sz="5400" dirty="0"/>
          </a:p>
        </p:txBody>
      </p:sp>
      <p:sp>
        <p:nvSpPr>
          <p:cNvPr id="40" name="TextBox 39"/>
          <p:cNvSpPr txBox="1"/>
          <p:nvPr/>
        </p:nvSpPr>
        <p:spPr>
          <a:xfrm>
            <a:off x="4067944" y="4509120"/>
            <a:ext cx="569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?</a:t>
            </a:r>
            <a:endParaRPr lang="ru-RU" sz="5400" dirty="0"/>
          </a:p>
        </p:txBody>
      </p:sp>
      <p:sp>
        <p:nvSpPr>
          <p:cNvPr id="41" name="TextBox 40"/>
          <p:cNvSpPr txBox="1"/>
          <p:nvPr/>
        </p:nvSpPr>
        <p:spPr>
          <a:xfrm>
            <a:off x="1763688" y="5229200"/>
            <a:ext cx="10261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19</a:t>
            </a:r>
            <a:endParaRPr lang="ru-RU" sz="5400" dirty="0"/>
          </a:p>
        </p:txBody>
      </p:sp>
      <p:sp>
        <p:nvSpPr>
          <p:cNvPr id="42" name="TextBox 41"/>
          <p:cNvSpPr txBox="1"/>
          <p:nvPr/>
        </p:nvSpPr>
        <p:spPr>
          <a:xfrm>
            <a:off x="2627784" y="4941168"/>
            <a:ext cx="3978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.</a:t>
            </a:r>
            <a:endParaRPr lang="ru-RU" sz="6000" dirty="0"/>
          </a:p>
        </p:txBody>
      </p:sp>
      <p:sp>
        <p:nvSpPr>
          <p:cNvPr id="43" name="TextBox 42"/>
          <p:cNvSpPr txBox="1"/>
          <p:nvPr/>
        </p:nvSpPr>
        <p:spPr>
          <a:xfrm>
            <a:off x="2915816" y="5229200"/>
            <a:ext cx="5693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2</a:t>
            </a:r>
            <a:endParaRPr lang="ru-RU" sz="5400" dirty="0"/>
          </a:p>
        </p:txBody>
      </p:sp>
      <p:sp>
        <p:nvSpPr>
          <p:cNvPr id="44" name="TextBox 43"/>
          <p:cNvSpPr txBox="1"/>
          <p:nvPr/>
        </p:nvSpPr>
        <p:spPr>
          <a:xfrm>
            <a:off x="3419872" y="5229200"/>
            <a:ext cx="5886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=</a:t>
            </a:r>
            <a:endParaRPr lang="ru-RU" sz="5400" dirty="0"/>
          </a:p>
        </p:txBody>
      </p:sp>
      <p:sp>
        <p:nvSpPr>
          <p:cNvPr id="45" name="Выгнутая вниз стрелка 44"/>
          <p:cNvSpPr/>
          <p:nvPr/>
        </p:nvSpPr>
        <p:spPr>
          <a:xfrm>
            <a:off x="2051720" y="6021288"/>
            <a:ext cx="1224136" cy="43204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6" name="Выгнутая вниз стрелка 45"/>
          <p:cNvSpPr/>
          <p:nvPr/>
        </p:nvSpPr>
        <p:spPr>
          <a:xfrm>
            <a:off x="2411760" y="5949280"/>
            <a:ext cx="792088" cy="28803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923928" y="5229200"/>
            <a:ext cx="1368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20+</a:t>
            </a:r>
            <a:endParaRPr lang="ru-RU" sz="5400" dirty="0"/>
          </a:p>
        </p:txBody>
      </p:sp>
      <p:sp>
        <p:nvSpPr>
          <p:cNvPr id="48" name="TextBox 47"/>
          <p:cNvSpPr txBox="1"/>
          <p:nvPr/>
        </p:nvSpPr>
        <p:spPr>
          <a:xfrm>
            <a:off x="5004048" y="5229200"/>
            <a:ext cx="1368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18=</a:t>
            </a:r>
            <a:endParaRPr lang="ru-RU" sz="5400" dirty="0"/>
          </a:p>
        </p:txBody>
      </p:sp>
      <p:sp>
        <p:nvSpPr>
          <p:cNvPr id="50" name="TextBox 49"/>
          <p:cNvSpPr txBox="1"/>
          <p:nvPr/>
        </p:nvSpPr>
        <p:spPr>
          <a:xfrm>
            <a:off x="6228184" y="5229200"/>
            <a:ext cx="9541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38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915816" y="5229200"/>
            <a:ext cx="10801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3=</a:t>
            </a:r>
            <a:endParaRPr lang="ru-RU" sz="5400" dirty="0"/>
          </a:p>
        </p:txBody>
      </p:sp>
      <p:sp>
        <p:nvSpPr>
          <p:cNvPr id="52" name="TextBox 51"/>
          <p:cNvSpPr txBox="1"/>
          <p:nvPr/>
        </p:nvSpPr>
        <p:spPr>
          <a:xfrm>
            <a:off x="3923928" y="5229200"/>
            <a:ext cx="1430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30+</a:t>
            </a:r>
            <a:endParaRPr lang="ru-RU" sz="5400" dirty="0"/>
          </a:p>
        </p:txBody>
      </p:sp>
      <p:sp>
        <p:nvSpPr>
          <p:cNvPr id="53" name="TextBox 52"/>
          <p:cNvSpPr txBox="1"/>
          <p:nvPr/>
        </p:nvSpPr>
        <p:spPr>
          <a:xfrm>
            <a:off x="5076056" y="5229200"/>
            <a:ext cx="1430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27=</a:t>
            </a:r>
            <a:endParaRPr lang="ru-RU" sz="5400" dirty="0"/>
          </a:p>
        </p:txBody>
      </p:sp>
      <p:sp>
        <p:nvSpPr>
          <p:cNvPr id="54" name="TextBox 53"/>
          <p:cNvSpPr txBox="1"/>
          <p:nvPr/>
        </p:nvSpPr>
        <p:spPr>
          <a:xfrm>
            <a:off x="6228184" y="5229200"/>
            <a:ext cx="10801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57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067944" y="4509120"/>
            <a:ext cx="5693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3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07114" y="188640"/>
            <a:ext cx="89368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Monotype Corsiva" pitchFamily="66" charset="0"/>
              </a:rPr>
              <a:t>Запомни правила умножения и деления!</a:t>
            </a:r>
          </a:p>
          <a:p>
            <a:r>
              <a:rPr lang="ru-RU" sz="4000" dirty="0" smtClean="0">
                <a:solidFill>
                  <a:srgbClr val="FF0000"/>
                </a:solidFill>
                <a:latin typeface="Monotype Corsiva" pitchFamily="66" charset="0"/>
              </a:rPr>
              <a:t>двузначного числа на однозначное!</a:t>
            </a:r>
            <a:endParaRPr lang="ru-RU" sz="40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"/>
                            </p:stCondLst>
                            <p:childTnLst>
                              <p:par>
                                <p:cTn id="10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000"/>
                            </p:stCondLst>
                            <p:childTnLst>
                              <p:par>
                                <p:cTn id="1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3000"/>
                            </p:stCondLst>
                            <p:childTnLst>
                              <p:par>
                                <p:cTn id="1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000"/>
                            </p:stCondLst>
                            <p:childTnLst>
                              <p:par>
                                <p:cTn id="14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1000"/>
                            </p:stCondLst>
                            <p:childTnLst>
                              <p:par>
                                <p:cTn id="16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500"/>
                            </p:stCondLst>
                            <p:childTnLst>
                              <p:par>
                                <p:cTn id="18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1000"/>
                            </p:stCondLst>
                            <p:childTnLst>
                              <p:par>
                                <p:cTn id="208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500"/>
                            </p:stCondLst>
                            <p:childTnLst>
                              <p:par>
                                <p:cTn id="25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2000"/>
                            </p:stCondLst>
                            <p:childTnLst>
                              <p:par>
                                <p:cTn id="26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0" fill="hold">
                      <p:stCondLst>
                        <p:cond delay="indefinite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5" fill="hold">
                      <p:stCondLst>
                        <p:cond delay="indefinite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2" fill="hold">
                      <p:stCondLst>
                        <p:cond delay="indefinite"/>
                      </p:stCondLst>
                      <p:childTnLst>
                        <p:par>
                          <p:cTn id="283" fill="hold">
                            <p:stCondLst>
                              <p:cond delay="0"/>
                            </p:stCondLst>
                            <p:childTnLst>
                              <p:par>
                                <p:cTn id="28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7" fill="hold">
                      <p:stCondLst>
                        <p:cond delay="indefinite"/>
                      </p:stCondLst>
                      <p:childTnLst>
                        <p:par>
                          <p:cTn id="288" fill="hold">
                            <p:stCondLst>
                              <p:cond delay="0"/>
                            </p:stCondLst>
                            <p:childTnLst>
                              <p:par>
                                <p:cTn id="2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fill="hold">
                      <p:stCondLst>
                        <p:cond delay="indefinite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2" fill="hold">
                      <p:stCondLst>
                        <p:cond delay="indefinite"/>
                      </p:stCondLst>
                      <p:childTnLst>
                        <p:par>
                          <p:cTn id="303" fill="hold">
                            <p:stCondLst>
                              <p:cond delay="0"/>
                            </p:stCondLst>
                            <p:childTnLst>
                              <p:par>
                                <p:cTn id="30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3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1" fill="hold">
                      <p:stCondLst>
                        <p:cond delay="indefinite"/>
                      </p:stCondLst>
                      <p:childTnLst>
                        <p:par>
                          <p:cTn id="332" fill="hold">
                            <p:stCondLst>
                              <p:cond delay="0"/>
                            </p:stCondLst>
                            <p:childTnLst>
                              <p:par>
                                <p:cTn id="333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6" fill="hold">
                            <p:stCondLst>
                              <p:cond delay="500"/>
                            </p:stCondLst>
                            <p:childTnLst>
                              <p:par>
                                <p:cTn id="337" presetID="49" presetClass="entr" presetSubtype="0" decel="10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9" fill="hold">
                      <p:stCondLst>
                        <p:cond delay="indefinite"/>
                      </p:stCondLst>
                      <p:childTnLst>
                        <p:par>
                          <p:cTn id="350" fill="hold">
                            <p:stCondLst>
                              <p:cond delay="0"/>
                            </p:stCondLst>
                            <p:childTnLst>
                              <p:par>
                                <p:cTn id="351" presetID="9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4" fill="hold">
                      <p:stCondLst>
                        <p:cond delay="indefinite"/>
                      </p:stCondLst>
                      <p:childTnLst>
                        <p:par>
                          <p:cTn id="355" fill="hold">
                            <p:stCondLst>
                              <p:cond delay="0"/>
                            </p:stCondLst>
                            <p:childTnLst>
                              <p:par>
                                <p:cTn id="35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8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9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0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1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2" fill="hold">
                      <p:stCondLst>
                        <p:cond delay="indefinite"/>
                      </p:stCondLst>
                      <p:childTnLst>
                        <p:par>
                          <p:cTn id="363" fill="hold">
                            <p:stCondLst>
                              <p:cond delay="0"/>
                            </p:stCondLst>
                            <p:childTnLst>
                              <p:par>
                                <p:cTn id="364" presetID="9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7" fill="hold">
                      <p:stCondLst>
                        <p:cond delay="indefinite"/>
                      </p:stCondLst>
                      <p:childTnLst>
                        <p:par>
                          <p:cTn id="368" fill="hold">
                            <p:stCondLst>
                              <p:cond delay="0"/>
                            </p:stCondLst>
                            <p:childTnLst>
                              <p:par>
                                <p:cTn id="36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4" fill="hold">
                      <p:stCondLst>
                        <p:cond delay="indefinite"/>
                      </p:stCondLst>
                      <p:childTnLst>
                        <p:par>
                          <p:cTn id="375" fill="hold">
                            <p:stCondLst>
                              <p:cond delay="0"/>
                            </p:stCondLst>
                            <p:childTnLst>
                              <p:par>
                                <p:cTn id="37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1" fill="hold">
                      <p:stCondLst>
                        <p:cond delay="indefinite"/>
                      </p:stCondLst>
                      <p:childTnLst>
                        <p:par>
                          <p:cTn id="382" fill="hold">
                            <p:stCondLst>
                              <p:cond delay="0"/>
                            </p:stCondLst>
                            <p:childTnLst>
                              <p:par>
                                <p:cTn id="38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6" fill="hold">
                            <p:stCondLst>
                              <p:cond delay="500"/>
                            </p:stCondLst>
                            <p:childTnLst>
                              <p:par>
                                <p:cTn id="38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 animBg="1"/>
      <p:bldP spid="33" grpId="0" animBg="1"/>
      <p:bldP spid="34" grpId="0"/>
      <p:bldP spid="35" grpId="0"/>
      <p:bldP spid="36" grpId="0"/>
      <p:bldP spid="37" grpId="0"/>
      <p:bldP spid="38" grpId="0"/>
      <p:bldP spid="39" grpId="0"/>
      <p:bldP spid="40" grpId="0"/>
      <p:bldP spid="40" grpId="1"/>
      <p:bldP spid="41" grpId="0"/>
      <p:bldP spid="41" grpId="1"/>
      <p:bldP spid="41" grpId="2"/>
      <p:bldP spid="42" grpId="0"/>
      <p:bldP spid="42" grpId="1"/>
      <p:bldP spid="42" grpId="2"/>
      <p:bldP spid="43" grpId="0"/>
      <p:bldP spid="43" grpId="1"/>
      <p:bldP spid="44" grpId="0"/>
      <p:bldP spid="44" grpId="1"/>
      <p:bldP spid="45" grpId="0" animBg="1"/>
      <p:bldP spid="45" grpId="1" animBg="1"/>
      <p:bldP spid="45" grpId="2" animBg="1"/>
      <p:bldP spid="46" grpId="0" animBg="1"/>
      <p:bldP spid="46" grpId="1" animBg="1"/>
      <p:bldP spid="46" grpId="2" animBg="1"/>
      <p:bldP spid="47" grpId="0"/>
      <p:bldP spid="47" grpId="1"/>
      <p:bldP spid="48" grpId="0"/>
      <p:bldP spid="48" grpId="1"/>
      <p:bldP spid="50" grpId="0"/>
      <p:bldP spid="50" grpId="1"/>
      <p:bldP spid="51" grpId="0"/>
      <p:bldP spid="52" grpId="0"/>
      <p:bldP spid="53" grpId="0"/>
      <p:bldP spid="54" grpId="0"/>
      <p:bldP spid="5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87424"/>
            <a:ext cx="8229600" cy="1872208"/>
          </a:xfrm>
        </p:spPr>
        <p:txBody>
          <a:bodyPr/>
          <a:lstStyle/>
          <a:p>
            <a:r>
              <a:rPr lang="ru-RU" sz="8000" dirty="0" smtClean="0">
                <a:solidFill>
                  <a:srgbClr val="FF0000"/>
                </a:solidFill>
                <a:latin typeface="Monotype Corsiva" pitchFamily="66" charset="0"/>
              </a:rPr>
              <a:t>Вывод</a:t>
            </a:r>
            <a:endParaRPr lang="ru-RU" sz="80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При умножении и делении двузначного числа на однозначное нужно: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1) -при умножении- разложить двузначное число  на сумму разрядных слагаемых;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   -при делении – на сумму разрядных или удобных слагаемых;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2) –умножать или делить каждое слагаемое этой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               суммы на данное однозначное число;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                3) -результаты сложить.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  <a:cs typeface="Mongolian Baiti" pitchFamily="66" charset="0"/>
              </a:rPr>
              <a:t>Задача №1</a:t>
            </a:r>
            <a:endParaRPr lang="ru-RU" dirty="0">
              <a:solidFill>
                <a:srgbClr val="FF0000"/>
              </a:solidFill>
              <a:latin typeface="Monotype Corsiva" pitchFamily="66" charset="0"/>
              <a:cs typeface="Mongolian Baiti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764903"/>
          </a:xfrm>
        </p:spPr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В актовом зале школы стоят 5рядов по12 стульев и 2ряда по 24стула .Сколько стульев в зале? 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                    5 рядов - по 12 стульев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                    2 ряда –по 24 стула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6012160" y="3429000"/>
            <a:ext cx="432048" cy="79208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516216" y="3356992"/>
            <a:ext cx="5277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?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11760" y="4509120"/>
            <a:ext cx="4587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1)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11760" y="5013176"/>
            <a:ext cx="4555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2)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11760" y="5517232"/>
            <a:ext cx="4555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3)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24128" y="3140968"/>
            <a:ext cx="4570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?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24128" y="378904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?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67744" y="6021288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Ответ:108 стульев в зале.</a:t>
            </a:r>
            <a:endParaRPr lang="ru-RU" sz="36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71800" y="4509120"/>
            <a:ext cx="5469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12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03848" y="4149080"/>
            <a:ext cx="2617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.</a:t>
            </a:r>
            <a:endParaRPr lang="ru-RU" sz="5400" dirty="0"/>
          </a:p>
        </p:txBody>
      </p:sp>
      <p:sp>
        <p:nvSpPr>
          <p:cNvPr id="14" name="TextBox 13"/>
          <p:cNvSpPr txBox="1"/>
          <p:nvPr/>
        </p:nvSpPr>
        <p:spPr>
          <a:xfrm>
            <a:off x="3419872" y="4509120"/>
            <a:ext cx="4464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5 =60(стульев в 5-и рядах)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71800" y="5013176"/>
            <a:ext cx="5469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24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75856" y="4581128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.</a:t>
            </a:r>
            <a:endParaRPr lang="ru-RU" sz="5400" dirty="0"/>
          </a:p>
        </p:txBody>
      </p:sp>
      <p:sp>
        <p:nvSpPr>
          <p:cNvPr id="18" name="TextBox 17"/>
          <p:cNvSpPr txBox="1"/>
          <p:nvPr/>
        </p:nvSpPr>
        <p:spPr>
          <a:xfrm>
            <a:off x="3491880" y="5013176"/>
            <a:ext cx="41008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2=48(стульев в 2-х рядах)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71800" y="5517232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60+48=108(стульев всего)</a:t>
            </a:r>
            <a:endParaRPr lang="ru-RU" sz="32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4" grpId="0"/>
      <p:bldP spid="16" grpId="0"/>
      <p:bldP spid="17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Задача №2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80928"/>
          </a:xfrm>
        </p:spPr>
        <p:txBody>
          <a:bodyPr/>
          <a:lstStyle/>
          <a:p>
            <a:r>
              <a:rPr lang="ru-RU" sz="3600" dirty="0" smtClean="0">
                <a:latin typeface="Monotype Corsiva" pitchFamily="66" charset="0"/>
              </a:rPr>
              <a:t>96 карандашей разложили в 8 коробок поровну. Сколько карандашей в каждой коробке?</a:t>
            </a:r>
          </a:p>
          <a:p>
            <a:pPr>
              <a:buNone/>
            </a:pPr>
            <a:r>
              <a:rPr lang="ru-RU" sz="3600" dirty="0" smtClean="0">
                <a:latin typeface="Monotype Corsiva" pitchFamily="66" charset="0"/>
              </a:rPr>
              <a:t>    Сколько коробок понадобиться , если в каждую положить по 16 карандашей?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11760" y="4653136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96:8=(80+16):8=12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83768" y="4653136"/>
            <a:ext cx="351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96:8=12 (карандашей)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83768" y="5157192"/>
            <a:ext cx="3744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96:16=6(коробок)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11760" y="5589240"/>
            <a:ext cx="5685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Ответ:12карандашей; 6коробок.</a:t>
            </a:r>
            <a:endParaRPr lang="ru-RU" sz="32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Содержимое 2"/>
          <p:cNvSpPr>
            <a:spLocks noGrp="1"/>
          </p:cNvSpPr>
          <p:nvPr>
            <p:ph idx="1"/>
          </p:nvPr>
        </p:nvSpPr>
        <p:spPr>
          <a:xfrm>
            <a:off x="457200" y="1125538"/>
            <a:ext cx="7570788" cy="5000625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2800" smtClean="0">
                <a:latin typeface="Monotype Corsiva" pitchFamily="66" charset="0"/>
              </a:rPr>
              <a:t>Солнце </a:t>
            </a:r>
            <a:r>
              <a:rPr lang="en-US" sz="2800" smtClean="0">
                <a:latin typeface="Monotype Corsiva" pitchFamily="66" charset="0"/>
                <a:hlinkClick r:id="rId2"/>
              </a:rPr>
              <a:t>http://i001.radikal.ru/0711/b8/d9de2e060dd9.png</a:t>
            </a:r>
            <a:endParaRPr lang="ru-RU" sz="2800" smtClean="0">
              <a:latin typeface="Monotype Corsiva" pitchFamily="66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ru-RU" sz="2800" smtClean="0">
                <a:latin typeface="Monotype Corsiva" pitchFamily="66" charset="0"/>
              </a:rPr>
              <a:t>Гном 4 </a:t>
            </a:r>
            <a:r>
              <a:rPr lang="en-US" sz="2800" smtClean="0">
                <a:latin typeface="Monotype Corsiva" pitchFamily="66" charset="0"/>
                <a:hlinkClick r:id="rId3"/>
              </a:rPr>
              <a:t>http://img1.liveinternet.ru/images/attach/c/2//69/415/69415810_03.png</a:t>
            </a:r>
            <a:endParaRPr lang="ru-RU" sz="2800" smtClean="0">
              <a:latin typeface="Monotype Corsiva" pitchFamily="66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ru-RU" sz="2800" smtClean="0">
                <a:latin typeface="Monotype Corsiva" pitchFamily="66" charset="0"/>
              </a:rPr>
              <a:t>Гном 5 </a:t>
            </a:r>
            <a:r>
              <a:rPr lang="en-US" sz="2800" smtClean="0">
                <a:latin typeface="Monotype Corsiva" pitchFamily="66" charset="0"/>
                <a:hlinkClick r:id="rId4"/>
              </a:rPr>
              <a:t>http://img1.liveinternet.ru/images/attach/c/2//69/415/69415843_04.png</a:t>
            </a:r>
            <a:endParaRPr lang="ru-RU" sz="2800" smtClean="0">
              <a:latin typeface="Monotype Corsiva" pitchFamily="66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1403350" y="188913"/>
            <a:ext cx="4979988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dirty="0">
                <a:solidFill>
                  <a:srgbClr val="006600"/>
                </a:solidFill>
                <a:latin typeface="Monotype Corsiva" pitchFamily="66" charset="0"/>
                <a:ea typeface="+mj-ea"/>
                <a:cs typeface="+mj-cs"/>
              </a:rPr>
              <a:t>Интернет-ресурсы: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Группа 1"/>
          <p:cNvGrpSpPr>
            <a:grpSpLocks/>
          </p:cNvGrpSpPr>
          <p:nvPr/>
        </p:nvGrpSpPr>
        <p:grpSpPr bwMode="auto">
          <a:xfrm>
            <a:off x="395288" y="333375"/>
            <a:ext cx="7272337" cy="2954655"/>
            <a:chOff x="395288" y="332656"/>
            <a:chExt cx="7272585" cy="2955003"/>
          </a:xfrm>
        </p:grpSpPr>
        <p:sp>
          <p:nvSpPr>
            <p:cNvPr id="3" name="Rectangle 4"/>
            <p:cNvSpPr>
              <a:spLocks noChangeArrowheads="1"/>
            </p:cNvSpPr>
            <p:nvPr/>
          </p:nvSpPr>
          <p:spPr bwMode="auto">
            <a:xfrm>
              <a:off x="395288" y="332656"/>
              <a:ext cx="7272585" cy="2893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dirty="0" smtClean="0">
                  <a:latin typeface="Monotype Corsiva" pitchFamily="66" charset="0"/>
                  <a:cs typeface="+mn-cs"/>
                </a:rPr>
                <a:t> </a:t>
              </a:r>
              <a:endParaRPr lang="ru-RU" sz="2800" dirty="0">
                <a:latin typeface="Monotype Corsiva" pitchFamily="66" charset="0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 dirty="0">
                <a:latin typeface="Monotype Corsiva" pitchFamily="66" charset="0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 dirty="0">
                <a:latin typeface="Monotype Corsiva" pitchFamily="66" charset="0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Monotype Corsiva" pitchFamily="66" charset="0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 b="1" i="1" dirty="0">
                <a:latin typeface="Monotype Corsiva" pitchFamily="66" charset="0"/>
                <a:cs typeface="+mn-cs"/>
              </a:endParaRPr>
            </a:p>
          </p:txBody>
        </p:sp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395288" y="332656"/>
              <a:ext cx="7272585" cy="29550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dirty="0" smtClean="0">
                  <a:latin typeface="Monotype Corsiva" pitchFamily="66" charset="0"/>
                  <a:cs typeface="+mn-cs"/>
                </a:rPr>
                <a:t> </a:t>
              </a:r>
              <a:endParaRPr lang="ru-RU" sz="2800" dirty="0">
                <a:latin typeface="Monotype Corsiva" pitchFamily="66" charset="0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dirty="0">
                  <a:latin typeface="Monotype Corsiva" pitchFamily="66" charset="0"/>
                  <a:cs typeface="+mn-cs"/>
                </a:rPr>
                <a:t>И</a:t>
              </a:r>
              <a:r>
                <a:rPr lang="ru-RU" sz="2800" dirty="0" smtClean="0">
                  <a:latin typeface="Monotype Corsiva" pitchFamily="66" charset="0"/>
                  <a:cs typeface="+mn-cs"/>
                </a:rPr>
                <a:t>сточник </a:t>
              </a:r>
              <a:r>
                <a:rPr lang="ru-RU" sz="2800" dirty="0">
                  <a:latin typeface="Monotype Corsiva" pitchFamily="66" charset="0"/>
                  <a:cs typeface="+mn-cs"/>
                </a:rPr>
                <a:t>шаблона: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 dirty="0">
                <a:latin typeface="Monotype Corsiva" pitchFamily="66" charset="0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 dirty="0">
                <a:latin typeface="Monotype Corsiva" pitchFamily="66" charset="0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Monotype Corsiva" pitchFamily="66" charset="0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 b="1" i="1" dirty="0">
                <a:latin typeface="Monotype Corsiva" pitchFamily="66" charset="0"/>
                <a:cs typeface="+mn-cs"/>
              </a:endParaRPr>
            </a:p>
          </p:txBody>
        </p:sp>
      </p:grpSp>
      <p:sp>
        <p:nvSpPr>
          <p:cNvPr id="7" name="Прямоугольник 3"/>
          <p:cNvSpPr>
            <a:spLocks noChangeArrowheads="1"/>
          </p:cNvSpPr>
          <p:nvPr/>
        </p:nvSpPr>
        <p:spPr bwMode="auto">
          <a:xfrm>
            <a:off x="2051720" y="2564904"/>
            <a:ext cx="38290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>
                <a:latin typeface="Monotype Corsiva" pitchFamily="66" charset="0"/>
              </a:rPr>
              <a:t>Сайт   </a:t>
            </a:r>
            <a:r>
              <a:rPr lang="en-US" sz="2400" dirty="0">
                <a:latin typeface="Monotype Corsiva" pitchFamily="66" charset="0"/>
                <a:hlinkClick r:id="rId2"/>
              </a:rPr>
              <a:t>http://linda6035.ucoz.ru/</a:t>
            </a: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Фокина Л. П. Шаблон 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Фокина Л. П. Шаблон 3</Template>
  <TotalTime>221</TotalTime>
  <Words>304</Words>
  <Application>Microsoft Office PowerPoint</Application>
  <PresentationFormat>Экран (4:3)</PresentationFormat>
  <Paragraphs>101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Фокина Л. П. Шаблон 3</vt:lpstr>
      <vt:lpstr>Слайд 1</vt:lpstr>
      <vt:lpstr>Слайд 2</vt:lpstr>
      <vt:lpstr>Вывод</vt:lpstr>
      <vt:lpstr>Задача №1</vt:lpstr>
      <vt:lpstr>Задача №2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Samsung</cp:lastModifiedBy>
  <cp:revision>28</cp:revision>
  <dcterms:created xsi:type="dcterms:W3CDTF">2013-02-06T19:24:53Z</dcterms:created>
  <dcterms:modified xsi:type="dcterms:W3CDTF">2013-02-10T11:57:37Z</dcterms:modified>
</cp:coreProperties>
</file>