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5" autoAdjust="0"/>
  </p:normalViewPr>
  <p:slideViewPr>
    <p:cSldViewPr>
      <p:cViewPr varScale="1">
        <p:scale>
          <a:sx n="56" d="100"/>
          <a:sy n="56" d="100"/>
        </p:scale>
        <p:origin x="-96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опросы подростков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мальчики 44%</c:v>
                </c:pt>
                <c:pt idx="1">
                  <c:v>девочки 25%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0.44000000000000022</c:v>
                </c:pt>
                <c:pt idx="1">
                  <c:v>0.25</c:v>
                </c:pt>
              </c:numCache>
            </c:numRef>
          </c:val>
        </c:ser>
        <c:overlap val="100"/>
        <c:axId val="36204928"/>
        <c:axId val="36206464"/>
      </c:barChart>
      <c:catAx>
        <c:axId val="36204928"/>
        <c:scaling>
          <c:orientation val="minMax"/>
        </c:scaling>
        <c:axPos val="b"/>
        <c:tickLblPos val="nextTo"/>
        <c:crossAx val="36206464"/>
        <c:crosses val="autoZero"/>
        <c:auto val="1"/>
        <c:lblAlgn val="ctr"/>
        <c:lblOffset val="100"/>
      </c:catAx>
      <c:valAx>
        <c:axId val="36206464"/>
        <c:scaling>
          <c:orientation val="minMax"/>
        </c:scaling>
        <c:axPos val="l"/>
        <c:majorGridlines/>
        <c:numFmt formatCode="0%" sourceLinked="1"/>
        <c:tickLblPos val="nextTo"/>
        <c:crossAx val="362049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эффективность профилактики 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Первичная 60-70%</c:v>
                </c:pt>
                <c:pt idx="1">
                  <c:v>Вторичная 30-40%</c:v>
                </c:pt>
                <c:pt idx="2">
                  <c:v>Третичная 3-5%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0.65000000000000058</c:v>
                </c:pt>
                <c:pt idx="1">
                  <c:v>0.3500000000000002</c:v>
                </c:pt>
                <c:pt idx="2">
                  <c:v>4.0000000000000022E-2</c:v>
                </c:pt>
              </c:numCache>
            </c:numRef>
          </c:val>
        </c:ser>
        <c:overlap val="100"/>
        <c:axId val="36277248"/>
        <c:axId val="36287232"/>
      </c:barChart>
      <c:catAx>
        <c:axId val="36277248"/>
        <c:scaling>
          <c:orientation val="minMax"/>
        </c:scaling>
        <c:axPos val="b"/>
        <c:tickLblPos val="nextTo"/>
        <c:crossAx val="36287232"/>
        <c:crosses val="autoZero"/>
        <c:auto val="1"/>
        <c:lblAlgn val="ctr"/>
        <c:lblOffset val="100"/>
      </c:catAx>
      <c:valAx>
        <c:axId val="36287232"/>
        <c:scaling>
          <c:orientation val="minMax"/>
        </c:scaling>
        <c:axPos val="l"/>
        <c:majorGridlines/>
        <c:numFmt formatCode="0%" sourceLinked="1"/>
        <c:tickLblPos val="nextTo"/>
        <c:crossAx val="36277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928802"/>
            <a:ext cx="8229600" cy="3000396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ПРОФИЛАКТИКА НАРКОМАНИИ В ПОДРОСТКОВОЙ СРЕДЕ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655620"/>
          </a:xfrm>
        </p:spPr>
        <p:txBody>
          <a:bodyPr anchor="t">
            <a:normAutofit/>
          </a:bodyPr>
          <a:lstStyle/>
          <a:p>
            <a:pPr algn="ctr"/>
            <a:r>
              <a:rPr lang="ru-RU" sz="2800" dirty="0" smtClean="0"/>
              <a:t>Таким образом, наркомания – это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3000372"/>
            <a:ext cx="8329642" cy="312579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заболевание, проявляющееся во влечении к постоянному приему средств, называемых наркотическими, неотвратимой потребностью в наркотике, добыванием его всевозможными средствами, стремлением к постоянному повышению доз, приводящему к физической и моральной деградации личности и вредным для общества социальным последствиям. Это форма </a:t>
            </a:r>
            <a:r>
              <a:rPr lang="ru-RU" sz="2400" dirty="0" err="1" smtClean="0"/>
              <a:t>девиантного</a:t>
            </a:r>
            <a:r>
              <a:rPr lang="ru-RU" sz="2400" dirty="0" smtClean="0"/>
              <a:t> поведения, которая выражается в физической или психической зависимости от наркотиков, постепенно приводящей детский организм к физическому и психическому истощению и социальной </a:t>
            </a:r>
            <a:r>
              <a:rPr lang="ru-RU" sz="2400" dirty="0" err="1" smtClean="0"/>
              <a:t>дезадаптации</a:t>
            </a:r>
            <a:r>
              <a:rPr lang="ru-RU" sz="2400" dirty="0" smtClean="0"/>
              <a:t> личности.</a:t>
            </a:r>
          </a:p>
          <a:p>
            <a:endParaRPr lang="ru-RU" sz="2400" dirty="0"/>
          </a:p>
        </p:txBody>
      </p:sp>
      <p:pic>
        <p:nvPicPr>
          <p:cNvPr id="9" name="Содержимое 8" descr="Baby-720x3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5917" y="785794"/>
            <a:ext cx="5314985" cy="2214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512744"/>
          </a:xfrm>
        </p:spPr>
        <p:txBody>
          <a:bodyPr anchor="t"/>
          <a:lstStyle/>
          <a:p>
            <a:pPr algn="ctr"/>
            <a:r>
              <a:rPr lang="ru-RU" b="1" dirty="0" smtClean="0"/>
              <a:t>КЛАССНЫЙ ЧАС  «Профилактика наркомании»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857232"/>
            <a:ext cx="4186238" cy="571504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Цель: </a:t>
            </a:r>
          </a:p>
          <a:p>
            <a:r>
              <a:rPr lang="ru-RU" sz="2400" dirty="0" smtClean="0"/>
              <a:t>1. Сформировать новое </a:t>
            </a:r>
            <a:r>
              <a:rPr lang="ru-RU" sz="2400" dirty="0" err="1" smtClean="0"/>
              <a:t>здоровьесберегающее</a:t>
            </a:r>
            <a:r>
              <a:rPr lang="ru-RU" sz="2400" dirty="0" smtClean="0"/>
              <a:t> мышление, экологически грамотное поведение, культуру здорового образа жизни.</a:t>
            </a:r>
            <a:br>
              <a:rPr lang="ru-RU" sz="2400" dirty="0" smtClean="0"/>
            </a:br>
            <a:r>
              <a:rPr lang="ru-RU" sz="2400" dirty="0" smtClean="0"/>
              <a:t>   2. Дать ученикам навык сопротивления обстоятельствам, ограничивающим выбор.</a:t>
            </a:r>
          </a:p>
          <a:p>
            <a:r>
              <a:rPr lang="ru-RU" sz="2400" b="1" dirty="0" smtClean="0"/>
              <a:t>  </a:t>
            </a:r>
            <a:r>
              <a:rPr lang="ru-RU" sz="2400" dirty="0" smtClean="0"/>
              <a:t>3. Обучить приемам отказа от предлагаемых наркотиков, табака, алкоголя.</a:t>
            </a:r>
          </a:p>
          <a:p>
            <a:endParaRPr lang="ru-RU" dirty="0"/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86314" y="1214422"/>
            <a:ext cx="4009100" cy="485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422030" y="0"/>
            <a:ext cx="822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работа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Лекарственные вещества, отпускаемые без рецепта».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858280" cy="607220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000" i="1" dirty="0" smtClean="0"/>
              <a:t>    </a:t>
            </a:r>
            <a:r>
              <a:rPr lang="ru-RU" sz="2100" i="1" dirty="0" smtClean="0">
                <a:solidFill>
                  <a:schemeClr val="bg1"/>
                </a:solidFill>
              </a:rPr>
              <a:t>Психолог:</a:t>
            </a:r>
            <a:r>
              <a:rPr lang="ru-RU" sz="2000" dirty="0" smtClean="0"/>
              <a:t> Человеку без лекарств не обойтись. Каждый может получить травму, у каждого может заболеть голова или зуб, подняться температура или начаться расстройство желудка. В этом случае выручит домашняя или офисная аптечка. Очень важно научиться пользоваться лекарствами. Кроме того, необходимо знать, как правильно следить за сроками годности и условиями их хранения.</a:t>
            </a:r>
            <a:br>
              <a:rPr lang="ru-RU" sz="2000" dirty="0" smtClean="0"/>
            </a:br>
            <a:r>
              <a:rPr lang="ru-RU" sz="2000" dirty="0" smtClean="0"/>
              <a:t>    Большинство лекарственных средств используется людьми для облегчения недомогания, связанного с несильными болями, мигренью, вирусными инфекциями, простудой и т.д. При этом многие препараты продаются без рецепта, так как химические вещества, входящие в их состав, считаются безвредными, если следовать инструкциям на упаковке.</a:t>
            </a:r>
            <a:br>
              <a:rPr lang="ru-RU" sz="2000" dirty="0" smtClean="0"/>
            </a:br>
            <a:r>
              <a:rPr lang="ru-RU" sz="2200" u="sng" dirty="0" smtClean="0">
                <a:solidFill>
                  <a:schemeClr val="bg1"/>
                </a:solidFill>
              </a:rPr>
              <a:t>Цель работы</a:t>
            </a:r>
            <a:r>
              <a:rPr lang="ru-RU" sz="2200" i="1" dirty="0" smtClean="0">
                <a:solidFill>
                  <a:schemeClr val="bg1"/>
                </a:solidFill>
              </a:rPr>
              <a:t>:</a:t>
            </a:r>
            <a:r>
              <a:rPr lang="ru-RU" sz="2200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/>
              <a:t>научить читать инструкции по медицинскому применению препаратов домашней аптечки.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</a:t>
            </a:r>
            <a:r>
              <a:rPr lang="ru-RU" sz="2000" i="1" u="sng" dirty="0" smtClean="0"/>
              <a:t>Учащиеся должны: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u="sng" dirty="0" smtClean="0"/>
              <a:t> </a:t>
            </a:r>
            <a:r>
              <a:rPr lang="ru-RU" sz="2000" i="1" dirty="0" smtClean="0"/>
              <a:t>знать,</a:t>
            </a:r>
            <a:r>
              <a:rPr lang="ru-RU" sz="2000" dirty="0" smtClean="0"/>
              <a:t> что представляют собой лекарственные вещества, отпускаемые без рецепта;</a:t>
            </a:r>
          </a:p>
          <a:p>
            <a:pPr algn="l">
              <a:buFont typeface="Wingdings" pitchFamily="2" charset="2"/>
              <a:buChar char="Ø"/>
            </a:pPr>
            <a:r>
              <a:rPr lang="ru-RU" sz="2000" i="1" dirty="0" smtClean="0"/>
              <a:t> уметь</a:t>
            </a:r>
            <a:r>
              <a:rPr lang="ru-RU" sz="2000" dirty="0" smtClean="0"/>
              <a:t> объяснить, когда и как употребляются лекарственные вещества, отпускаемые без рецепта.</a:t>
            </a:r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200" i="1" u="sng" dirty="0" smtClean="0"/>
              <a:t>Ход работы</a:t>
            </a:r>
            <a:r>
              <a:rPr lang="ru-RU" sz="2200" i="1" dirty="0" smtClean="0"/>
              <a:t>:</a:t>
            </a:r>
            <a:r>
              <a:rPr lang="ru-RU" sz="2200" dirty="0" smtClean="0"/>
              <a:t> школьники делятся на 6 групп (по 3–4 человека). Каждая группа, получив раздаточный материал, вписывает в бланки необходимые данные о лекарственных веществах, которые можно найти у себя в домашних аптечках, купить в аптеках без рецепта врача.</a:t>
            </a:r>
            <a:br>
              <a:rPr lang="ru-RU" sz="2200" dirty="0" smtClean="0"/>
            </a:br>
            <a:r>
              <a:rPr lang="ru-RU" sz="2200" dirty="0" smtClean="0"/>
              <a:t>Группам выдается задание для исследования одной из предложенных тем: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286125"/>
          <a:ext cx="8229600" cy="277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63293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№ группы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Лекарственные вещества, отпускаемые без рецепта, которые вызывают сонливость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2, 5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Лекарственные вещества, отпускаемые без рецепта, употребление которых может привести к возникновению зависимости от них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3, 6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Лекарственные вещества, отпускаемые без рецепта, обладающие стимулирующим действием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29642" cy="265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ходе выполнения практической работы учащиеся знакомятся с лекарственными веществами, отпускаемыми без рецепта в аптеках города; самостоятельно изучают инструкции по медицинскому применению лекарственных препаратов. Время выполнения задания – 15–20 минут. Бланки должны содержать информацию о 7–10 лекарственных препаратах.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3000372"/>
            <a:ext cx="5472122" cy="3429024"/>
          </a:xfrm>
        </p:spPr>
        <p:txBody>
          <a:bodyPr>
            <a:noAutofit/>
          </a:bodyPr>
          <a:lstStyle/>
          <a:p>
            <a:r>
              <a:rPr lang="ru-RU" sz="2100" dirty="0" smtClean="0"/>
              <a:t>После заполнения бланков учитель может задать </a:t>
            </a:r>
            <a:r>
              <a:rPr lang="ru-RU" sz="2100" i="1" dirty="0" smtClean="0"/>
              <a:t>дополнительные вопросы</a:t>
            </a:r>
            <a:r>
              <a:rPr lang="ru-RU" sz="2100" dirty="0" smtClean="0"/>
              <a:t> группам.</a:t>
            </a:r>
            <a:br>
              <a:rPr lang="ru-RU" sz="2100" dirty="0" smtClean="0"/>
            </a:br>
            <a:r>
              <a:rPr lang="ru-RU" sz="2100" dirty="0" smtClean="0"/>
              <a:t>   1. Приходилось ли вам принимать какие-нибудь из перечисленных лекарственных веществ?</a:t>
            </a:r>
            <a:br>
              <a:rPr lang="ru-RU" sz="2100" dirty="0" smtClean="0"/>
            </a:br>
            <a:r>
              <a:rPr lang="ru-RU" sz="2100" dirty="0" smtClean="0"/>
              <a:t>   2. Считаете ли вы, что эти лекарственные вещества помогли бы вам или членам вашей семьи?</a:t>
            </a:r>
            <a:br>
              <a:rPr lang="ru-RU" sz="2100" dirty="0" smtClean="0"/>
            </a:br>
            <a:r>
              <a:rPr lang="ru-RU" sz="2100" dirty="0" smtClean="0"/>
              <a:t>   3. Становилось ли вам или кому-либо из членов семьи плохо после приема лекарства?</a:t>
            </a:r>
            <a:br>
              <a:rPr lang="ru-RU" sz="2100" dirty="0" smtClean="0"/>
            </a:br>
            <a:endParaRPr lang="ru-RU" sz="2100" dirty="0"/>
          </a:p>
        </p:txBody>
      </p:sp>
      <p:pic>
        <p:nvPicPr>
          <p:cNvPr id="7" name="Содержимое 6" descr="17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2170" y="3500438"/>
            <a:ext cx="3351830" cy="2357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186502" cy="1162050"/>
          </a:xfrm>
        </p:spPr>
        <p:txBody>
          <a:bodyPr/>
          <a:lstStyle/>
          <a:p>
            <a:pPr algn="ctr"/>
            <a:r>
              <a:rPr lang="ru-RU" sz="4000" i="1" dirty="0" smtClean="0"/>
              <a:t>Упражнение «Рука»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6186502" cy="4602163"/>
          </a:xfrm>
        </p:spPr>
        <p:txBody>
          <a:bodyPr/>
          <a:lstStyle/>
          <a:p>
            <a:r>
              <a:rPr lang="ru-RU" sz="2800" dirty="0" smtClean="0"/>
              <a:t>    Учащиеся берут альбомные листы и карандаши и, положив на листок свою ладонь, обводят ее. Затем на каждом пальце записывают те черты своего характера, которые, по их мнению, помогут отказаться от предлагаемых наркотиков.</a:t>
            </a:r>
            <a:br>
              <a:rPr lang="ru-RU" sz="2800" dirty="0" smtClean="0"/>
            </a:br>
            <a:r>
              <a:rPr lang="ru-RU" sz="2800" dirty="0" smtClean="0"/>
              <a:t>     По окончании работы все листки вывешиваются на доске. Желающие озвучивают свои работы.</a:t>
            </a:r>
          </a:p>
          <a:p>
            <a:endParaRPr lang="ru-RU" dirty="0"/>
          </a:p>
        </p:txBody>
      </p:sp>
      <p:pic>
        <p:nvPicPr>
          <p:cNvPr id="5" name="Содержимое 4" descr="hand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16" y="337063"/>
            <a:ext cx="1857388" cy="6520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34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Обсуждение наиболее эффективных приемов отказа от предлагаемых наркотиков.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3857628"/>
            <a:ext cx="5043494" cy="300037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  <a:r>
              <a:rPr lang="ru-RU" i="1" dirty="0" smtClean="0">
                <a:solidFill>
                  <a:srgbClr val="FF0000"/>
                </a:solidFill>
              </a:rPr>
              <a:t>Смените тему:</a:t>
            </a:r>
            <a:r>
              <a:rPr lang="ru-RU" dirty="0" smtClean="0"/>
              <a:t> придумайте что-нибудь, что тоже интересно и не связано с приемом наркотиков (пойти в спортзал, на танцы...).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i="1" dirty="0" err="1" smtClean="0">
                <a:solidFill>
                  <a:srgbClr val="FF0000"/>
                </a:solidFill>
              </a:rPr>
              <a:t>Продинамить</a:t>
            </a:r>
            <a:r>
              <a:rPr lang="ru-RU" i="1" dirty="0" smtClean="0">
                <a:solidFill>
                  <a:srgbClr val="FF0000"/>
                </a:solidFill>
              </a:rPr>
              <a:t>»:</a:t>
            </a:r>
            <a:r>
              <a:rPr lang="ru-RU" b="1" i="1" dirty="0" smtClean="0"/>
              <a:t> </a:t>
            </a:r>
            <a:r>
              <a:rPr lang="ru-RU" dirty="0" smtClean="0"/>
              <a:t>сказать, что как-нибудь в другой раз...</a:t>
            </a: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357159" y="1142984"/>
            <a:ext cx="5214973" cy="2786082"/>
          </a:xfrm>
        </p:spPr>
        <p:txBody>
          <a:bodyPr anchor="t">
            <a:normAutofit fontScale="85000" lnSpcReduction="10000"/>
          </a:bodyPr>
          <a:lstStyle/>
          <a:p>
            <a:r>
              <a:rPr lang="ru-RU" dirty="0" smtClean="0"/>
              <a:t> </a:t>
            </a:r>
            <a:r>
              <a:rPr lang="ru-RU" i="1" dirty="0" smtClean="0">
                <a:solidFill>
                  <a:srgbClr val="FF0000"/>
                </a:solidFill>
              </a:rPr>
              <a:t>Выбрать союзника</a:t>
            </a:r>
            <a:r>
              <a:rPr lang="ru-RU" i="1" dirty="0" smtClean="0"/>
              <a:t>:</a:t>
            </a:r>
            <a:r>
              <a:rPr lang="ru-RU" dirty="0" smtClean="0"/>
              <a:t> поискать, нет ли в компании человека, который согласен с вами, – это помогает получить поддержку и сократить число сторонников употребления.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i="1" dirty="0" smtClean="0">
                <a:solidFill>
                  <a:srgbClr val="FF0000"/>
                </a:solidFill>
              </a:rPr>
              <a:t>«Перевести стрелки»:</a:t>
            </a:r>
            <a:r>
              <a:rPr lang="ru-RU" dirty="0" smtClean="0"/>
              <a:t> сказать, что вы не принуждаете никого из них что-либо делать, так почему же они так назойливы?</a:t>
            </a:r>
          </a:p>
          <a:p>
            <a:endParaRPr lang="ru-RU" dirty="0"/>
          </a:p>
        </p:txBody>
      </p:sp>
      <p:pic>
        <p:nvPicPr>
          <p:cNvPr id="13" name="Содержимое 12" descr="yuh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357298"/>
            <a:ext cx="3243105" cy="2214578"/>
          </a:xfrm>
        </p:spPr>
      </p:pic>
      <p:pic>
        <p:nvPicPr>
          <p:cNvPr id="14" name="Содержимое 13" descr="-edGJBjb6P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29322" y="3929066"/>
            <a:ext cx="2696652" cy="2928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043890" cy="114300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 </a:t>
            </a:r>
            <a:r>
              <a:rPr lang="ru-RU" sz="2200" i="1" dirty="0" smtClean="0">
                <a:solidFill>
                  <a:srgbClr val="FF0000"/>
                </a:solidFill>
              </a:rPr>
              <a:t>Обходить стороной</a:t>
            </a:r>
            <a:r>
              <a:rPr lang="ru-RU" sz="2200" i="1" dirty="0" smtClean="0"/>
              <a:t>:</a:t>
            </a:r>
            <a:r>
              <a:rPr lang="ru-RU" sz="2200" dirty="0" smtClean="0"/>
              <a:t> если есть подозрение, что в какой-то компании в определенное время могут предложить наркотики, просто обходите ее стороной.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9058" y="285728"/>
            <a:ext cx="4929222" cy="2000271"/>
          </a:xfrm>
        </p:spPr>
        <p:txBody>
          <a:bodyPr anchor="t">
            <a:normAutofit fontScale="77500" lnSpcReduction="20000"/>
          </a:bodyPr>
          <a:lstStyle/>
          <a:p>
            <a:r>
              <a:rPr lang="ru-RU" dirty="0" smtClean="0"/>
              <a:t> </a:t>
            </a:r>
            <a:r>
              <a:rPr lang="ru-RU" i="1" dirty="0" smtClean="0"/>
              <a:t>«</a:t>
            </a:r>
            <a:r>
              <a:rPr lang="ru-RU" i="1" dirty="0" smtClean="0">
                <a:solidFill>
                  <a:srgbClr val="FF0000"/>
                </a:solidFill>
              </a:rPr>
              <a:t>Задавить интеллектом»:</a:t>
            </a:r>
            <a:r>
              <a:rPr lang="ru-RU" dirty="0" smtClean="0"/>
              <a:t> если употребляющие наркотики убеждают, что это безвредно, указать на то, где они врут или просто не знают последствий (для этого нужно знать, чем вредны табак, алкоголь, наркотики).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85719" y="2571744"/>
            <a:ext cx="5643603" cy="2214578"/>
          </a:xfrm>
        </p:spPr>
        <p:txBody>
          <a:bodyPr anchor="t"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i="1" dirty="0" smtClean="0">
                <a:solidFill>
                  <a:srgbClr val="FF0000"/>
                </a:solidFill>
              </a:rPr>
              <a:t>Упереться: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отвечать </a:t>
            </a:r>
            <a:r>
              <a:rPr lang="ru-RU" i="1" dirty="0" smtClean="0"/>
              <a:t>«нет»,</a:t>
            </a:r>
            <a:r>
              <a:rPr lang="ru-RU" dirty="0" smtClean="0"/>
              <a:t> несмотря ни на что. Отстаивать свое право иметь собственное мнение. Это также будет свидетельствовать о твердом характере.</a:t>
            </a:r>
          </a:p>
          <a:p>
            <a:r>
              <a:rPr lang="ru-RU" dirty="0" smtClean="0"/>
              <a:t> </a:t>
            </a:r>
            <a:r>
              <a:rPr lang="ru-RU" i="1" dirty="0" smtClean="0">
                <a:solidFill>
                  <a:srgbClr val="FF0000"/>
                </a:solidFill>
              </a:rPr>
              <a:t>Испугать их: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/>
              <a:t>описать какие-нибудь страшные последствия, если они будут употреблять наркотики (например: поймают, случится белая горячка, заболеют гепатитом и т.д.).</a:t>
            </a:r>
          </a:p>
          <a:p>
            <a:endParaRPr lang="ru-RU" dirty="0"/>
          </a:p>
        </p:txBody>
      </p:sp>
      <p:pic>
        <p:nvPicPr>
          <p:cNvPr id="7" name="Содержимое 6" descr="file1643888_c65c832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5768" y="214313"/>
            <a:ext cx="3148964" cy="2071687"/>
          </a:xfrm>
        </p:spPr>
      </p:pic>
      <p:pic>
        <p:nvPicPr>
          <p:cNvPr id="8" name="Содержимое 7" descr="1394_0319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00760" y="2428868"/>
            <a:ext cx="2875092" cy="1920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55686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Дискуссия </a:t>
            </a:r>
            <a:br>
              <a:rPr lang="ru-RU" sz="2400" dirty="0" smtClean="0"/>
            </a:br>
            <a:r>
              <a:rPr lang="ru-RU" sz="2400" dirty="0" smtClean="0"/>
              <a:t>«Как использовать приемы отказа»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8992" y="1535112"/>
            <a:ext cx="5286412" cy="23939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Какие из этих приемов наиболее эффективны, а какие не сработают?</a:t>
            </a:r>
          </a:p>
          <a:p>
            <a:r>
              <a:rPr lang="ru-RU" dirty="0" smtClean="0"/>
              <a:t> Почему? </a:t>
            </a:r>
          </a:p>
          <a:p>
            <a:r>
              <a:rPr lang="ru-RU" dirty="0" smtClean="0"/>
              <a:t>Как их лучше использовать?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85721" y="4000504"/>
            <a:ext cx="5143535" cy="2857496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 smtClean="0"/>
              <a:t>Все приемы записываются крупно на листах, которые вывешиваются в разных местах  аудитории. Затем каждый подросток может подойти к тому плакату, который соответствует его способу отказа от наркотиков и других ПАВ.</a:t>
            </a:r>
          </a:p>
          <a:p>
            <a:endParaRPr lang="ru-RU" dirty="0"/>
          </a:p>
        </p:txBody>
      </p:sp>
      <p:pic>
        <p:nvPicPr>
          <p:cNvPr id="8" name="Содержимое 7" descr="v-feodosii-ispolnitelnye-orgny-stanovtsya-vse-moloshe_v-feodosii-ispolnitelnye-orgny-stanovtsya-vse-moloshe_1_2013-03-17-00-00-29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28596" y="1665812"/>
            <a:ext cx="2857520" cy="2162448"/>
          </a:xfrm>
        </p:spPr>
      </p:pic>
      <p:pic>
        <p:nvPicPr>
          <p:cNvPr id="7" name="Содержимое 6" descr="1791_24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14942" y="3643314"/>
            <a:ext cx="3650453" cy="2433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Рефлексия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14356"/>
            <a:ext cx="8329642" cy="1571643"/>
          </a:xfrm>
        </p:spPr>
        <p:txBody>
          <a:bodyPr anchor="t">
            <a:normAutofit fontScale="92500" lnSpcReduction="10000"/>
          </a:bodyPr>
          <a:lstStyle/>
          <a:p>
            <a:r>
              <a:rPr lang="ru-RU" sz="2000" dirty="0" smtClean="0"/>
              <a:t>Используется методика </a:t>
            </a:r>
            <a:r>
              <a:rPr lang="ru-RU" sz="2000" i="1" dirty="0" smtClean="0"/>
              <a:t>«Сделай свой выбор!».</a:t>
            </a:r>
          </a:p>
          <a:p>
            <a:r>
              <a:rPr lang="ru-RU" sz="2000" b="1" i="1" dirty="0" smtClean="0"/>
              <a:t> </a:t>
            </a:r>
            <a:r>
              <a:rPr lang="ru-RU" sz="2000" dirty="0" smtClean="0"/>
              <a:t>У каждого школьника по 5 карточек разного цвета. На столе учителя – «чаша для сбора мнений», в которую учащимся нужно опустить карточку соответствующего цвета.</a:t>
            </a:r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9" y="4286256"/>
            <a:ext cx="8329642" cy="714380"/>
          </a:xfrm>
        </p:spPr>
        <p:txBody>
          <a:bodyPr anchor="t">
            <a:normAutofit/>
          </a:bodyPr>
          <a:lstStyle/>
          <a:p>
            <a:r>
              <a:rPr lang="ru-RU" sz="2000" dirty="0" smtClean="0"/>
              <a:t>Заканчивается занятие самостоятельным заполнением таблицы:</a:t>
            </a:r>
            <a:r>
              <a:rPr lang="ru-RU" sz="2000" i="1" dirty="0" smtClean="0"/>
              <a:t> «нет» – наркотикам»</a:t>
            </a:r>
            <a:endParaRPr lang="ru-RU" sz="2000" dirty="0" smtClean="0"/>
          </a:p>
          <a:p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1000100" y="2071678"/>
          <a:ext cx="7329510" cy="201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55"/>
                <a:gridCol w="3664755"/>
              </a:tblGrid>
              <a:tr h="283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Красная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 против наркотиков</a:t>
                      </a:r>
                    </a:p>
                  </a:txBody>
                  <a:tcPr marL="9525" marR="9525" marT="9525" marB="9525" anchor="ctr"/>
                </a:tc>
              </a:tr>
              <a:tr h="283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Желтая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Мне все равно</a:t>
                      </a:r>
                    </a:p>
                  </a:txBody>
                  <a:tcPr marL="9525" marR="9525" marT="9525" marB="9525" anchor="ctr"/>
                </a:tc>
              </a:tr>
              <a:tr h="433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Розовая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Жизнь коротка, и надо успеть попробовать все</a:t>
                      </a:r>
                    </a:p>
                  </a:txBody>
                  <a:tcPr marL="9525" marR="9525" marT="9525" marB="9525" anchor="ctr"/>
                </a:tc>
              </a:tr>
              <a:tr h="283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Синяя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От судьбы не уйдешь – будь что будет</a:t>
                      </a:r>
                    </a:p>
                  </a:txBody>
                  <a:tcPr marL="9525" marR="9525" marT="9525" marB="9525" anchor="ctr"/>
                </a:tc>
              </a:tr>
              <a:tr h="283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Зеленая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Я – личность, все в моих руках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1000100" y="5000636"/>
          <a:ext cx="6357982" cy="144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91"/>
                <a:gridCol w="3178991"/>
              </a:tblGrid>
              <a:tr h="352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Аргументы «за»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Аргументы «против»</a:t>
                      </a:r>
                    </a:p>
                  </a:txBody>
                  <a:tcPr marL="9525" marR="9525" marT="9525" marB="9525" anchor="ctr"/>
                </a:tc>
              </a:tr>
              <a:tr h="35210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/>
                </a:tc>
              </a:tr>
              <a:tr h="35210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/>
                </a:tc>
              </a:tr>
              <a:tr h="35210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Комитет Всемирной Организации Здравоохранения (ВОЗ) определяет наркоманию как состояние, характеризующееся неотвратимой потребностью в наркотике, добыванием его всевозможными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средствами, стремлением к постоянному повышению доз, приводящему к физической и моральной деградации личности и вредным для общества социальным последствиям 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топ наркотикам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214686"/>
            <a:ext cx="4500594" cy="33664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3050"/>
            <a:ext cx="10004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52"/>
            <a:ext cx="5043494" cy="6500858"/>
          </a:xfrm>
        </p:spPr>
        <p:txBody>
          <a:bodyPr anchor="t">
            <a:normAutofit fontScale="85000" lnSpcReduction="10000"/>
          </a:bodyPr>
          <a:lstStyle/>
          <a:p>
            <a:pPr lvl="0" algn="ctr"/>
            <a:r>
              <a:rPr lang="ru-RU" sz="2000" dirty="0" smtClean="0"/>
              <a:t>К причинам, употребления наркотических веществ можно </a:t>
            </a:r>
            <a:r>
              <a:rPr lang="ru-RU" sz="2000" dirty="0" err="1" smtClean="0"/>
              <a:t>отнести:биологические</a:t>
            </a:r>
            <a:r>
              <a:rPr lang="ru-RU" sz="2000" dirty="0" smtClean="0"/>
              <a:t>, психологические, социальные, социально-педагогические, социально-культурные. К биологическим факторам относятся: степень изначальной толерантности к наркотику; природа наркотического вещества и потребности в его принятии. К психологическим факторам относятся: привлекательность на психологическом уровне возникающих отношений; стремление к самоутверждению; отсутствие устойчивых социальных интересов и особенности личной акцентуации подростка. К социальным факторам относятся: мода и влияние </a:t>
            </a:r>
            <a:r>
              <a:rPr lang="ru-RU" sz="2000" dirty="0" err="1" smtClean="0"/>
              <a:t>референтной</a:t>
            </a:r>
            <a:r>
              <a:rPr lang="ru-RU" sz="2000" dirty="0" smtClean="0"/>
              <a:t> группы. К социально-педагогическим факторам относятся: воспитание ребенка в семье и адаптация в школьном коллективе. И к социально-культурным факторам относят: влияние субкультуры на подростка; доступность наркотиков.</a:t>
            </a:r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429652" y="0"/>
            <a:ext cx="257148" cy="2285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0002647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572132" y="1571612"/>
            <a:ext cx="3272656" cy="2714644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15338" y="5572140"/>
            <a:ext cx="471462" cy="55402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1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Лучший метод борьбы с наркоманией – профилактика.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3929090"/>
          </a:xfrm>
        </p:spPr>
        <p:txBody>
          <a:bodyPr anchor="t">
            <a:noAutofit/>
          </a:bodyPr>
          <a:lstStyle/>
          <a:p>
            <a:r>
              <a:rPr lang="ru-RU" sz="1400" dirty="0" smtClean="0"/>
              <a:t>Профилактика – это совокупность государственных, общественных, социально-медицинских и организационно-воспитательных мероприятий, направленных на предупреждение, устранение или нейтрализацию основных причин и условий, вызывающих различного рода социальные отклонения в поведении подростков.  Система профилактики наркомании  включает в себя: первичную, вторичную, третичную профилактику. Но объектом работы учителей, воспитателей,                       социальных работников, педагогов, психологов  и пропагандистов здорового образа жизни являются все-таки  первичная и частично вторичная профилактика. 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357298"/>
            <a:ext cx="3927503" cy="45720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Именно поэтому нужно выделить ряд особенностей социально – педагогической профилактики наркомании в подростковой среде, которая имеет целью предотвратить возникновение наркомании, предупредить негативные исходы и усилить позитивные результаты развития индивида. Социально – педагогическая профилактика наркомании использует преимущественно педагогические, психологические и социальные влияния на подростка, то есть  научно обоснованные и своевременно предпринятые действия, направленные в первую очередь на сохранение, поддержание и защиту нормального уровня жизни и здоровья ребенка.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215338" y="3786189"/>
            <a:ext cx="571504" cy="12858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283320670_1253088844_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500430" y="5678923"/>
            <a:ext cx="1412068" cy="1179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2071702"/>
          </a:xfrm>
        </p:spPr>
        <p:txBody>
          <a:bodyPr anchor="t">
            <a:normAutofit/>
          </a:bodyPr>
          <a:lstStyle/>
          <a:p>
            <a:r>
              <a:rPr lang="ru-RU" sz="2200" dirty="0" smtClean="0"/>
              <a:t>Таким образом, наркомания – тяжелое заболевание, которое ведет к нравственной и социальной деградации личности, толкает потерявших контроль над </a:t>
            </a:r>
            <a:r>
              <a:rPr lang="ru-RU" sz="2000" dirty="0" smtClean="0"/>
              <a:t>своим поведением подростков к правонарушениям.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00768"/>
            <a:ext cx="1328718" cy="857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14282" y="3643314"/>
            <a:ext cx="8472519" cy="1714512"/>
          </a:xfrm>
        </p:spPr>
        <p:txBody>
          <a:bodyPr anchor="t">
            <a:normAutofit fontScale="70000" lnSpcReduction="20000"/>
          </a:bodyPr>
          <a:lstStyle/>
          <a:p>
            <a:r>
              <a:rPr lang="ru-RU" sz="2300" dirty="0" smtClean="0"/>
              <a:t>Наркомания является социальной, а отнюдь не только медицинской проблемой, и, соответственно, направления борьбы с ней должны носить социальный характер. Необходимо первостепенное внимание уделять профилактике. Огромную роль в профилактике наркомании, среди подростков  играют родители и педагоги. Их основная задача – показать, что жизнь прекрасна, многогранна, интересна, увлекательна только тогда, когда главная цель каждого – ориентир на здоровый образ жизни.</a:t>
            </a:r>
          </a:p>
          <a:p>
            <a:endParaRPr lang="ru-RU" sz="2000" dirty="0"/>
          </a:p>
        </p:txBody>
      </p:sp>
      <p:pic>
        <p:nvPicPr>
          <p:cNvPr id="7" name="Содержимое 6" descr="00026478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714744" y="1928802"/>
            <a:ext cx="1643074" cy="1643074"/>
          </a:xfrm>
        </p:spPr>
      </p:pic>
      <p:pic>
        <p:nvPicPr>
          <p:cNvPr id="8" name="Содержимое 7" descr="56649-HAB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643174" y="5207422"/>
            <a:ext cx="3424143" cy="1650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299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Средний возраст приобщения к наркотикам сегодня составляет 14 лет. Но уже выявлены случаи наркотической зависимости у 9-10-летних детей. Выборочные опросы подростков показывают, что 44% мальчиков и 25% девочек пробовали хотя бы раз в своей жизни наркотики  и другие </a:t>
            </a:r>
            <a:r>
              <a:rPr lang="ru-RU" sz="2400" dirty="0" err="1" smtClean="0"/>
              <a:t>психоактивные</a:t>
            </a:r>
            <a:r>
              <a:rPr lang="ru-RU" sz="2400" dirty="0" smtClean="0"/>
              <a:t> вещества.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3143248"/>
          <a:ext cx="8186766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- Главная опасность наркомании не столько в нанесении физиологического вреда организму, сколько в последующей деградации личности, которая наступает в 10-20 раз быстрее, чем при алкоголизме. </a:t>
            </a:r>
            <a:br>
              <a:rPr lang="ru-RU" sz="2400" dirty="0" smtClean="0"/>
            </a:br>
            <a:r>
              <a:rPr lang="ru-RU" sz="2400" dirty="0" smtClean="0"/>
              <a:t>Именно поэтому, просто необходимо проводить эффективную социально- педагогическую профилактику наркомании в подростковой среде. 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4071942"/>
          <a:ext cx="8115328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4471990" cy="3071810"/>
          </a:xfrm>
        </p:spPr>
        <p:txBody>
          <a:bodyPr anchor="t"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Цель</a:t>
            </a:r>
            <a:r>
              <a:rPr lang="ru-RU" sz="2000" b="1" dirty="0" smtClean="0"/>
              <a:t>  – </a:t>
            </a:r>
            <a:r>
              <a:rPr lang="ru-RU" sz="2000" dirty="0" smtClean="0"/>
              <a:t>выявить и обосновать особенности социально-педагогической профилактики наркомании в подростковой среде.</a:t>
            </a: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bg1"/>
                </a:solidFill>
              </a:rPr>
              <a:t>Объект</a:t>
            </a:r>
            <a:r>
              <a:rPr lang="ru-RU" sz="2000" b="1" dirty="0" smtClean="0"/>
              <a:t> </a:t>
            </a:r>
            <a:r>
              <a:rPr lang="ru-RU" sz="2000" dirty="0" smtClean="0"/>
              <a:t> – подростки в возрасте 14-17 лет.</a:t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bg1"/>
                </a:solidFill>
              </a:rPr>
              <a:t>Предмет</a:t>
            </a:r>
            <a:r>
              <a:rPr lang="ru-RU" sz="2000" b="1" dirty="0" smtClean="0"/>
              <a:t>  </a:t>
            </a:r>
            <a:r>
              <a:rPr lang="ru-RU" sz="2000" dirty="0" smtClean="0"/>
              <a:t>– профилактика  наркомании в подростковой среде.</a:t>
            </a:r>
            <a:br>
              <a:rPr lang="ru-RU" sz="2000" dirty="0" smtClean="0"/>
            </a:br>
            <a:r>
              <a:rPr lang="ru-RU" sz="2000" dirty="0" smtClean="0"/>
              <a:t>Для достижения поставленной цели необходимо решить следующие </a:t>
            </a:r>
            <a:r>
              <a:rPr lang="ru-RU" sz="2000" b="1" dirty="0" smtClean="0">
                <a:solidFill>
                  <a:schemeClr val="bg1"/>
                </a:solidFill>
              </a:rPr>
              <a:t>задачи</a:t>
            </a:r>
            <a:r>
              <a:rPr lang="ru-RU" sz="2000" b="1" dirty="0" smtClean="0"/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3357562"/>
            <a:ext cx="4614866" cy="307183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dirty="0" smtClean="0"/>
              <a:t> - рассмотреть наркоманию в подростковой среде как социальную проблему;</a:t>
            </a:r>
          </a:p>
          <a:p>
            <a:pPr lvl="0"/>
            <a:r>
              <a:rPr lang="ru-RU" sz="2000" dirty="0" smtClean="0"/>
              <a:t> - раскрыть причины и факторы наркомании в подростковой среде;</a:t>
            </a:r>
          </a:p>
          <a:p>
            <a:pPr lvl="0"/>
            <a:r>
              <a:rPr lang="ru-RU" sz="2000" dirty="0" smtClean="0"/>
              <a:t> - определить особенности социально-педагогической профилактики наркомании в подростковой среде;</a:t>
            </a:r>
          </a:p>
          <a:p>
            <a:pPr lvl="0"/>
            <a:r>
              <a:rPr lang="ru-RU" sz="2000" dirty="0" smtClean="0"/>
              <a:t> - описать опыт социально-педагогической профилактики наркомании в подростковой среде. </a:t>
            </a:r>
          </a:p>
          <a:p>
            <a:endParaRPr lang="ru-RU" sz="2000" dirty="0"/>
          </a:p>
        </p:txBody>
      </p:sp>
      <p:pic>
        <p:nvPicPr>
          <p:cNvPr id="7" name="Содержимое 6" descr="фото. подростки, прфилакти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4" y="2278042"/>
            <a:ext cx="3786214" cy="28396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01281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- Наркотическими средства признаются только в тех случаях, если отвечают трем критериям, а именно: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214554"/>
            <a:ext cx="8686800" cy="4643446"/>
          </a:xfrm>
        </p:spPr>
        <p:txBody>
          <a:bodyPr>
            <a:noAutofit/>
          </a:bodyPr>
          <a:lstStyle/>
          <a:p>
            <a:r>
              <a:rPr lang="ru-RU" sz="2800" dirty="0" smtClean="0"/>
              <a:t>1. </a:t>
            </a:r>
            <a:r>
              <a:rPr lang="ru-RU" sz="2800" u="sng" dirty="0" smtClean="0"/>
              <a:t>Медицинскому</a:t>
            </a:r>
            <a:r>
              <a:rPr lang="ru-RU" sz="2800" dirty="0" smtClean="0"/>
              <a:t>, если специфическое действие данного средства является причиной его немедицинского потребления;</a:t>
            </a:r>
          </a:p>
          <a:p>
            <a:r>
              <a:rPr lang="ru-RU" sz="2800" dirty="0" smtClean="0"/>
              <a:t>2. </a:t>
            </a:r>
            <a:r>
              <a:rPr lang="ru-RU" sz="2800" u="sng" dirty="0" smtClean="0"/>
              <a:t>Социальному, </a:t>
            </a:r>
            <a:r>
              <a:rPr lang="ru-RU" sz="2800" dirty="0" smtClean="0"/>
              <a:t>если это немедицинское потребление принимает такие масштабы, что приобретает социальную значимость;</a:t>
            </a:r>
          </a:p>
          <a:p>
            <a:r>
              <a:rPr lang="ru-RU" sz="2800" dirty="0" smtClean="0"/>
              <a:t>3. </a:t>
            </a:r>
            <a:r>
              <a:rPr lang="ru-RU" sz="2800" u="sng" dirty="0" smtClean="0"/>
              <a:t>Юридическому</a:t>
            </a:r>
            <a:r>
              <a:rPr lang="ru-RU" sz="2800" dirty="0" smtClean="0"/>
              <a:t>, если, исходя из этих двух предпосылок, соответствующая инстанция, на то уполномоченная, официально признала это средство наркотическим и включила его в особый список.</a:t>
            </a:r>
          </a:p>
          <a:p>
            <a:endParaRPr lang="ru-RU" sz="2400" dirty="0"/>
          </a:p>
        </p:txBody>
      </p:sp>
      <p:pic>
        <p:nvPicPr>
          <p:cNvPr id="5" name="Содержимое 4" descr="obucheni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0364" y="1000125"/>
            <a:ext cx="2714644" cy="13049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2214578"/>
          </a:xfrm>
        </p:spPr>
        <p:txBody>
          <a:bodyPr anchor="t">
            <a:normAutofit fontScale="90000"/>
          </a:bodyPr>
          <a:lstStyle/>
          <a:p>
            <a:r>
              <a:rPr lang="ru-RU" sz="2200" dirty="0" smtClean="0"/>
              <a:t>- Если рассматривать термин «наркомания» в социально педагогическом аспекте, то можно определить, что наркомания – это форма </a:t>
            </a:r>
            <a:r>
              <a:rPr lang="ru-RU" sz="2200" dirty="0" err="1" smtClean="0"/>
              <a:t>девиантного</a:t>
            </a:r>
            <a:r>
              <a:rPr lang="ru-RU" sz="2200" dirty="0" smtClean="0"/>
              <a:t> поведения, которая выражается в физической или психической зависимости от наркотиков, постепенно приводящей детский организм к физическому и психическому истощению и социальной </a:t>
            </a:r>
            <a:r>
              <a:rPr lang="ru-RU" sz="2200" dirty="0" err="1" smtClean="0"/>
              <a:t>дезадаптации</a:t>
            </a:r>
            <a:r>
              <a:rPr lang="ru-RU" sz="2200" dirty="0" smtClean="0"/>
              <a:t> личности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20" y="2714620"/>
            <a:ext cx="8858280" cy="414338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Подростковый возраст труден в социально-психологическом плане. У подростков ярко выражена познавательная активность и в то же время высокая социальная конфликтность. Отмечается значительная нервно-психическая неустойчивость, дисгармоничное развитие личности, низкий самоконтроль. Вместе с тем наблюдается высокая активность организма на фоне недостаточно сформированных защитных сил. В этом возрасте отсутствует внимание к своему здоровью. Подростки стремятся к самоутверждению и самостоятельности, активно добиваясь этого различными способами.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1285860"/>
          </a:xfrm>
        </p:spPr>
        <p:txBody>
          <a:bodyPr anchor="t">
            <a:noAutofit/>
          </a:bodyPr>
          <a:lstStyle/>
          <a:p>
            <a:pPr algn="ctr"/>
            <a:r>
              <a:rPr lang="ru-RU" sz="2000" dirty="0" smtClean="0"/>
              <a:t>Употребление наркотических веществ стало серьезной молодежной проблемой, а в течение последнего десятилетия ее уже относят к числу детских и подростковых проблем, которая характеризуется: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2928934"/>
            <a:ext cx="8329642" cy="3929066"/>
          </a:xfrm>
        </p:spPr>
        <p:txBody>
          <a:bodyPr>
            <a:normAutofit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 массовым увеличением злоупотребления наркотическими препаратами среди детей и подростков, причем у подростков влечение к наркотику очень долго остается психическим;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«омоложением» контингента лиц, употребляющих наркотические средства, до возраста 13-14 лет;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переходом от «легко доступных» </a:t>
            </a:r>
            <a:r>
              <a:rPr lang="ru-RU" sz="2000" dirty="0" err="1" smtClean="0"/>
              <a:t>психоактивных</a:t>
            </a:r>
            <a:r>
              <a:rPr lang="ru-RU" sz="2000" dirty="0" smtClean="0"/>
              <a:t> веществ, какими являлись в 80-х годах транквилизаторы, барбитураты, препараты конопли, к таким дорогостоящим и престижным наркотикам, как кокаин, героин, «</a:t>
            </a:r>
            <a:r>
              <a:rPr lang="ru-RU" sz="2000" dirty="0" err="1" smtClean="0"/>
              <a:t>экстази</a:t>
            </a:r>
            <a:r>
              <a:rPr lang="ru-RU" sz="2000" dirty="0" smtClean="0"/>
              <a:t>», наносящим более разрушительное действие на организм подростков, вызывающим быстрое привыкание к наркотикам и приводящим к деградации личности, хотя есть и определенная группа подростков, которые из-за нехватки средств употребляют дешевые, «грязные» наркотики. </a:t>
            </a:r>
          </a:p>
          <a:p>
            <a:endParaRPr lang="ru-RU" dirty="0"/>
          </a:p>
        </p:txBody>
      </p:sp>
      <p:pic>
        <p:nvPicPr>
          <p:cNvPr id="4" name="Содержимое 3" descr="613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8794" y="1285860"/>
            <a:ext cx="5111750" cy="1703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571744"/>
            <a:ext cx="8229600" cy="4286256"/>
          </a:xfrm>
        </p:spPr>
        <p:txBody>
          <a:bodyPr anchor="t">
            <a:noAutofit/>
          </a:bodyPr>
          <a:lstStyle/>
          <a:p>
            <a:pPr algn="l"/>
            <a:r>
              <a:rPr lang="ru-RU" sz="1900" dirty="0" smtClean="0"/>
              <a:t> </a:t>
            </a:r>
            <a:r>
              <a:rPr lang="ru-RU" sz="1600" dirty="0" smtClean="0"/>
              <a:t>Особая опасность наркомании для общества состоит в следующем. У людей употребляющих наркотики в короткие сроки развиваются тяжелые медицинские последствия хронического отравления организма: поражение внутренних органов, нервной системы, головного мозга. Отсюда – разнообразные психические расстройства и нарастающая деградация личности, постепенная полная </a:t>
            </a:r>
            <a:r>
              <a:rPr lang="ru-RU" sz="1600" dirty="0" err="1" smtClean="0"/>
              <a:t>инвалидизация</a:t>
            </a:r>
            <a:r>
              <a:rPr lang="ru-RU" sz="1600" dirty="0" smtClean="0"/>
              <a:t>, высокая смертность. Наркоманы разрушают себя не только физически, но и духовно. Для них характерны такие изменения психики, как душевная опустошенность, черствость, холодность, утрата способности к сопереживанию, к эмоциональному контакту, глубокий эгоизм. Угасают все влечения и потребности, у подростков пропадает интерес к учебе, новые знания ими усваиваются с трудом, а полученные – утрачиваются. Развивается равнодушие к близким, неспособность критически оценивать свое поведение.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357158" y="0"/>
            <a:ext cx="8501122" cy="2857496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2000" dirty="0" smtClean="0"/>
              <a:t>  распространением более опасных форм употребления наркотических веществ (например, внутривенные инъекции) в группе; симптомом наркотической зависимости подростка становится прием наркотического вещества в одиночку;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2000" dirty="0" smtClean="0"/>
              <a:t>  удовлетворением любопытства подростка относительно действия наркотического вещества; познанием приносящего удовольствие, нового, волнующего и таящего опасность опыта, достижением чувства полного расслабления, а иногда «ясности мышления» и «творческого вдохновения».     </a:t>
            </a:r>
          </a:p>
          <a:p>
            <a:pPr algn="l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1346</Words>
  <PresentationFormat>Экран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ПРОФИЛАКТИКА НАРКОМАНИИ В ПОДРОСТКОВОЙ СРЕДЕ </vt:lpstr>
      <vt:lpstr>Комитет Всемирной Организации Здравоохранения (ВОЗ) определяет наркоманию как состояние, характеризующееся неотвратимой потребностью в наркотике, добыванием его всевозможными средствами, стремлением к постоянному повышению доз, приводящему к физической и моральной деградации личности и вредным для общества социальным последствиям </vt:lpstr>
      <vt:lpstr>Средний возраст приобщения к наркотикам сегодня составляет 14 лет. Но уже выявлены случаи наркотической зависимости у 9-10-летних детей. Выборочные опросы подростков показывают, что 44% мальчиков и 25% девочек пробовали хотя бы раз в своей жизни наркотики  и другие психоактивные вещества.  </vt:lpstr>
      <vt:lpstr>- Главная опасность наркомании не столько в нанесении физиологического вреда организму, сколько в последующей деградации личности, которая наступает в 10-20 раз быстрее, чем при алкоголизме.  Именно поэтому, просто необходимо проводить эффективную социально- педагогическую профилактику наркомании в подростковой среде. </vt:lpstr>
      <vt:lpstr>Цель  – выявить и обосновать особенности социально-педагогической профилактики наркомании в подростковой среде.  Объект  – подростки в возрасте 14-17 лет. Предмет  – профилактика  наркомании в подростковой среде. Для достижения поставленной цели необходимо решить следующие задачи: </vt:lpstr>
      <vt:lpstr>- Наркотическими средства признаются только в тех случаях, если отвечают трем критериям, а именно:    </vt:lpstr>
      <vt:lpstr>- Если рассматривать термин «наркомания» в социально педагогическом аспекте, то можно определить, что наркомания – это форма девиантного поведения, которая выражается в физической или психической зависимости от наркотиков, постепенно приводящей детский организм к физическому и психическому истощению и социальной дезадаптации личности  </vt:lpstr>
      <vt:lpstr>Употребление наркотических веществ стало серьезной молодежной проблемой, а в течение последнего десятилетия ее уже относят к числу детских и подростковых проблем, которая характеризуется: </vt:lpstr>
      <vt:lpstr> Особая опасность наркомании для общества состоит в следующем. У людей употребляющих наркотики в короткие сроки развиваются тяжелые медицинские последствия хронического отравления организма: поражение внутренних органов, нервной системы, головного мозга. Отсюда – разнообразные психические расстройства и нарастающая деградация личности, постепенная полная инвалидизация, высокая смертность. Наркоманы разрушают себя не только физически, но и духовно. Для них характерны такие изменения психики, как душевная опустошенность, черствость, холодность, утрата способности к сопереживанию, к эмоциональному контакту, глубокий эгоизм. Угасают все влечения и потребности, у подростков пропадает интерес к учебе, новые знания ими усваиваются с трудом, а полученные – утрачиваются. Развивается равнодушие к близким, неспособность критически оценивать свое поведение.</vt:lpstr>
      <vt:lpstr>Таким образом, наркомания – это</vt:lpstr>
      <vt:lpstr>КЛАССНЫЙ ЧАС  «Профилактика наркомании»</vt:lpstr>
      <vt:lpstr> Практическая работа                                            «Лекарственные вещества, отпускаемые без рецепта».</vt:lpstr>
      <vt:lpstr>Ход работы: школьники делятся на 6 групп (по 3–4 человека). Каждая группа, получив раздаточный материал, вписывает в бланки необходимые данные о лекарственных веществах, которые можно найти у себя в домашних аптечках, купить в аптеках без рецепта врача. Группам выдается задание для исследования одной из предложенных тем: </vt:lpstr>
      <vt:lpstr>В ходе выполнения практической работы учащиеся знакомятся с лекарственными веществами, отпускаемыми без рецепта в аптеках города; самостоятельно изучают инструкции по медицинскому применению лекарственных препаратов. Время выполнения задания – 15–20 минут. Бланки должны содержать информацию о 7–10 лекарственных препаратах.</vt:lpstr>
      <vt:lpstr>Упражнение «Рука» </vt:lpstr>
      <vt:lpstr>Обсуждение наиболее эффективных приемов отказа от предлагаемых наркотиков.</vt:lpstr>
      <vt:lpstr> Обходить стороной: если есть подозрение, что в какой-то компании в определенное время могут предложить наркотики, просто обходите ее стороной. </vt:lpstr>
      <vt:lpstr>Дискуссия  «Как использовать приемы отказа» </vt:lpstr>
      <vt:lpstr>Рефлексия</vt:lpstr>
      <vt:lpstr>Слайд 20</vt:lpstr>
      <vt:lpstr>Лучший метод борьбы с наркоманией – профилактика. </vt:lpstr>
      <vt:lpstr>Таким образом, наркомания – тяжелое заболевание, которое ведет к нравственной и социальной деградации личности, толкает потерявших контроль над своим поведением подростков к правонарушениям.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НАРКОМАНИИ В ПОДРОСТКОВОЙ СРЕДЕ </dc:title>
  <dc:creator>Олег</dc:creator>
  <cp:lastModifiedBy>User</cp:lastModifiedBy>
  <cp:revision>40</cp:revision>
  <dcterms:created xsi:type="dcterms:W3CDTF">2013-09-18T12:00:43Z</dcterms:created>
  <dcterms:modified xsi:type="dcterms:W3CDTF">2015-06-16T12:16:02Z</dcterms:modified>
</cp:coreProperties>
</file>