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57" r:id="rId5"/>
    <p:sldId id="258" r:id="rId6"/>
    <p:sldId id="259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6600"/>
    <a:srgbClr val="FF0000"/>
    <a:srgbClr val="FFFF00"/>
    <a:srgbClr val="99FF6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62" d="100"/>
          <a:sy n="62" d="100"/>
        </p:scale>
        <p:origin x="-1136" y="-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F0B4A-3EC1-4747-A281-9AAF27C5CE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41061"/>
      </p:ext>
    </p:extLst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576A1-1A11-4A70-A772-1F40DE349F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788514"/>
      </p:ext>
    </p:extLst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1418D-EC45-4681-B7EE-AF8E7788DF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17988"/>
      </p:ext>
    </p:extLst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ED821-46A5-4EC8-8B0E-71FD88DE6D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721097"/>
      </p:ext>
    </p:extLst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B955A-1A62-4F2B-83BE-9420EDC43E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428269"/>
      </p:ext>
    </p:extLst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4B1C2-43D6-4498-9EB2-22FD14982F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116892"/>
      </p:ext>
    </p:extLst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6B8AE-7344-4C3C-8E0A-C12E87E0EA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417074"/>
      </p:ext>
    </p:extLst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8F7B9-D361-4413-BB34-E39465B26D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741278"/>
      </p:ext>
    </p:extLst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DA715-99DD-4F93-92F4-6730F27084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679713"/>
      </p:ext>
    </p:extLst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9261A-4564-4874-89CA-ED0D1924C4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296560"/>
      </p:ext>
    </p:extLst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F58CC-A45C-4ABC-B8D8-AE95D21D70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31514"/>
      </p:ext>
    </p:extLst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01FEE095-4B89-4130-AC5F-0B324B60EF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3" Type="http://schemas.openxmlformats.org/officeDocument/2006/relationships/image" Target="../media/image4.jpeg"/><Relationship Id="rId21" Type="http://schemas.openxmlformats.org/officeDocument/2006/relationships/image" Target="../media/image2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image" Target="../media/image3.jpeg"/><Relationship Id="rId16" Type="http://schemas.openxmlformats.org/officeDocument/2006/relationships/image" Target="../media/image17.jpeg"/><Relationship Id="rId20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19" Type="http://schemas.openxmlformats.org/officeDocument/2006/relationships/image" Target="../media/image20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Проект: </a:t>
            </a:r>
            <a:br>
              <a:rPr lang="ru-RU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Имидж-салон для кошек</a:t>
            </a:r>
            <a:br>
              <a:rPr lang="ru-RU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«Мяу-Кудряшка».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429000"/>
            <a:ext cx="8534400" cy="17526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Исполнитель: Румянцева Надежда Петровна</a:t>
            </a:r>
          </a:p>
          <a:p>
            <a:pPr eaLnBrk="1" hangingPunct="1">
              <a:defRPr/>
            </a:pPr>
            <a:r>
              <a:rPr lang="ru-RU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Ученица 9 «А» класса школы №399</a:t>
            </a:r>
          </a:p>
          <a:p>
            <a:pPr eaLnBrk="1" hangingPunct="1">
              <a:defRPr/>
            </a:pPr>
            <a:r>
              <a:rPr lang="ru-RU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Руководитель: Патик Оксана Михайловна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effectLst>
            <a:outerShdw dist="35921" dir="2700000" algn="ctr" rotWithShape="0">
              <a:srgbClr val="FFCC66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Наша фирма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914400" y="2286000"/>
            <a:ext cx="28400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CC66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5400">
                <a:solidFill>
                  <a:schemeClr val="accent1"/>
                </a:solidFill>
                <a:latin typeface="Times New Roman" pitchFamily="18" charset="0"/>
              </a:rPr>
              <a:t>Логотип:</a:t>
            </a: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228600" y="5029200"/>
            <a:ext cx="7891463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chemeClr val="accent1"/>
                </a:solidFill>
              </a:rPr>
              <a:t>Фирма занимается предоставлением услуг по уходу за кошками</a:t>
            </a:r>
          </a:p>
          <a:p>
            <a:pPr eaLnBrk="1" hangingPunct="1"/>
            <a:r>
              <a:rPr lang="ru-RU" altLang="ru-RU" sz="3200">
                <a:solidFill>
                  <a:schemeClr val="accent1"/>
                </a:solidFill>
              </a:rPr>
              <a:t>(стрижки, одежда, аксессуары)</a:t>
            </a:r>
          </a:p>
        </p:txBody>
      </p:sp>
      <p:pic>
        <p:nvPicPr>
          <p:cNvPr id="6162" name="Picture 18" descr="C:\Documents and Settings\PETR\My Documents\Эмблема для призентации копия 2 коп 5.bmp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828800"/>
            <a:ext cx="4876800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ru-RU" altLang="ru-RU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Наши клиенты</a:t>
            </a:r>
          </a:p>
        </p:txBody>
      </p:sp>
      <p:grpSp>
        <p:nvGrpSpPr>
          <p:cNvPr id="19466" name="Group 10"/>
          <p:cNvGrpSpPr>
            <a:grpSpLocks/>
          </p:cNvGrpSpPr>
          <p:nvPr/>
        </p:nvGrpSpPr>
        <p:grpSpPr bwMode="auto">
          <a:xfrm>
            <a:off x="1295400" y="1066800"/>
            <a:ext cx="5314950" cy="5562600"/>
            <a:chOff x="720" y="672"/>
            <a:chExt cx="3348" cy="3504"/>
          </a:xfrm>
        </p:grpSpPr>
        <p:pic>
          <p:nvPicPr>
            <p:cNvPr id="7193" name="Picture 25" descr="G:\ybovnxkz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672"/>
              <a:ext cx="2628" cy="3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0" name="AutoShape 4"/>
            <p:cNvSpPr>
              <a:spLocks noChangeArrowheads="1"/>
            </p:cNvSpPr>
            <p:nvPr/>
          </p:nvSpPr>
          <p:spPr bwMode="auto">
            <a:xfrm>
              <a:off x="720" y="816"/>
              <a:ext cx="1728" cy="1680"/>
            </a:xfrm>
            <a:prstGeom prst="rightArrowCallout">
              <a:avLst>
                <a:gd name="adj1" fmla="val 25000"/>
                <a:gd name="adj2" fmla="val 25000"/>
                <a:gd name="adj3" fmla="val 17748"/>
                <a:gd name="adj4" fmla="val 70181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altLang="ru-RU">
                  <a:solidFill>
                    <a:schemeClr val="accent1"/>
                  </a:solidFill>
                </a:rPr>
                <a:t>Ей очень</a:t>
              </a:r>
            </a:p>
            <a:p>
              <a:pPr algn="ctr"/>
              <a:r>
                <a:rPr lang="ru-RU" altLang="ru-RU">
                  <a:solidFill>
                    <a:schemeClr val="accent1"/>
                  </a:solidFill>
                </a:rPr>
                <a:t>идёт это</a:t>
              </a:r>
            </a:p>
            <a:p>
              <a:pPr algn="ctr"/>
              <a:r>
                <a:rPr lang="ru-RU" altLang="ru-RU">
                  <a:solidFill>
                    <a:schemeClr val="accent1"/>
                  </a:solidFill>
                </a:rPr>
                <a:t> пальто.</a:t>
              </a:r>
            </a:p>
          </p:txBody>
        </p:sp>
      </p:grpSp>
      <p:grpSp>
        <p:nvGrpSpPr>
          <p:cNvPr id="19462" name="Группа 32"/>
          <p:cNvGrpSpPr>
            <a:grpSpLocks/>
          </p:cNvGrpSpPr>
          <p:nvPr/>
        </p:nvGrpSpPr>
        <p:grpSpPr bwMode="auto">
          <a:xfrm>
            <a:off x="762000" y="914400"/>
            <a:ext cx="7391400" cy="5265738"/>
            <a:chOff x="609600" y="857232"/>
            <a:chExt cx="7391400" cy="5265756"/>
          </a:xfrm>
        </p:grpSpPr>
        <p:pic>
          <p:nvPicPr>
            <p:cNvPr id="19463" name="Picture 20" descr="G:\8889648670c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1219200"/>
              <a:ext cx="7391400" cy="4903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Выноска со стрелкой вниз 31"/>
            <p:cNvSpPr/>
            <p:nvPr/>
          </p:nvSpPr>
          <p:spPr>
            <a:xfrm>
              <a:off x="928688" y="857232"/>
              <a:ext cx="2857500" cy="1500193"/>
            </a:xfrm>
            <a:prstGeom prst="downArrowCallou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>
                  <a:solidFill>
                    <a:schemeClr val="accent1"/>
                  </a:solidFill>
                </a:rPr>
                <a:t>Прелестные шляпки!</a:t>
              </a:r>
            </a:p>
          </p:txBody>
        </p:sp>
      </p:grpSp>
      <p:grpSp>
        <p:nvGrpSpPr>
          <p:cNvPr id="19467" name="Group 11"/>
          <p:cNvGrpSpPr>
            <a:grpSpLocks/>
          </p:cNvGrpSpPr>
          <p:nvPr/>
        </p:nvGrpSpPr>
        <p:grpSpPr bwMode="auto">
          <a:xfrm>
            <a:off x="762000" y="609600"/>
            <a:ext cx="7239000" cy="5942013"/>
            <a:chOff x="528" y="0"/>
            <a:chExt cx="4560" cy="3743"/>
          </a:xfrm>
        </p:grpSpPr>
        <p:pic>
          <p:nvPicPr>
            <p:cNvPr id="7175" name="Picture 7" descr="G:\0_b89d_363dce80_XL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288"/>
              <a:ext cx="4560" cy="3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9" name="AutoShape 13"/>
            <p:cNvSpPr>
              <a:spLocks noChangeArrowheads="1"/>
            </p:cNvSpPr>
            <p:nvPr/>
          </p:nvSpPr>
          <p:spPr bwMode="auto">
            <a:xfrm>
              <a:off x="1008" y="0"/>
              <a:ext cx="1728" cy="1392"/>
            </a:xfrm>
            <a:prstGeom prst="downArrowCallout">
              <a:avLst>
                <a:gd name="adj1" fmla="val 31034"/>
                <a:gd name="adj2" fmla="val 31034"/>
                <a:gd name="adj3" fmla="val 16667"/>
                <a:gd name="adj4" fmla="val 6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altLang="ru-RU">
                  <a:solidFill>
                    <a:schemeClr val="accent1"/>
                  </a:solidFill>
                </a:rPr>
                <a:t>Потрясающая </a:t>
              </a:r>
            </a:p>
            <a:p>
              <a:pPr algn="ctr"/>
              <a:r>
                <a:rPr lang="ru-RU" altLang="ru-RU">
                  <a:solidFill>
                    <a:schemeClr val="accent1"/>
                  </a:solidFill>
                </a:rPr>
                <a:t>стрижка!</a:t>
              </a:r>
            </a:p>
          </p:txBody>
        </p:sp>
      </p:grpSp>
      <p:grpSp>
        <p:nvGrpSpPr>
          <p:cNvPr id="19470" name="Group 14"/>
          <p:cNvGrpSpPr>
            <a:grpSpLocks/>
          </p:cNvGrpSpPr>
          <p:nvPr/>
        </p:nvGrpSpPr>
        <p:grpSpPr bwMode="auto">
          <a:xfrm>
            <a:off x="838200" y="990600"/>
            <a:ext cx="7239000" cy="5429250"/>
            <a:chOff x="528" y="720"/>
            <a:chExt cx="4560" cy="3420"/>
          </a:xfrm>
        </p:grpSpPr>
        <p:pic>
          <p:nvPicPr>
            <p:cNvPr id="7172" name="Picture 4" descr="C:\Documents and Settings\PETR\My Documents\Архив\Просто так\кошки\18[2]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720"/>
              <a:ext cx="4560" cy="3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2" name="AutoShape 16"/>
            <p:cNvSpPr>
              <a:spLocks noChangeArrowheads="1"/>
            </p:cNvSpPr>
            <p:nvPr/>
          </p:nvSpPr>
          <p:spPr bwMode="auto">
            <a:xfrm>
              <a:off x="3408" y="960"/>
              <a:ext cx="1536" cy="1632"/>
            </a:xfrm>
            <a:prstGeom prst="leftArrowCallout">
              <a:avLst>
                <a:gd name="adj1" fmla="val 26563"/>
                <a:gd name="adj2" fmla="val 26563"/>
                <a:gd name="adj3" fmla="val 10806"/>
                <a:gd name="adj4" fmla="val 73699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altLang="ru-RU">
                  <a:solidFill>
                    <a:schemeClr val="accent1"/>
                  </a:solidFill>
                </a:rPr>
                <a:t>Интересный</a:t>
              </a:r>
            </a:p>
            <a:p>
              <a:pPr algn="ctr"/>
              <a:r>
                <a:rPr lang="ru-RU" altLang="ru-RU">
                  <a:solidFill>
                    <a:schemeClr val="accent1"/>
                  </a:solidFill>
                </a:rPr>
                <a:t>аксессуар.</a:t>
              </a:r>
            </a:p>
          </p:txBody>
        </p:sp>
      </p:grpSp>
      <p:grpSp>
        <p:nvGrpSpPr>
          <p:cNvPr id="19473" name="Группа 27"/>
          <p:cNvGrpSpPr>
            <a:grpSpLocks/>
          </p:cNvGrpSpPr>
          <p:nvPr/>
        </p:nvGrpSpPr>
        <p:grpSpPr bwMode="auto">
          <a:xfrm>
            <a:off x="304800" y="1371600"/>
            <a:ext cx="7629525" cy="4921250"/>
            <a:chOff x="428625" y="1219200"/>
            <a:chExt cx="7629525" cy="4921250"/>
          </a:xfrm>
        </p:grpSpPr>
        <p:pic>
          <p:nvPicPr>
            <p:cNvPr id="19474" name="Picture 22" descr="G:\l1048750765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219200"/>
              <a:ext cx="7143750" cy="4921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Выноска со стрелкой вправо 30"/>
            <p:cNvSpPr/>
            <p:nvPr/>
          </p:nvSpPr>
          <p:spPr>
            <a:xfrm>
              <a:off x="428625" y="1285875"/>
              <a:ext cx="2786063" cy="1357313"/>
            </a:xfrm>
            <a:prstGeom prst="rightArrowCallout">
              <a:avLst/>
            </a:prstGeom>
            <a:solidFill>
              <a:srgbClr val="FFFF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>
                  <a:solidFill>
                    <a:schemeClr val="accent1"/>
                  </a:solidFill>
                </a:rPr>
                <a:t>Процедуры!</a:t>
              </a:r>
            </a:p>
          </p:txBody>
        </p:sp>
      </p:grpSp>
      <p:grpSp>
        <p:nvGrpSpPr>
          <p:cNvPr id="19476" name="Группа 29"/>
          <p:cNvGrpSpPr>
            <a:grpSpLocks/>
          </p:cNvGrpSpPr>
          <p:nvPr/>
        </p:nvGrpSpPr>
        <p:grpSpPr bwMode="auto">
          <a:xfrm>
            <a:off x="990600" y="1066800"/>
            <a:ext cx="7577138" cy="5337175"/>
            <a:chOff x="1066800" y="1066800"/>
            <a:chExt cx="7577166" cy="5337175"/>
          </a:xfrm>
        </p:grpSpPr>
        <p:pic>
          <p:nvPicPr>
            <p:cNvPr id="19477" name="Picture 21" descr="G:\cat9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1066800"/>
              <a:ext cx="6784975" cy="533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Выноска со стрелкой вверх 28"/>
            <p:cNvSpPr/>
            <p:nvPr/>
          </p:nvSpPr>
          <p:spPr>
            <a:xfrm>
              <a:off x="6215082" y="5072063"/>
              <a:ext cx="2428884" cy="1000125"/>
            </a:xfrm>
            <a:prstGeom prst="upArrowCallou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 err="1">
                  <a:solidFill>
                    <a:schemeClr val="accent1"/>
                  </a:solidFill>
                </a:rPr>
                <a:t>Маникюрчик</a:t>
              </a:r>
              <a:r>
                <a:rPr lang="ru-RU" dirty="0">
                  <a:solidFill>
                    <a:schemeClr val="accent1"/>
                  </a:solidFill>
                </a:rPr>
                <a:t>!</a:t>
              </a:r>
            </a:p>
          </p:txBody>
        </p:sp>
      </p:grpSp>
      <p:grpSp>
        <p:nvGrpSpPr>
          <p:cNvPr id="19479" name="Group 23"/>
          <p:cNvGrpSpPr>
            <a:grpSpLocks/>
          </p:cNvGrpSpPr>
          <p:nvPr/>
        </p:nvGrpSpPr>
        <p:grpSpPr bwMode="auto">
          <a:xfrm>
            <a:off x="1371600" y="685800"/>
            <a:ext cx="6938963" cy="5829300"/>
            <a:chOff x="816" y="528"/>
            <a:chExt cx="4371" cy="3672"/>
          </a:xfrm>
        </p:grpSpPr>
        <p:pic>
          <p:nvPicPr>
            <p:cNvPr id="19480" name="Picture 24" descr="H:\1221245601_600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672"/>
              <a:ext cx="3600" cy="3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Выноска со стрелкой влево 34"/>
            <p:cNvSpPr/>
            <p:nvPr/>
          </p:nvSpPr>
          <p:spPr>
            <a:xfrm>
              <a:off x="3072" y="528"/>
              <a:ext cx="2115" cy="1260"/>
            </a:xfrm>
            <a:prstGeom prst="leftArrowCallout">
              <a:avLst>
                <a:gd name="adj1" fmla="val 25000"/>
                <a:gd name="adj2" fmla="val 26076"/>
                <a:gd name="adj3" fmla="val 24462"/>
                <a:gd name="adj4" fmla="val 80538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>
                  <a:solidFill>
                    <a:schemeClr val="accent1"/>
                  </a:solidFill>
                </a:rPr>
                <a:t>Я индивидуальность! Моя стрижка это показывает.</a:t>
              </a:r>
            </a:p>
          </p:txBody>
        </p:sp>
      </p:grpSp>
      <p:grpSp>
        <p:nvGrpSpPr>
          <p:cNvPr id="19482" name="Group 26"/>
          <p:cNvGrpSpPr>
            <a:grpSpLocks/>
          </p:cNvGrpSpPr>
          <p:nvPr/>
        </p:nvGrpSpPr>
        <p:grpSpPr bwMode="auto">
          <a:xfrm>
            <a:off x="990600" y="990600"/>
            <a:ext cx="7772400" cy="5867400"/>
            <a:chOff x="480" y="624"/>
            <a:chExt cx="4896" cy="3696"/>
          </a:xfrm>
        </p:grpSpPr>
        <p:pic>
          <p:nvPicPr>
            <p:cNvPr id="19483" name="Picture 27" descr="H:\2945401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624"/>
              <a:ext cx="4512" cy="3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484" name="AutoShape 28"/>
            <p:cNvSpPr>
              <a:spLocks noChangeArrowheads="1"/>
            </p:cNvSpPr>
            <p:nvPr/>
          </p:nvSpPr>
          <p:spPr bwMode="auto">
            <a:xfrm>
              <a:off x="3456" y="2496"/>
              <a:ext cx="1920" cy="1824"/>
            </a:xfrm>
            <a:prstGeom prst="leftArrowCallout">
              <a:avLst>
                <a:gd name="adj1" fmla="val 25000"/>
                <a:gd name="adj2" fmla="val 25000"/>
                <a:gd name="adj3" fmla="val 17544"/>
                <a:gd name="adj4" fmla="val 6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altLang="ru-RU">
                  <a:solidFill>
                    <a:schemeClr val="accent1"/>
                  </a:solidFill>
                </a:rPr>
                <a:t>Работа</a:t>
              </a:r>
            </a:p>
            <a:p>
              <a:pPr algn="ctr"/>
              <a:r>
                <a:rPr lang="ru-RU" altLang="ru-RU">
                  <a:solidFill>
                    <a:schemeClr val="accent1"/>
                  </a:solidFill>
                </a:rPr>
                <a:t> парикмахера.</a:t>
              </a:r>
            </a:p>
            <a:p>
              <a:pPr algn="ctr"/>
              <a:r>
                <a:rPr lang="ru-RU" altLang="ru-RU">
                  <a:solidFill>
                    <a:schemeClr val="accent1"/>
                  </a:solidFill>
                </a:rPr>
                <a:t> Клиент </a:t>
              </a:r>
            </a:p>
            <a:p>
              <a:pPr algn="ctr"/>
              <a:r>
                <a:rPr lang="ru-RU" altLang="ru-RU">
                  <a:solidFill>
                    <a:schemeClr val="accent1"/>
                  </a:solidFill>
                </a:rPr>
                <a:t>доволен. </a:t>
              </a:r>
            </a:p>
            <a:p>
              <a:pPr algn="ctr"/>
              <a:r>
                <a:rPr lang="ru-RU" altLang="ru-RU">
                  <a:solidFill>
                    <a:schemeClr val="accent1"/>
                  </a:solidFill>
                </a:rPr>
                <a:t>Отлично! </a:t>
              </a:r>
            </a:p>
          </p:txBody>
        </p:sp>
      </p:grpSp>
      <p:grpSp>
        <p:nvGrpSpPr>
          <p:cNvPr id="19485" name="Группа 40"/>
          <p:cNvGrpSpPr>
            <a:grpSpLocks/>
          </p:cNvGrpSpPr>
          <p:nvPr/>
        </p:nvGrpSpPr>
        <p:grpSpPr bwMode="auto">
          <a:xfrm>
            <a:off x="609600" y="1066800"/>
            <a:ext cx="7667625" cy="5337175"/>
            <a:chOff x="714348" y="714356"/>
            <a:chExt cx="7667652" cy="5337194"/>
          </a:xfrm>
        </p:grpSpPr>
        <p:pic>
          <p:nvPicPr>
            <p:cNvPr id="19486" name="Picture 17" descr="G:\103100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914400"/>
              <a:ext cx="7086600" cy="513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Выноска со стрелкой вниз 39"/>
            <p:cNvSpPr/>
            <p:nvPr/>
          </p:nvSpPr>
          <p:spPr>
            <a:xfrm>
              <a:off x="714348" y="714356"/>
              <a:ext cx="2786073" cy="2071695"/>
            </a:xfrm>
            <a:prstGeom prst="downArrowCallou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>
                  <a:solidFill>
                    <a:schemeClr val="accent1"/>
                  </a:solidFill>
                </a:rPr>
                <a:t>Уход за когтями просто необходим.</a:t>
              </a:r>
            </a:p>
          </p:txBody>
        </p:sp>
      </p:grpSp>
      <p:grpSp>
        <p:nvGrpSpPr>
          <p:cNvPr id="19488" name="Группа 42"/>
          <p:cNvGrpSpPr>
            <a:grpSpLocks/>
          </p:cNvGrpSpPr>
          <p:nvPr/>
        </p:nvGrpSpPr>
        <p:grpSpPr bwMode="auto">
          <a:xfrm>
            <a:off x="533400" y="990600"/>
            <a:ext cx="7945438" cy="5551488"/>
            <a:chOff x="357158" y="857232"/>
            <a:chExt cx="7945467" cy="5551506"/>
          </a:xfrm>
        </p:grpSpPr>
        <p:pic>
          <p:nvPicPr>
            <p:cNvPr id="19489" name="Picture 16" descr="G:\88785_a2c5fd77e85f554a73dfd6e7c71a9cd0_1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1066800"/>
              <a:ext cx="7312025" cy="534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Выноска со стрелкой вправо 41"/>
            <p:cNvSpPr/>
            <p:nvPr/>
          </p:nvSpPr>
          <p:spPr>
            <a:xfrm>
              <a:off x="357158" y="857232"/>
              <a:ext cx="2714635" cy="2500321"/>
            </a:xfrm>
            <a:prstGeom prst="rightArrowCallou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>
                  <a:solidFill>
                    <a:schemeClr val="accent1"/>
                  </a:solidFill>
                </a:rPr>
                <a:t>Модные костюмы – счастливые питомцы!</a:t>
              </a:r>
            </a:p>
          </p:txBody>
        </p:sp>
      </p:grpSp>
      <p:grpSp>
        <p:nvGrpSpPr>
          <p:cNvPr id="19491" name="Группа 44"/>
          <p:cNvGrpSpPr>
            <a:grpSpLocks/>
          </p:cNvGrpSpPr>
          <p:nvPr/>
        </p:nvGrpSpPr>
        <p:grpSpPr bwMode="auto">
          <a:xfrm>
            <a:off x="914400" y="609600"/>
            <a:ext cx="7643813" cy="6029325"/>
            <a:chOff x="428596" y="142852"/>
            <a:chExt cx="7643866" cy="6029331"/>
          </a:xfrm>
        </p:grpSpPr>
        <p:pic>
          <p:nvPicPr>
            <p:cNvPr id="19492" name="Picture 15" descr="G:\8663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596" y="928670"/>
              <a:ext cx="7162800" cy="5243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Выноска со стрелкой вниз 43"/>
            <p:cNvSpPr/>
            <p:nvPr/>
          </p:nvSpPr>
          <p:spPr>
            <a:xfrm>
              <a:off x="5214942" y="142852"/>
              <a:ext cx="2857520" cy="2071690"/>
            </a:xfrm>
            <a:prstGeom prst="downArrowCallou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>
                  <a:solidFill>
                    <a:schemeClr val="accent1"/>
                  </a:solidFill>
                </a:rPr>
                <a:t>Обаятельная и привлекательная! </a:t>
              </a:r>
            </a:p>
          </p:txBody>
        </p:sp>
      </p:grpSp>
      <p:grpSp>
        <p:nvGrpSpPr>
          <p:cNvPr id="19494" name="Группа 46"/>
          <p:cNvGrpSpPr>
            <a:grpSpLocks/>
          </p:cNvGrpSpPr>
          <p:nvPr/>
        </p:nvGrpSpPr>
        <p:grpSpPr bwMode="auto">
          <a:xfrm>
            <a:off x="2438400" y="214313"/>
            <a:ext cx="5176838" cy="6643687"/>
            <a:chOff x="2895600" y="214290"/>
            <a:chExt cx="5176862" cy="6643710"/>
          </a:xfrm>
        </p:grpSpPr>
        <p:pic>
          <p:nvPicPr>
            <p:cNvPr id="19495" name="Picture 14" descr="G:\004759b1565d.jp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600" y="762000"/>
              <a:ext cx="3333750" cy="609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Выноска со стрелкой вниз 45"/>
            <p:cNvSpPr/>
            <p:nvPr/>
          </p:nvSpPr>
          <p:spPr>
            <a:xfrm>
              <a:off x="5000635" y="214290"/>
              <a:ext cx="3071827" cy="2000257"/>
            </a:xfrm>
            <a:prstGeom prst="downArrowCallou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>
                  <a:solidFill>
                    <a:schemeClr val="accent1"/>
                  </a:solidFill>
                </a:rPr>
                <a:t>Красота – это искусство! Приобщитесь к нему.</a:t>
              </a:r>
            </a:p>
          </p:txBody>
        </p:sp>
      </p:grpSp>
      <p:grpSp>
        <p:nvGrpSpPr>
          <p:cNvPr id="19497" name="Группа 48"/>
          <p:cNvGrpSpPr>
            <a:grpSpLocks/>
          </p:cNvGrpSpPr>
          <p:nvPr/>
        </p:nvGrpSpPr>
        <p:grpSpPr bwMode="auto">
          <a:xfrm>
            <a:off x="457200" y="762000"/>
            <a:ext cx="6686550" cy="5851525"/>
            <a:chOff x="285720" y="838200"/>
            <a:chExt cx="6686580" cy="5851525"/>
          </a:xfrm>
        </p:grpSpPr>
        <p:pic>
          <p:nvPicPr>
            <p:cNvPr id="19498" name="Picture 13" descr="G:\23.jp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838200"/>
              <a:ext cx="4914900" cy="585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Выноска со стрелкой вправо 47"/>
            <p:cNvSpPr/>
            <p:nvPr/>
          </p:nvSpPr>
          <p:spPr>
            <a:xfrm>
              <a:off x="285720" y="3214688"/>
              <a:ext cx="2928951" cy="2500312"/>
            </a:xfrm>
            <a:prstGeom prst="rightArrowCallou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Tx/>
                <a:buChar char="-"/>
                <a:defRPr/>
              </a:pPr>
              <a:r>
                <a:rPr lang="ru-RU" dirty="0">
                  <a:solidFill>
                    <a:schemeClr val="accent1"/>
                  </a:solidFill>
                </a:rPr>
                <a:t>Хороший </a:t>
              </a:r>
              <a:r>
                <a:rPr lang="ru-RU" dirty="0" err="1">
                  <a:solidFill>
                    <a:schemeClr val="accent1"/>
                  </a:solidFill>
                </a:rPr>
                <a:t>галстучек</a:t>
              </a:r>
              <a:r>
                <a:rPr lang="ru-RU" dirty="0">
                  <a:solidFill>
                    <a:schemeClr val="accent1"/>
                  </a:solidFill>
                </a:rPr>
                <a:t>. Где взял?</a:t>
              </a:r>
            </a:p>
            <a:p>
              <a:pPr algn="ctr">
                <a:buFontTx/>
                <a:buChar char="-"/>
                <a:defRPr/>
              </a:pPr>
              <a:r>
                <a:rPr lang="ru-RU" dirty="0">
                  <a:solidFill>
                    <a:schemeClr val="accent1"/>
                  </a:solidFill>
                </a:rPr>
                <a:t> В отличном месте.</a:t>
              </a:r>
            </a:p>
          </p:txBody>
        </p:sp>
      </p:grpSp>
      <p:grpSp>
        <p:nvGrpSpPr>
          <p:cNvPr id="19500" name="Group 44"/>
          <p:cNvGrpSpPr>
            <a:grpSpLocks/>
          </p:cNvGrpSpPr>
          <p:nvPr/>
        </p:nvGrpSpPr>
        <p:grpSpPr bwMode="auto">
          <a:xfrm>
            <a:off x="1828800" y="457200"/>
            <a:ext cx="5791200" cy="6400800"/>
            <a:chOff x="1152" y="288"/>
            <a:chExt cx="3648" cy="4032"/>
          </a:xfrm>
        </p:grpSpPr>
        <p:pic>
          <p:nvPicPr>
            <p:cNvPr id="7177" name="Picture 9" descr="G:\l1048751082.jp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624"/>
              <a:ext cx="3259" cy="3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02" name="AutoShape 46"/>
            <p:cNvSpPr>
              <a:spLocks noChangeArrowheads="1"/>
            </p:cNvSpPr>
            <p:nvPr/>
          </p:nvSpPr>
          <p:spPr bwMode="auto">
            <a:xfrm>
              <a:off x="2928" y="288"/>
              <a:ext cx="1872" cy="1008"/>
            </a:xfrm>
            <a:prstGeom prst="downArrowCallout">
              <a:avLst>
                <a:gd name="adj1" fmla="val 46429"/>
                <a:gd name="adj2" fmla="val 46429"/>
                <a:gd name="adj3" fmla="val 16667"/>
                <a:gd name="adj4" fmla="val 6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altLang="ru-RU">
                  <a:solidFill>
                    <a:schemeClr val="accent1"/>
                  </a:solidFill>
                </a:rPr>
                <a:t>Мастера тату</a:t>
              </a:r>
            </a:p>
          </p:txBody>
        </p:sp>
      </p:grpSp>
      <p:grpSp>
        <p:nvGrpSpPr>
          <p:cNvPr id="19503" name="Group 47"/>
          <p:cNvGrpSpPr>
            <a:grpSpLocks/>
          </p:cNvGrpSpPr>
          <p:nvPr/>
        </p:nvGrpSpPr>
        <p:grpSpPr bwMode="auto">
          <a:xfrm>
            <a:off x="914400" y="533400"/>
            <a:ext cx="6934200" cy="6026150"/>
            <a:chOff x="576" y="336"/>
            <a:chExt cx="4368" cy="3796"/>
          </a:xfrm>
        </p:grpSpPr>
        <p:pic>
          <p:nvPicPr>
            <p:cNvPr id="7179" name="Picture 11" descr="G:\320090318112523DSCi0043.jp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768"/>
              <a:ext cx="4368" cy="3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05" name="AutoShape 49"/>
            <p:cNvSpPr>
              <a:spLocks noChangeArrowheads="1"/>
            </p:cNvSpPr>
            <p:nvPr/>
          </p:nvSpPr>
          <p:spPr bwMode="auto">
            <a:xfrm>
              <a:off x="2784" y="336"/>
              <a:ext cx="2064" cy="960"/>
            </a:xfrm>
            <a:prstGeom prst="downArrowCallout">
              <a:avLst>
                <a:gd name="adj1" fmla="val 53750"/>
                <a:gd name="adj2" fmla="val 53750"/>
                <a:gd name="adj3" fmla="val 16667"/>
                <a:gd name="adj4" fmla="val 6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altLang="ru-RU">
                  <a:solidFill>
                    <a:schemeClr val="accent1"/>
                  </a:solidFill>
                </a:rPr>
                <a:t>Тёплая одежда</a:t>
              </a:r>
            </a:p>
          </p:txBody>
        </p:sp>
      </p:grpSp>
      <p:grpSp>
        <p:nvGrpSpPr>
          <p:cNvPr id="19506" name="Group 50"/>
          <p:cNvGrpSpPr>
            <a:grpSpLocks/>
          </p:cNvGrpSpPr>
          <p:nvPr/>
        </p:nvGrpSpPr>
        <p:grpSpPr bwMode="auto">
          <a:xfrm>
            <a:off x="1219200" y="1295400"/>
            <a:ext cx="6934200" cy="5200650"/>
            <a:chOff x="864" y="576"/>
            <a:chExt cx="4368" cy="3276"/>
          </a:xfrm>
        </p:grpSpPr>
        <p:pic>
          <p:nvPicPr>
            <p:cNvPr id="7176" name="Picture 8" descr="G:\8662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576"/>
              <a:ext cx="4368" cy="3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08" name="AutoShape 52"/>
            <p:cNvSpPr>
              <a:spLocks noChangeArrowheads="1"/>
            </p:cNvSpPr>
            <p:nvPr/>
          </p:nvSpPr>
          <p:spPr bwMode="auto">
            <a:xfrm>
              <a:off x="3792" y="2304"/>
              <a:ext cx="1344" cy="1440"/>
            </a:xfrm>
            <a:prstGeom prst="leftArrowCallout">
              <a:avLst>
                <a:gd name="adj1" fmla="val 26786"/>
                <a:gd name="adj2" fmla="val 26786"/>
                <a:gd name="adj3" fmla="val 16667"/>
                <a:gd name="adj4" fmla="val 6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altLang="ru-RU">
                  <a:solidFill>
                    <a:schemeClr val="accent1"/>
                  </a:solidFill>
                </a:rPr>
                <a:t>Очень </a:t>
              </a:r>
            </a:p>
            <a:p>
              <a:pPr algn="ctr"/>
              <a:r>
                <a:rPr lang="ru-RU" altLang="ru-RU">
                  <a:solidFill>
                    <a:schemeClr val="accent1"/>
                  </a:solidFill>
                </a:rPr>
                <a:t>стильно</a:t>
              </a:r>
            </a:p>
          </p:txBody>
        </p:sp>
      </p:grpSp>
      <p:grpSp>
        <p:nvGrpSpPr>
          <p:cNvPr id="19509" name="Group 53"/>
          <p:cNvGrpSpPr>
            <a:grpSpLocks/>
          </p:cNvGrpSpPr>
          <p:nvPr/>
        </p:nvGrpSpPr>
        <p:grpSpPr bwMode="auto">
          <a:xfrm>
            <a:off x="1905000" y="914400"/>
            <a:ext cx="5122863" cy="5715000"/>
            <a:chOff x="1200" y="576"/>
            <a:chExt cx="3227" cy="3600"/>
          </a:xfrm>
        </p:grpSpPr>
        <p:pic>
          <p:nvPicPr>
            <p:cNvPr id="7178" name="Picture 10" descr="G:\l1048752785.jp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576"/>
              <a:ext cx="2699" cy="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11" name="AutoShape 55"/>
            <p:cNvSpPr>
              <a:spLocks noChangeArrowheads="1"/>
            </p:cNvSpPr>
            <p:nvPr/>
          </p:nvSpPr>
          <p:spPr bwMode="auto">
            <a:xfrm>
              <a:off x="1200" y="1056"/>
              <a:ext cx="1200" cy="1200"/>
            </a:xfrm>
            <a:prstGeom prst="rightArrowCallout">
              <a:avLst>
                <a:gd name="adj1" fmla="val 25000"/>
                <a:gd name="adj2" fmla="val 25000"/>
                <a:gd name="adj3" fmla="val 16667"/>
                <a:gd name="adj4" fmla="val 6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altLang="ru-RU">
                  <a:solidFill>
                    <a:schemeClr val="accent1"/>
                  </a:solidFill>
                </a:rPr>
                <a:t>Тепло.</a:t>
              </a:r>
            </a:p>
          </p:txBody>
        </p:sp>
      </p:grpSp>
      <p:grpSp>
        <p:nvGrpSpPr>
          <p:cNvPr id="19512" name="Group 56"/>
          <p:cNvGrpSpPr>
            <a:grpSpLocks/>
          </p:cNvGrpSpPr>
          <p:nvPr/>
        </p:nvGrpSpPr>
        <p:grpSpPr bwMode="auto">
          <a:xfrm>
            <a:off x="304800" y="609600"/>
            <a:ext cx="8839200" cy="5689600"/>
            <a:chOff x="192" y="384"/>
            <a:chExt cx="5568" cy="3584"/>
          </a:xfrm>
        </p:grpSpPr>
        <p:pic>
          <p:nvPicPr>
            <p:cNvPr id="19513" name="Picture 26" descr="G:\l1048752856.jpg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768"/>
              <a:ext cx="5192" cy="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9" name="AutoShape 31"/>
            <p:cNvSpPr>
              <a:spLocks noChangeArrowheads="1"/>
            </p:cNvSpPr>
            <p:nvPr/>
          </p:nvSpPr>
          <p:spPr bwMode="auto">
            <a:xfrm>
              <a:off x="3552" y="384"/>
              <a:ext cx="2208" cy="2304"/>
            </a:xfrm>
            <a:prstGeom prst="leftArrowCallout">
              <a:avLst>
                <a:gd name="adj1" fmla="val 26087"/>
                <a:gd name="adj2" fmla="val 26087"/>
                <a:gd name="adj3" fmla="val 16667"/>
                <a:gd name="adj4" fmla="val 7681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Это наш</a:t>
              </a:r>
            </a:p>
            <a:p>
              <a:pPr algn="ctr">
                <a:defRPr/>
              </a:pPr>
              <a:r>
                <a:rPr lang="ru-RU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VIP-</a:t>
              </a:r>
              <a:r>
                <a:rPr lang="ru-RU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клиент -</a:t>
              </a:r>
            </a:p>
            <a:p>
              <a:pPr algn="ctr">
                <a:defRPr/>
              </a:pPr>
              <a:r>
                <a:rPr lang="ru-RU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следит за </a:t>
              </a:r>
            </a:p>
            <a:p>
              <a:pPr algn="ctr">
                <a:defRPr/>
              </a:pPr>
              <a:r>
                <a:rPr lang="ru-RU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приготовлениями </a:t>
              </a:r>
            </a:p>
            <a:p>
              <a:pPr algn="ctr">
                <a:defRPr/>
              </a:pPr>
              <a:r>
                <a:rPr lang="ru-RU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к свадьбе</a:t>
              </a:r>
            </a:p>
            <a:p>
              <a:pPr algn="ctr">
                <a:defRPr/>
              </a:pPr>
              <a:r>
                <a:rPr lang="ru-RU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своей племянницы.</a:t>
              </a:r>
            </a:p>
            <a:p>
              <a:pPr algn="ctr">
                <a:defRPr/>
              </a:pPr>
              <a:endParaRPr lang="ru-RU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endParaRPr>
            </a:p>
            <a:p>
              <a:pPr algn="ctr">
                <a:defRPr/>
              </a:pPr>
              <a:r>
                <a:rPr lang="ru-RU" dirty="0">
                  <a:latin typeface="Times New Roman" pitchFamily="18" charset="0"/>
                </a:rPr>
                <a:t> </a:t>
              </a:r>
            </a:p>
          </p:txBody>
        </p:sp>
      </p:grpSp>
      <p:grpSp>
        <p:nvGrpSpPr>
          <p:cNvPr id="19515" name="Group 59"/>
          <p:cNvGrpSpPr>
            <a:grpSpLocks/>
          </p:cNvGrpSpPr>
          <p:nvPr/>
        </p:nvGrpSpPr>
        <p:grpSpPr bwMode="auto">
          <a:xfrm>
            <a:off x="457200" y="914400"/>
            <a:ext cx="7802563" cy="5573713"/>
            <a:chOff x="288" y="576"/>
            <a:chExt cx="4915" cy="3511"/>
          </a:xfrm>
        </p:grpSpPr>
        <p:pic>
          <p:nvPicPr>
            <p:cNvPr id="19516" name="Picture 24" descr="G:\nevesta.jp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576"/>
              <a:ext cx="4579" cy="3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00" name="AutoShape 32"/>
            <p:cNvSpPr>
              <a:spLocks noChangeArrowheads="1"/>
            </p:cNvSpPr>
            <p:nvPr/>
          </p:nvSpPr>
          <p:spPr bwMode="auto">
            <a:xfrm>
              <a:off x="288" y="1536"/>
              <a:ext cx="1920" cy="960"/>
            </a:xfrm>
            <a:prstGeom prst="rightArrowCallout">
              <a:avLst>
                <a:gd name="adj1" fmla="val 25000"/>
                <a:gd name="adj2" fmla="val 23435"/>
                <a:gd name="adj3" fmla="val 33333"/>
                <a:gd name="adj4" fmla="val 67134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Вот и невеста</a:t>
              </a:r>
            </a:p>
          </p:txBody>
        </p:sp>
      </p:grpSp>
      <p:pic>
        <p:nvPicPr>
          <p:cNvPr id="7174" name="Picture 6" descr="C:\Documents and Settings\PETR\My Documents\Эмблема для призентации копия 2 коп 5.bmp"/>
          <p:cNvPicPr>
            <a:picLocks noChangeAspect="1" noChangeArrowheads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181600"/>
            <a:ext cx="3429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16" presetClass="entr" presetSubtype="37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25" presetID="16" presetClass="entr" presetSubtype="37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29" presetID="16" presetClass="entr" presetSubtype="37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33" presetID="16" presetClass="entr" presetSubtype="37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37" presetID="16" presetClass="entr" presetSubtype="37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194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6500"/>
                            </p:stCondLst>
                            <p:childTnLst>
                              <p:par>
                                <p:cTn id="41" presetID="16" presetClass="entr" presetSubtype="37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194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45" presetID="16" presetClass="entr" presetSubtype="37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194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5500"/>
                            </p:stCondLst>
                            <p:childTnLst>
                              <p:par>
                                <p:cTn id="49" presetID="16" presetClass="entr" presetSubtype="37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194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53" presetID="16" presetClass="entr" presetSubtype="37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194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4500"/>
                            </p:stCondLst>
                            <p:childTnLst>
                              <p:par>
                                <p:cTn id="57" presetID="16" presetClass="entr" presetSubtype="37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9" dur="500"/>
                                        <p:tgtEl>
                                          <p:spTgt spid="195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9000"/>
                            </p:stCondLst>
                            <p:childTnLst>
                              <p:par>
                                <p:cTn id="61" presetID="16" presetClass="entr" presetSubtype="37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3" dur="500"/>
                                        <p:tgtEl>
                                          <p:spTgt spid="195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3500"/>
                            </p:stCondLst>
                            <p:childTnLst>
                              <p:par>
                                <p:cTn id="65" presetID="16" presetClass="entr" presetSubtype="37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7" dur="500"/>
                                        <p:tgtEl>
                                          <p:spTgt spid="195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68000"/>
                            </p:stCondLst>
                            <p:childTnLst>
                              <p:par>
                                <p:cTn id="69" presetID="16" presetClass="entr" presetSubtype="37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1" dur="500"/>
                                        <p:tgtEl>
                                          <p:spTgt spid="195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72500"/>
                            </p:stCondLst>
                            <p:childTnLst>
                              <p:par>
                                <p:cTn id="73" presetID="16" presetClass="entr" presetSubtype="37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5" dur="500"/>
                                        <p:tgtEl>
                                          <p:spTgt spid="195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79000"/>
                            </p:stCondLst>
                            <p:childTnLst>
                              <p:par>
                                <p:cTn id="77" presetID="16" presetClass="entr" presetSubtype="37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9" dur="500"/>
                                        <p:tgtEl>
                                          <p:spTgt spid="19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83500"/>
                            </p:stCondLst>
                            <p:childTnLst>
                              <p:par>
                                <p:cTn id="81" presetID="23" presetClass="entr" presetSubtype="288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7772400" cy="1143000"/>
          </a:xfrm>
          <a:effectLst>
            <a:outerShdw dist="35921" dir="2700000" algn="ctr" rotWithShape="0">
              <a:srgbClr val="FFCC66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Румянцева Надежда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914400"/>
            <a:ext cx="6400800" cy="1752600"/>
          </a:xfrm>
        </p:spPr>
        <p:txBody>
          <a:bodyPr/>
          <a:lstStyle/>
          <a:p>
            <a:pPr algn="l" eaLnBrk="1" hangingPunct="1">
              <a:buFontTx/>
              <a:buChar char="•"/>
            </a:pPr>
            <a:r>
              <a:rPr lang="ru-RU" altLang="ru-RU" b="1" smtClean="0">
                <a:solidFill>
                  <a:schemeClr val="accent1"/>
                </a:solidFill>
              </a:rPr>
              <a:t>Директор</a:t>
            </a:r>
          </a:p>
          <a:p>
            <a:pPr algn="l" eaLnBrk="1" hangingPunct="1">
              <a:buFontTx/>
              <a:buChar char="•"/>
            </a:pPr>
            <a:r>
              <a:rPr lang="ru-RU" altLang="ru-RU" b="1" smtClean="0">
                <a:solidFill>
                  <a:schemeClr val="accent1"/>
                </a:solidFill>
              </a:rPr>
              <a:t>Дизайнер</a:t>
            </a:r>
          </a:p>
          <a:p>
            <a:pPr algn="l" eaLnBrk="1" hangingPunct="1">
              <a:buFontTx/>
              <a:buChar char="•"/>
            </a:pPr>
            <a:r>
              <a:rPr lang="ru-RU" altLang="ru-RU" b="1" smtClean="0">
                <a:solidFill>
                  <a:schemeClr val="accent1"/>
                </a:solidFill>
              </a:rPr>
              <a:t>Менеджер по рекламе</a:t>
            </a:r>
          </a:p>
        </p:txBody>
      </p:sp>
      <p:pic>
        <p:nvPicPr>
          <p:cNvPr id="3087" name="Picture 15" descr="C:\Documents and Settings\PETR\My Documents\Эмблема для призентации копия 2 коп 5.bmp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330825"/>
            <a:ext cx="3124200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C:\Documents and Settings\PETR\My Documents\Архив\Просто так\фото 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19200"/>
            <a:ext cx="268605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-152400"/>
            <a:ext cx="7772400" cy="1143000"/>
          </a:xfrm>
          <a:effectLst>
            <a:outerShdw dist="35921" dir="2700000" algn="ctr" rotWithShape="0">
              <a:srgbClr val="FFCC66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Штат сотрудников: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285750" y="857250"/>
            <a:ext cx="6400800" cy="1752600"/>
          </a:xfrm>
          <a:effectLst>
            <a:outerShdw dist="35921" dir="2700000" algn="ctr" rotWithShape="0">
              <a:srgbClr val="FFCC66"/>
            </a:outerShdw>
          </a:effectLst>
        </p:spPr>
        <p:txBody>
          <a:bodyPr/>
          <a:lstStyle/>
          <a:p>
            <a:pPr lvl="1" algn="l" eaLnBrk="1" hangingPunct="1">
              <a:spcBef>
                <a:spcPct val="0"/>
              </a:spcBef>
              <a:buFontTx/>
              <a:buChar char="•"/>
              <a:defRPr/>
            </a:pPr>
            <a:r>
              <a:rPr lang="ru-RU" sz="3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Парикмахер</a:t>
            </a:r>
          </a:p>
          <a:p>
            <a:pPr lvl="1" algn="l" eaLnBrk="1" hangingPunct="1">
              <a:spcBef>
                <a:spcPct val="0"/>
              </a:spcBef>
              <a:buFontTx/>
              <a:buChar char="•"/>
              <a:defRPr/>
            </a:pPr>
            <a:r>
              <a:rPr lang="ru-RU" sz="3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Стилист</a:t>
            </a:r>
          </a:p>
          <a:p>
            <a:pPr lvl="1" algn="l" eaLnBrk="1" hangingPunct="1">
              <a:spcBef>
                <a:spcPct val="0"/>
              </a:spcBef>
              <a:buFontTx/>
              <a:buChar char="•"/>
              <a:defRPr/>
            </a:pPr>
            <a:r>
              <a:rPr lang="ru-RU" sz="3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Ветеринар</a:t>
            </a:r>
          </a:p>
          <a:p>
            <a:pPr lvl="1" algn="l" eaLnBrk="1" hangingPunct="1">
              <a:spcBef>
                <a:spcPct val="0"/>
              </a:spcBef>
              <a:buFontTx/>
              <a:buChar char="•"/>
              <a:defRPr/>
            </a:pPr>
            <a:r>
              <a:rPr lang="ru-RU" sz="3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Швея</a:t>
            </a:r>
          </a:p>
          <a:p>
            <a:pPr lvl="1" algn="l" eaLnBrk="1" hangingPunct="1">
              <a:spcBef>
                <a:spcPct val="0"/>
              </a:spcBef>
              <a:buFontTx/>
              <a:buChar char="•"/>
              <a:defRPr/>
            </a:pPr>
            <a:r>
              <a:rPr lang="ru-RU" sz="3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Закройщик       </a:t>
            </a:r>
          </a:p>
          <a:p>
            <a:pPr lvl="1" algn="l" eaLnBrk="1" hangingPunct="1">
              <a:spcBef>
                <a:spcPct val="0"/>
              </a:spcBef>
              <a:buFontTx/>
              <a:buChar char="•"/>
              <a:defRPr/>
            </a:pPr>
            <a:r>
              <a:rPr lang="ru-RU" sz="3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Администратор</a:t>
            </a:r>
          </a:p>
          <a:p>
            <a:pPr lvl="1" algn="l" eaLnBrk="1" hangingPunct="1">
              <a:spcBef>
                <a:spcPct val="0"/>
              </a:spcBef>
              <a:buFontTx/>
              <a:buChar char="•"/>
              <a:defRPr/>
            </a:pPr>
            <a:r>
              <a:rPr lang="ru-RU" sz="3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Уборщица</a:t>
            </a:r>
          </a:p>
          <a:p>
            <a:pPr lvl="1" algn="l" eaLnBrk="1" hangingPunct="1">
              <a:spcBef>
                <a:spcPct val="0"/>
              </a:spcBef>
              <a:buFontTx/>
              <a:buChar char="•"/>
              <a:defRPr/>
            </a:pPr>
            <a:r>
              <a:rPr lang="ru-RU" sz="3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Заведующий АХЧ </a:t>
            </a:r>
          </a:p>
          <a:p>
            <a:pPr lvl="1" algn="l" eaLnBrk="1" hangingPunct="1">
              <a:spcBef>
                <a:spcPct val="0"/>
              </a:spcBef>
              <a:buFontTx/>
              <a:buChar char="•"/>
              <a:defRPr/>
            </a:pPr>
            <a:r>
              <a:rPr lang="ru-RU" sz="3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Консультант</a:t>
            </a:r>
          </a:p>
          <a:p>
            <a:pPr lvl="1" algn="l" eaLnBrk="1" hangingPunct="1">
              <a:spcBef>
                <a:spcPct val="0"/>
              </a:spcBef>
              <a:buFontTx/>
              <a:buChar char="•"/>
              <a:defRPr/>
            </a:pPr>
            <a:r>
              <a:rPr lang="ru-RU" sz="3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Бухгалтер</a:t>
            </a:r>
            <a:r>
              <a:rPr lang="ru-RU" sz="3200" b="1" dirty="0" smtClean="0">
                <a:solidFill>
                  <a:schemeClr val="accent1"/>
                </a:solidFill>
              </a:rPr>
              <a:t>	</a:t>
            </a:r>
            <a:r>
              <a:rPr lang="ru-RU" b="1" dirty="0" smtClean="0">
                <a:solidFill>
                  <a:schemeClr val="accent1"/>
                </a:solidFill>
              </a:rPr>
              <a:t>	</a:t>
            </a:r>
          </a:p>
          <a:p>
            <a:pPr algn="l" eaLnBrk="1" hangingPunct="1">
              <a:spcBef>
                <a:spcPct val="0"/>
              </a:spcBef>
              <a:buFontTx/>
              <a:buChar char="•"/>
              <a:defRPr/>
            </a:pPr>
            <a:endParaRPr lang="ru-RU" b="1" dirty="0" smtClean="0">
              <a:solidFill>
                <a:schemeClr val="accent1"/>
              </a:solidFill>
            </a:endParaRPr>
          </a:p>
        </p:txBody>
      </p:sp>
      <p:pic>
        <p:nvPicPr>
          <p:cNvPr id="7172" name="Picture 6" descr="C:\Documents and Settings\PETR\My Documents\Эмблема для призентации копия 2 коп 5.bmp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971800"/>
            <a:ext cx="3429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9" grpId="0" build="p" autoUpdateAnimBg="0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8" name="Object 8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676400" y="1257300"/>
          <a:ext cx="7467600" cy="560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0" name="Презентация" r:id="rId3" imgW="4191073" imgH="3142553" progId="PowerPoint.Show.8">
                  <p:embed/>
                </p:oleObj>
              </mc:Choice>
              <mc:Fallback>
                <p:oleObj name="Презентация" r:id="rId3" imgW="4191073" imgH="3142553" progId="PowerPoint.Show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257300"/>
                        <a:ext cx="7467600" cy="560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28600" y="0"/>
            <a:ext cx="7772400" cy="1143000"/>
          </a:xfrm>
          <a:effectLst>
            <a:outerShdw dist="35921" dir="2700000" algn="ctr" rotWithShape="0">
              <a:srgbClr val="FFCC66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sz="7200" smtClean="0">
                <a:solidFill>
                  <a:schemeClr val="accent1"/>
                </a:solidFill>
              </a:rPr>
              <a:t>Наши услуги</a:t>
            </a:r>
          </a:p>
        </p:txBody>
      </p:sp>
      <p:pic>
        <p:nvPicPr>
          <p:cNvPr id="5130" name="Picture 10" descr="C:\Documents and Settings\PETR\My Documents\Эмблема для призентации копия 2 коп 5.bmp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0"/>
            <a:ext cx="251460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165</Words>
  <Application>Microsoft Office PowerPoint</Application>
  <PresentationFormat>Экран (4:3)</PresentationFormat>
  <Paragraphs>61</Paragraphs>
  <Slides>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Times New Roman</vt:lpstr>
      <vt:lpstr>Arial</vt:lpstr>
      <vt:lpstr>Calibri</vt:lpstr>
      <vt:lpstr>Оформление по умолчанию</vt:lpstr>
      <vt:lpstr>Презентация Microsoft Office PowerPoint 97-2003</vt:lpstr>
      <vt:lpstr>Проект:  Имидж-салон для кошек «Мяу-Кудряшка».</vt:lpstr>
      <vt:lpstr>Наша фирма</vt:lpstr>
      <vt:lpstr>Наши клиенты</vt:lpstr>
      <vt:lpstr>Румянцева Надежда</vt:lpstr>
      <vt:lpstr>Штат сотрудников:</vt:lpstr>
      <vt:lpstr>Наши услуги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Проект:  Имидж-салон для кошек «Мяу-Кудряшка».</dc:title>
  <dc:creator>Petr</dc:creator>
  <cp:lastModifiedBy>skuns</cp:lastModifiedBy>
  <cp:revision>20</cp:revision>
  <dcterms:created xsi:type="dcterms:W3CDTF">2009-12-18T14:26:40Z</dcterms:created>
  <dcterms:modified xsi:type="dcterms:W3CDTF">2014-04-25T21:49:50Z</dcterms:modified>
</cp:coreProperties>
</file>