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15" r:id="rId1"/>
  </p:sldMasterIdLst>
  <p:sldIdLst>
    <p:sldId id="256" r:id="rId2"/>
    <p:sldId id="267" r:id="rId3"/>
    <p:sldId id="268" r:id="rId4"/>
    <p:sldId id="270" r:id="rId5"/>
    <p:sldId id="271" r:id="rId6"/>
    <p:sldId id="27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108" y="36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6576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3/20/2015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4152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75682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15475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93599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56472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0288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8534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5649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2650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8154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3/20/2015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0809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3/20/2015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9905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3/20/2015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1661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3/20/2015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37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3/20/2015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7506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3/20/2015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1593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3/20/2015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0331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  <p:sldLayoutId id="2147483728" r:id="rId13"/>
    <p:sldLayoutId id="2147483729" r:id="rId14"/>
    <p:sldLayoutId id="2147483730" r:id="rId15"/>
    <p:sldLayoutId id="2147483731" r:id="rId16"/>
    <p:sldLayoutId id="2147483732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98180" y="472965"/>
            <a:ext cx="11382703" cy="4981903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ПРОЕКТ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на </a:t>
            </a:r>
            <a:r>
              <a:rPr lang="ru-RU" b="1" dirty="0">
                <a:solidFill>
                  <a:srgbClr val="C00000"/>
                </a:solidFill>
              </a:rPr>
              <a:t>тему: </a:t>
            </a: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«</a:t>
            </a:r>
            <a:r>
              <a:rPr lang="ru-RU" b="1" i="1" dirty="0" smtClean="0">
                <a:solidFill>
                  <a:srgbClr val="C00000"/>
                </a:solidFill>
              </a:rPr>
              <a:t>ДУХОВНЫЕ ЦЕННОСТИ </a:t>
            </a:r>
            <a:br>
              <a:rPr lang="ru-RU" b="1" i="1" dirty="0" smtClean="0">
                <a:solidFill>
                  <a:srgbClr val="C00000"/>
                </a:solidFill>
              </a:rPr>
            </a:br>
            <a:r>
              <a:rPr lang="ru-RU" b="1" i="1" dirty="0" smtClean="0">
                <a:solidFill>
                  <a:srgbClr val="C00000"/>
                </a:solidFill>
              </a:rPr>
              <a:t>МОЕЙ СЕМЬИ</a:t>
            </a:r>
            <a:r>
              <a:rPr lang="ru-RU" b="1" dirty="0" smtClean="0">
                <a:solidFill>
                  <a:srgbClr val="C00000"/>
                </a:solidFill>
              </a:rPr>
              <a:t>»</a:t>
            </a:r>
            <a:r>
              <a:rPr lang="ru-RU" b="1" dirty="0">
                <a:solidFill>
                  <a:srgbClr val="C00000"/>
                </a:solidFill>
              </a:rPr>
              <a:t/>
            </a:r>
            <a:br>
              <a:rPr lang="ru-RU" b="1" dirty="0">
                <a:solidFill>
                  <a:srgbClr val="C00000"/>
                </a:solidFill>
              </a:rPr>
            </a:b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348952" y="4792717"/>
            <a:ext cx="2591837" cy="1876097"/>
          </a:xfrm>
        </p:spPr>
        <p:txBody>
          <a:bodyPr>
            <a:normAutofit/>
          </a:bodyPr>
          <a:lstStyle/>
          <a:p>
            <a:pPr algn="l"/>
            <a:r>
              <a:rPr lang="ru-RU" sz="2000" dirty="0" smtClean="0">
                <a:solidFill>
                  <a:schemeClr val="tx1"/>
                </a:solidFill>
              </a:rPr>
              <a:t>Подготовили:</a:t>
            </a:r>
            <a:endParaRPr lang="ru-RU" sz="2000" dirty="0">
              <a:solidFill>
                <a:schemeClr val="tx1"/>
              </a:solidFill>
            </a:endParaRPr>
          </a:p>
          <a:p>
            <a:pPr algn="l"/>
            <a:r>
              <a:rPr lang="ru-RU" sz="2000" u="sng" dirty="0" smtClean="0">
                <a:solidFill>
                  <a:schemeClr val="tx1"/>
                </a:solidFill>
              </a:rPr>
              <a:t>Манаков </a:t>
            </a:r>
            <a:r>
              <a:rPr lang="ru-RU" sz="2000" u="sng" dirty="0">
                <a:solidFill>
                  <a:schemeClr val="tx1"/>
                </a:solidFill>
              </a:rPr>
              <a:t>Михаил </a:t>
            </a:r>
            <a:endParaRPr lang="ru-RU" sz="2000" u="sng" dirty="0" smtClean="0">
              <a:solidFill>
                <a:schemeClr val="tx1"/>
              </a:solidFill>
            </a:endParaRPr>
          </a:p>
          <a:p>
            <a:pPr algn="l"/>
            <a:r>
              <a:rPr lang="ru-RU" sz="2000" dirty="0" smtClean="0">
                <a:solidFill>
                  <a:schemeClr val="tx1"/>
                </a:solidFill>
              </a:rPr>
              <a:t>ученики </a:t>
            </a:r>
            <a:r>
              <a:rPr lang="ru-RU" sz="2000" dirty="0">
                <a:solidFill>
                  <a:schemeClr val="tx1"/>
                </a:solidFill>
              </a:rPr>
              <a:t>3д класса 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</a:rPr>
              <a:t>средней школы №6</a:t>
            </a:r>
          </a:p>
          <a:p>
            <a:pPr algn="l"/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197925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346840"/>
            <a:ext cx="10018713" cy="772511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ТЕРМИНЫ И ПОНЯТИЯ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1484310" y="1119351"/>
            <a:ext cx="10018713" cy="520262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800" b="1" u="sng" dirty="0" smtClean="0">
                <a:solidFill>
                  <a:srgbClr val="FF0000"/>
                </a:solidFill>
              </a:rPr>
              <a:t>Ценность</a:t>
            </a:r>
            <a:r>
              <a:rPr lang="ru-RU" sz="2800" dirty="0" smtClean="0">
                <a:solidFill>
                  <a:srgbClr val="FF0000"/>
                </a:solidFill>
              </a:rPr>
              <a:t> </a:t>
            </a:r>
            <a:r>
              <a:rPr lang="ru-RU" sz="2800" dirty="0" smtClean="0"/>
              <a:t>– значимость, важность.</a:t>
            </a:r>
          </a:p>
          <a:p>
            <a:pPr marL="0" indent="0">
              <a:buNone/>
            </a:pPr>
            <a:r>
              <a:rPr lang="ru-RU" sz="2800" b="1" u="sng" dirty="0" smtClean="0">
                <a:solidFill>
                  <a:srgbClr val="FF0000"/>
                </a:solidFill>
              </a:rPr>
              <a:t>Духовность </a:t>
            </a:r>
            <a:r>
              <a:rPr lang="ru-RU" sz="2800" dirty="0" smtClean="0"/>
              <a:t> </a:t>
            </a:r>
            <a:r>
              <a:rPr lang="ru-RU" sz="2800" dirty="0"/>
              <a:t>Понятие «духовность» </a:t>
            </a:r>
            <a:r>
              <a:rPr lang="ru-RU" sz="2800" dirty="0" smtClean="0"/>
              <a:t>происходит от слова «дух». </a:t>
            </a:r>
            <a:r>
              <a:rPr lang="ru-RU" sz="2800" dirty="0"/>
              <a:t>Этим термином в русском языке </a:t>
            </a:r>
            <a:r>
              <a:rPr lang="ru-RU" sz="2800" dirty="0" smtClean="0"/>
              <a:t>обозначается </a:t>
            </a:r>
            <a:r>
              <a:rPr lang="ru-RU" sz="2800" dirty="0"/>
              <a:t>то, что противоположно </a:t>
            </a:r>
            <a:r>
              <a:rPr lang="ru-RU" sz="2800" dirty="0" smtClean="0"/>
              <a:t>«</a:t>
            </a:r>
            <a:r>
              <a:rPr lang="ru-RU" sz="2800" dirty="0"/>
              <a:t>материи</a:t>
            </a:r>
            <a:r>
              <a:rPr lang="ru-RU" sz="2800" dirty="0" smtClean="0"/>
              <a:t>», то есть если говорить проще, - то, что можно пощупать.</a:t>
            </a:r>
            <a:endParaRPr lang="ru-RU" sz="2800" b="1" u="sng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sz="2800" b="1" u="sng" dirty="0" smtClean="0">
                <a:solidFill>
                  <a:srgbClr val="FF0000"/>
                </a:solidFill>
              </a:rPr>
              <a:t>Духовные ценности </a:t>
            </a:r>
            <a:r>
              <a:rPr lang="ru-RU" sz="2800" dirty="0" smtClean="0"/>
              <a:t> - это общечеловеческие </a:t>
            </a:r>
            <a:r>
              <a:rPr lang="ru-RU" sz="2800" dirty="0"/>
              <a:t>представления о добре и зле, о хорошем и плохом, </a:t>
            </a:r>
            <a:r>
              <a:rPr lang="ru-RU" sz="2800" dirty="0" smtClean="0"/>
              <a:t>о </a:t>
            </a:r>
            <a:r>
              <a:rPr lang="ru-RU" sz="2800" dirty="0"/>
              <a:t>прекрасном и уродливом. </a:t>
            </a:r>
            <a:r>
              <a:rPr lang="ru-RU" sz="2800" dirty="0" smtClean="0"/>
              <a:t>Проще говоря, это то, что в жизни человека имеет большой смысл и значение, но это нельзя потрогать (справедливость, верность, патриотизм, честь, совесть и другое).</a:t>
            </a:r>
          </a:p>
          <a:p>
            <a:pPr marL="0" indent="0">
              <a:buNone/>
            </a:pPr>
            <a:endParaRPr lang="ru-RU" sz="2800" dirty="0"/>
          </a:p>
          <a:p>
            <a:pPr marL="0" indent="0">
              <a:buNone/>
            </a:pPr>
            <a:r>
              <a:rPr lang="ru-RU" sz="2800" dirty="0" smtClean="0"/>
              <a:t>	Если рассуждать о духовных ценностях семьи, то можно сказать о том, что у каждой семьи – они свои. Это связано с тем, что все люди разные.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02669429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Дневник natali 100 : LiveInternet - Российский Сервис Онлайн…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8978" y="-15766"/>
            <a:ext cx="4593022" cy="3444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346840"/>
            <a:ext cx="10018713" cy="772511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ДУХОВНЫЕ ЦЕННОСТИ МОЕЙ СЕМЬИ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1484311" y="1813034"/>
            <a:ext cx="9027837" cy="4650829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800" dirty="0" smtClean="0"/>
              <a:t> </a:t>
            </a:r>
            <a:r>
              <a:rPr lang="ru-RU" sz="2800" b="1" dirty="0" smtClean="0"/>
              <a:t>Любовь и уважение к друг другу;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b="1" dirty="0" smtClean="0"/>
              <a:t>Честность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b="1" dirty="0" smtClean="0"/>
              <a:t>Поддержка и взаимопомощь;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b="1" dirty="0" smtClean="0"/>
              <a:t>Доверие и взаимопонимание;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b="1" dirty="0" smtClean="0"/>
              <a:t>Справедливость;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b="1" dirty="0" smtClean="0"/>
              <a:t>Забота друг о друге;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b="1" dirty="0" smtClean="0"/>
              <a:t>Желание делать все вместе;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b="1" dirty="0" smtClean="0"/>
              <a:t>Семейные традиции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50308138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Тестовый сайт, собранный на Api GdeFon / Картин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2111" y="5271656"/>
            <a:ext cx="3331779" cy="2082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0" y="244366"/>
            <a:ext cx="10018713" cy="796159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НАШИ СЕМЕЙНЫЕ ТРАДИЦИИ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1040525"/>
            <a:ext cx="10371359" cy="55179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	Одной </a:t>
            </a:r>
            <a:r>
              <a:rPr lang="ru-RU" b="1" dirty="0"/>
              <a:t>из наших семейных традиций является совместное проведение праздников.</a:t>
            </a:r>
          </a:p>
          <a:p>
            <a:pPr marL="0" indent="0">
              <a:buNone/>
            </a:pPr>
            <a:r>
              <a:rPr lang="ru-RU" b="1" dirty="0"/>
              <a:t>	Моя семья очень любит </a:t>
            </a:r>
            <a:r>
              <a:rPr lang="ru-RU" b="1" dirty="0" smtClean="0"/>
              <a:t>праздник Светлой Пасхи. </a:t>
            </a:r>
            <a:r>
              <a:rPr lang="ru-RU" b="1" dirty="0"/>
              <a:t>Поэтому я коротко расскажу о нём.</a:t>
            </a:r>
          </a:p>
          <a:p>
            <a:pPr marL="0" indent="0">
              <a:buNone/>
            </a:pPr>
            <a:r>
              <a:rPr lang="ru-RU" b="1" dirty="0"/>
              <a:t>	Каждый год, весной, накануне празднования </a:t>
            </a:r>
            <a:r>
              <a:rPr lang="ru-RU" b="1" dirty="0" smtClean="0"/>
              <a:t>Пасхи </a:t>
            </a:r>
            <a:r>
              <a:rPr lang="ru-RU" b="1" dirty="0"/>
              <a:t>мы с моей семьёй готовимся к </a:t>
            </a:r>
            <a:r>
              <a:rPr lang="ru-RU" b="1" dirty="0" smtClean="0"/>
              <a:t>нему. В чистый четверг мы обязательно всё моем и убираемся, чтобы привести всё в порядок. Затем отвариваем яйца, красим </a:t>
            </a:r>
            <a:r>
              <a:rPr lang="ru-RU" b="1" dirty="0"/>
              <a:t>их в разные </a:t>
            </a:r>
            <a:r>
              <a:rPr lang="ru-RU" b="1" dirty="0" smtClean="0"/>
              <a:t>цвета, украшаем </a:t>
            </a:r>
            <a:r>
              <a:rPr lang="ru-RU" b="1" dirty="0"/>
              <a:t>их наклейками и аккуратно </a:t>
            </a:r>
            <a:r>
              <a:rPr lang="ru-RU" b="1" dirty="0" smtClean="0"/>
              <a:t>раскладываем. Мама </a:t>
            </a:r>
            <a:r>
              <a:rPr lang="ru-RU" b="1" dirty="0"/>
              <a:t>печет </a:t>
            </a:r>
            <a:r>
              <a:rPr lang="ru-RU" b="1" dirty="0" smtClean="0"/>
              <a:t>куличи и мы вместе украшаем их. Недалеко от нашего дома есть храм Преображения Господня, поэтому у нас в доме слышен колокольный звон – так начинается праздник. </a:t>
            </a:r>
          </a:p>
          <a:p>
            <a:pPr marL="0" indent="0">
              <a:buNone/>
            </a:pPr>
            <a:r>
              <a:rPr lang="ru-RU" b="1" dirty="0"/>
              <a:t>	</a:t>
            </a:r>
            <a:r>
              <a:rPr lang="ru-RU" b="1" dirty="0" smtClean="0"/>
              <a:t>В этот день все </a:t>
            </a:r>
            <a:r>
              <a:rPr lang="ru-RU" b="1" dirty="0"/>
              <a:t>дарят друг другу крашенные освященные пасхальные </a:t>
            </a:r>
            <a:r>
              <a:rPr lang="ru-RU" b="1" dirty="0" smtClean="0"/>
              <a:t>яйца и говорят: «Христос воскрес!» - «Воистину воскрес!»</a:t>
            </a:r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294865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748862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ЕСЛИ НЕ БУДЕТ ДУХОВНЫХ ЦЕННОСТЕЙ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1434663"/>
            <a:ext cx="10018713" cy="4745420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	</a:t>
            </a:r>
            <a:r>
              <a:rPr lang="ru-RU" sz="2800" b="1" dirty="0"/>
              <a:t>Что случится в жизни моей семьи, если традиции и обычаи </a:t>
            </a:r>
            <a:r>
              <a:rPr lang="ru-RU" sz="2800" b="1" dirty="0" smtClean="0"/>
              <a:t>народа </a:t>
            </a:r>
            <a:r>
              <a:rPr lang="ru-RU" sz="2800" b="1" dirty="0"/>
              <a:t>перестанут хранить и передавать из поколения в поколение? </a:t>
            </a:r>
            <a:endParaRPr lang="ru-RU" sz="2800" b="1" dirty="0" smtClean="0"/>
          </a:p>
          <a:p>
            <a:pPr marL="0" indent="0">
              <a:buNone/>
            </a:pPr>
            <a:r>
              <a:rPr lang="ru-RU" sz="2800" b="1" dirty="0"/>
              <a:t>	</a:t>
            </a:r>
            <a:r>
              <a:rPr lang="ru-RU" sz="2800" b="1" dirty="0" smtClean="0"/>
              <a:t>Конечно </a:t>
            </a:r>
            <a:r>
              <a:rPr lang="ru-RU" sz="2800" b="1" dirty="0"/>
              <a:t>же это очень грустно и обидно, если наши </a:t>
            </a:r>
            <a:r>
              <a:rPr lang="ru-RU" sz="2800" b="1" dirty="0" smtClean="0"/>
              <a:t>люди забудут об уважении, чести, достоинстве,  </a:t>
            </a:r>
            <a:r>
              <a:rPr lang="ru-RU" sz="2800" b="1" dirty="0"/>
              <a:t>любовь к </a:t>
            </a:r>
            <a:r>
              <a:rPr lang="ru-RU" sz="2800" b="1" dirty="0" smtClean="0"/>
              <a:t>Родине, ко всему чему </a:t>
            </a:r>
            <a:r>
              <a:rPr lang="ru-RU" sz="2800" b="1" dirty="0"/>
              <a:t>мы </a:t>
            </a:r>
            <a:r>
              <a:rPr lang="ru-RU" sz="2800" b="1" dirty="0" smtClean="0"/>
              <a:t>привыкли. </a:t>
            </a:r>
          </a:p>
          <a:p>
            <a:pPr marL="0" indent="0">
              <a:buNone/>
            </a:pPr>
            <a:r>
              <a:rPr lang="ru-RU" sz="2800" b="1" dirty="0"/>
              <a:t>	</a:t>
            </a:r>
            <a:r>
              <a:rPr lang="ru-RU" sz="2800" b="1" dirty="0" smtClean="0"/>
              <a:t>Я </a:t>
            </a:r>
            <a:r>
              <a:rPr lang="ru-RU" sz="2800" b="1" dirty="0"/>
              <a:t>думаю, что это не произойдёт, потому что вся моя семья очень любит и чтит традиции и обычаи не только своей семьи, но и страны, в которой мы живём.</a:t>
            </a:r>
          </a:p>
        </p:txBody>
      </p:sp>
    </p:spTree>
    <p:extLst>
      <p:ext uri="{BB962C8B-B14F-4D97-AF65-F5344CB8AC3E}">
        <p14:creationId xmlns:p14="http://schemas.microsoft.com/office/powerpoint/2010/main" val="417798032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Кривой Рог новости On-Line - В Украине материальное вытесняет духовно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0" y="3810000"/>
            <a:ext cx="30480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748862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ВЫВОД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46025" y="1434663"/>
            <a:ext cx="9421975" cy="4745420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	</a:t>
            </a:r>
            <a:r>
              <a:rPr lang="ru-RU" sz="3000" b="1" dirty="0" smtClean="0"/>
              <a:t>Духовные ценности играют </a:t>
            </a:r>
            <a:r>
              <a:rPr lang="ru-RU" sz="3000" b="1" dirty="0"/>
              <a:t>важную роль в жизни </a:t>
            </a:r>
            <a:r>
              <a:rPr lang="ru-RU" sz="3000" b="1" dirty="0" smtClean="0"/>
              <a:t>каждого человека</a:t>
            </a:r>
            <a:r>
              <a:rPr lang="ru-RU" sz="3000" b="1" dirty="0"/>
              <a:t>: </a:t>
            </a:r>
            <a:endParaRPr lang="ru-RU" sz="3000" b="1" dirty="0" smtClean="0"/>
          </a:p>
          <a:p>
            <a:r>
              <a:rPr lang="ru-RU" sz="3000" b="1" dirty="0" smtClean="0"/>
              <a:t>обеспечивают связь поколений</a:t>
            </a:r>
            <a:r>
              <a:rPr lang="ru-RU" sz="3000" b="1" dirty="0"/>
              <a:t>; </a:t>
            </a:r>
            <a:endParaRPr lang="ru-RU" sz="3000" b="1" dirty="0" smtClean="0"/>
          </a:p>
          <a:p>
            <a:r>
              <a:rPr lang="ru-RU" sz="3000" b="1" dirty="0" smtClean="0"/>
              <a:t>воспитывают </a:t>
            </a:r>
            <a:r>
              <a:rPr lang="ru-RU" sz="3000" b="1" dirty="0"/>
              <a:t>в человеке доброту, </a:t>
            </a:r>
            <a:r>
              <a:rPr lang="ru-RU" sz="3000" b="1" dirty="0" smtClean="0"/>
              <a:t>уважение, любовь; </a:t>
            </a:r>
          </a:p>
          <a:p>
            <a:r>
              <a:rPr lang="ru-RU" sz="3000" b="1" dirty="0" smtClean="0"/>
              <a:t>способствуют </a:t>
            </a:r>
            <a:r>
              <a:rPr lang="ru-RU" sz="3000" b="1" dirty="0"/>
              <a:t>духовному развитию членов семьи, делают ее крепкой и сплочённой.</a:t>
            </a:r>
          </a:p>
        </p:txBody>
      </p:sp>
    </p:spTree>
    <p:extLst>
      <p:ext uri="{BB962C8B-B14F-4D97-AF65-F5344CB8AC3E}">
        <p14:creationId xmlns:p14="http://schemas.microsoft.com/office/powerpoint/2010/main" val="262139278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Параллакс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TM03457496[[fn=Параллакс]]</Template>
  <TotalTime>544</TotalTime>
  <Words>156</Words>
  <Application>Microsoft Office PowerPoint</Application>
  <PresentationFormat>Широкоэкранный</PresentationFormat>
  <Paragraphs>34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Corbel</vt:lpstr>
      <vt:lpstr>Wingdings</vt:lpstr>
      <vt:lpstr>Параллакс</vt:lpstr>
      <vt:lpstr>ПРОЕКТ на тему:  «ДУХОВНЫЕ ЦЕННОСТИ  МОЕЙ СЕМЬИ» </vt:lpstr>
      <vt:lpstr>ТЕРМИНЫ И ПОНЯТИЯ</vt:lpstr>
      <vt:lpstr>ДУХОВНЫЕ ЦЕННОСТИ МОЕЙ СЕМЬИ</vt:lpstr>
      <vt:lpstr>НАШИ СЕМЕЙНЫЕ ТРАДИЦИИ </vt:lpstr>
      <vt:lpstr>ЕСЛИ НЕ БУДЕТ ДУХОВНЫХ ЦЕННОСТЕЙ</vt:lpstr>
      <vt:lpstr>ВЫВОД</vt:lpstr>
    </vt:vector>
  </TitlesOfParts>
  <Company>Reanimator Extreme Edition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по окружающему миру  на тему:  «органы чувств»</dc:title>
  <dc:creator>viktor Manakov</dc:creator>
  <cp:lastModifiedBy>viktor Manakov</cp:lastModifiedBy>
  <cp:revision>74</cp:revision>
  <dcterms:created xsi:type="dcterms:W3CDTF">2015-02-19T16:09:07Z</dcterms:created>
  <dcterms:modified xsi:type="dcterms:W3CDTF">2015-03-20T17:02:56Z</dcterms:modified>
</cp:coreProperties>
</file>