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4548"/>
    <a:srgbClr val="054F53"/>
    <a:srgbClr val="0BB5BD"/>
    <a:srgbClr val="0789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11AE0E-F02E-4374-B38C-A865805F2E90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</dgm:pt>
    <dgm:pt modelId="{B25A3687-B4F8-4159-982F-6918B1D1D7DA}">
      <dgm:prSet phldrT="[Текст]"/>
      <dgm:spPr>
        <a:ln>
          <a:solidFill>
            <a:srgbClr val="07898F"/>
          </a:solidFill>
        </a:ln>
        <a:effectLst>
          <a:glow rad="63500">
            <a:schemeClr val="accent3">
              <a:satMod val="175000"/>
              <a:alpha val="40000"/>
            </a:schemeClr>
          </a:glow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b="1" i="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j-lt"/>
            </a:rPr>
            <a:t>Троп</a:t>
          </a:r>
          <a:endParaRPr lang="ru-RU" i="0" dirty="0">
            <a:solidFill>
              <a:srgbClr val="044548"/>
            </a:solidFill>
            <a:effectLst>
              <a:glow rad="101600">
                <a:schemeClr val="bg1">
                  <a:alpha val="6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5000" endA="300" endPos="45500" dir="5400000" sy="-100000" algn="bl" rotWithShape="0"/>
            </a:effectLst>
            <a:latin typeface="+mj-lt"/>
          </a:endParaRPr>
        </a:p>
      </dgm:t>
    </dgm:pt>
    <dgm:pt modelId="{F197E718-FEA6-4830-9395-6613C4162595}" type="parTrans" cxnId="{AFA1102B-A296-4B86-A9F5-78BFCA65FED4}">
      <dgm:prSet/>
      <dgm:spPr/>
      <dgm:t>
        <a:bodyPr/>
        <a:lstStyle/>
        <a:p>
          <a:endParaRPr lang="ru-RU"/>
        </a:p>
      </dgm:t>
    </dgm:pt>
    <dgm:pt modelId="{72E646A7-C809-469A-8BAD-16B556214761}" type="sibTrans" cxnId="{AFA1102B-A296-4B86-A9F5-78BFCA65FED4}">
      <dgm:prSet/>
      <dgm:spPr/>
      <dgm:t>
        <a:bodyPr/>
        <a:lstStyle/>
        <a:p>
          <a:endParaRPr lang="ru-RU"/>
        </a:p>
      </dgm:t>
    </dgm:pt>
    <dgm:pt modelId="{B6E0175F-D725-4A74-A433-6E520B95F45C}" type="pres">
      <dgm:prSet presAssocID="{8311AE0E-F02E-4374-B38C-A865805F2E90}" presName="compositeShape" presStyleCnt="0">
        <dgm:presLayoutVars>
          <dgm:chMax val="7"/>
          <dgm:dir/>
          <dgm:resizeHandles val="exact"/>
        </dgm:presLayoutVars>
      </dgm:prSet>
      <dgm:spPr/>
    </dgm:pt>
    <dgm:pt modelId="{DFC7727A-BB2B-4D1C-B2E5-ABD25BE8AF09}" type="pres">
      <dgm:prSet presAssocID="{B25A3687-B4F8-4159-982F-6918B1D1D7DA}" presName="circ1TxSh" presStyleLbl="vennNode1" presStyleIdx="0" presStyleCnt="1" custLinFactNeighborX="-52381" custLinFactNeighborY="38095"/>
      <dgm:spPr/>
      <dgm:t>
        <a:bodyPr/>
        <a:lstStyle/>
        <a:p>
          <a:endParaRPr lang="ru-RU"/>
        </a:p>
      </dgm:t>
    </dgm:pt>
  </dgm:ptLst>
  <dgm:cxnLst>
    <dgm:cxn modelId="{AFA1102B-A296-4B86-A9F5-78BFCA65FED4}" srcId="{8311AE0E-F02E-4374-B38C-A865805F2E90}" destId="{B25A3687-B4F8-4159-982F-6918B1D1D7DA}" srcOrd="0" destOrd="0" parTransId="{F197E718-FEA6-4830-9395-6613C4162595}" sibTransId="{72E646A7-C809-469A-8BAD-16B556214761}"/>
    <dgm:cxn modelId="{79CD5759-D669-425E-81E1-36D67D46C0DD}" type="presOf" srcId="{8311AE0E-F02E-4374-B38C-A865805F2E90}" destId="{B6E0175F-D725-4A74-A433-6E520B95F45C}" srcOrd="0" destOrd="0" presId="urn:microsoft.com/office/officeart/2005/8/layout/venn1"/>
    <dgm:cxn modelId="{BAECD3DD-F47D-4D66-AD03-28216F31D6F1}" type="presOf" srcId="{B25A3687-B4F8-4159-982F-6918B1D1D7DA}" destId="{DFC7727A-BB2B-4D1C-B2E5-ABD25BE8AF09}" srcOrd="0" destOrd="0" presId="urn:microsoft.com/office/officeart/2005/8/layout/venn1"/>
    <dgm:cxn modelId="{014D9004-F2D2-4289-814E-7341D035E57A}" type="presParOf" srcId="{B6E0175F-D725-4A74-A433-6E520B95F45C}" destId="{DFC7727A-BB2B-4D1C-B2E5-ABD25BE8AF09}" srcOrd="0" destOrd="0" presId="urn:microsoft.com/office/officeart/2005/8/layout/venn1"/>
  </dgm:cxnLst>
  <dgm:bg>
    <a:effectLst>
      <a:glow rad="101600">
        <a:schemeClr val="bg1">
          <a:alpha val="60000"/>
        </a:schemeClr>
      </a:glow>
    </a:effectLst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231E1-F851-48BA-85BB-3CD9AAC8CD6C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DCAFB-B4B0-45AE-94AF-E168908823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A5E533-902D-4E43-8088-7CFC694254A0}" type="datetimeFigureOut">
              <a:rPr lang="ru-RU" smtClean="0"/>
              <a:t>02.08.2009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52E35-5902-448F-9A8A-5F941133C61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&#1053;&#1072;&#1090;&#1072;%20-%20&#1089;%20&#1088;&#1072;&#1073;%20&#1089;&#1090;&#1086;&#1083;&#1072;\02.01.09%20&#1089;%20&#1092;&#1083;\04-Enigma_-_Sunrise-psp.mp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7898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Средства художественной выразительности:</a:t>
            </a:r>
            <a:br>
              <a:rPr lang="ru-RU" b="1" dirty="0" smtClean="0">
                <a:solidFill>
                  <a:srgbClr val="07898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b="1" dirty="0" smtClean="0">
                <a:solidFill>
                  <a:srgbClr val="07898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тропы</a:t>
            </a:r>
            <a:endParaRPr lang="ru-RU" dirty="0">
              <a:solidFill>
                <a:srgbClr val="07898F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4" name="04-Enigma_-_Sunrise-ps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numSld="999" showWhenStopped="0">
                <p:cTn id="1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71736" y="857232"/>
            <a:ext cx="592935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- это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слово или выражение, употребляемое в переносном значении для создания художественного образа и достижения большей выразительности.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endParaRPr lang="ru-RU" sz="24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К тропам относятся такие приемы, как </a:t>
            </a:r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эпитет, сравнение, олицетворение, метафора, метонимия,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иногда к ним относят </a:t>
            </a:r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гиперболы и литоты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.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endParaRPr lang="ru-RU" sz="2400" dirty="0">
              <a:solidFill>
                <a:schemeClr val="accent3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При создании тропа слово всегда используется в переносном значении.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642918"/>
          <a:ext cx="1643074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500042"/>
            <a:ext cx="64294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греч. Epitheton, приложенное</a:t>
            </a:r>
            <a:r>
              <a:rPr lang="ru-RU" sz="2400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это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один из тропов, являющийся художественным, образным определением. В качестве эпитета могут выступать: </a:t>
            </a:r>
            <a:b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sz="2400" dirty="0" smtClean="0">
              <a:solidFill>
                <a:srgbClr val="054F53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прилагательные</a:t>
            </a:r>
            <a:r>
              <a:rPr lang="ru-RU" sz="2400" b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кроткий лик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(С.Есенин);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эти бедные селенья, эта скудная </a:t>
            </a:r>
            <a:r>
              <a:rPr lang="ru-RU" sz="2400" i="1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природа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…(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Ф.Тютчев);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прозрачная дева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(А.Блок); </a:t>
            </a:r>
            <a:endParaRPr lang="ru-RU" sz="2400" dirty="0" smtClean="0">
              <a:solidFill>
                <a:srgbClr val="054F53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400" b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причастия: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край заброшенный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(С.Есенин);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исступленный дракон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(А.Блок);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взлет осиянный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(М.Цветаева); </a:t>
            </a:r>
            <a:endParaRPr lang="ru-RU" sz="2400" dirty="0" smtClean="0">
              <a:solidFill>
                <a:srgbClr val="054F53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400" b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существительные, иногда вместе с окружающим их контекстом: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Вот он, вождь без дружин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(М.Цветаева);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Молодость моя! Моя голубка смуглая!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(М.Цветаева).</a:t>
            </a:r>
            <a:endParaRPr lang="ru-RU" sz="2400" dirty="0" smtClean="0">
              <a:solidFill>
                <a:srgbClr val="054F53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285720" y="857232"/>
            <a:ext cx="1785950" cy="1714512"/>
            <a:chOff x="-2623203" y="-1768091"/>
            <a:chExt cx="1285884" cy="1285884"/>
          </a:xfrm>
        </p:grpSpPr>
        <p:sp>
          <p:nvSpPr>
            <p:cNvPr id="4" name="Овал 3"/>
            <p:cNvSpPr/>
            <p:nvPr/>
          </p:nvSpPr>
          <p:spPr>
            <a:xfrm>
              <a:off x="-2623203" y="-1768091"/>
              <a:ext cx="1285884" cy="1285884"/>
            </a:xfrm>
            <a:prstGeom prst="ellipse">
              <a:avLst/>
            </a:prstGeom>
            <a:ln>
              <a:solidFill>
                <a:srgbClr val="07898F"/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  <a:reflection blurRad="6350" stA="52000" endA="300" endPos="35000" dir="5400000" sy="-100000" algn="bl" rotWithShape="0"/>
            </a:effectLst>
          </p:spPr>
          <p:style>
            <a:lnRef idx="2">
              <a:scrgbClr r="0" g="0" b="0"/>
            </a:lnRef>
            <a:fillRef idx="1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tx1"/>
            </a:fontRef>
          </p:style>
        </p:sp>
        <p:sp>
          <p:nvSpPr>
            <p:cNvPr id="5" name="Овал 4"/>
            <p:cNvSpPr/>
            <p:nvPr/>
          </p:nvSpPr>
          <p:spPr>
            <a:xfrm>
              <a:off x="-2417462" y="-1553776"/>
              <a:ext cx="909258" cy="909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400" b="1" i="0" kern="1200" dirty="0" smtClean="0">
                  <a:solidFill>
                    <a:srgbClr val="044548"/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reflection blurRad="6350" stA="55000" endA="300" endPos="45500" dir="5400000" sy="-100000" algn="bl" rotWithShape="0"/>
                  </a:effectLst>
                  <a:latin typeface="+mj-lt"/>
                </a:rPr>
                <a:t>Эпитет</a:t>
              </a:r>
              <a:endParaRPr lang="ru-RU" sz="3400" i="0" kern="12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929454" y="4857760"/>
            <a:ext cx="1785950" cy="1714512"/>
          </a:xfrm>
          <a:prstGeom prst="ellipse">
            <a:avLst/>
          </a:prstGeom>
          <a:solidFill>
            <a:schemeClr val="accent3">
              <a:hueOff val="0"/>
              <a:satOff val="0"/>
              <a:lumOff val="0"/>
              <a:alpha val="1000"/>
            </a:schemeClr>
          </a:solidFill>
          <a:ln>
            <a:solidFill>
              <a:srgbClr val="07898F">
                <a:alpha val="18000"/>
              </a:srgb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673100" dist="1968500" dir="9600000" sx="87000" sy="87000" algn="ctr" rotWithShape="0">
              <a:srgbClr val="000000">
                <a:alpha val="0"/>
              </a:srgbClr>
            </a:outerShdw>
            <a:reflection blurRad="6350" stA="52000" endA="300" endPos="35000" dir="5400000" sy="-100000" algn="bl" rotWithShape="0"/>
          </a:effectLst>
        </p:spPr>
        <p:style>
          <a:lnRef idx="2">
            <a:scrgbClr r="0" g="0" b="0"/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tx1"/>
          </a:fontRef>
        </p:style>
      </p:sp>
      <p:sp>
        <p:nvSpPr>
          <p:cNvPr id="2" name="TextBox 1"/>
          <p:cNvSpPr txBox="1"/>
          <p:nvPr/>
        </p:nvSpPr>
        <p:spPr>
          <a:xfrm>
            <a:off x="642910" y="785794"/>
            <a:ext cx="80010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 художественном произведении эпитет может выполнять различные функции:</a:t>
            </a:r>
            <a:endParaRPr lang="ru-RU" sz="2400" dirty="0" smtClean="0">
              <a:solidFill>
                <a:srgbClr val="054F53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fontAlgn="t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образно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охарактеризовать предмет: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сияющие глаза, глаза-бриллианты; </a:t>
            </a:r>
          </a:p>
          <a:p>
            <a:pPr lvl="0" fontAlgn="t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создать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атмосферу, настроение: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хмурое утро; </a:t>
            </a:r>
          </a:p>
          <a:p>
            <a:pPr lvl="0" fontAlgn="t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передать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отношение автора (рассказчика, лирического героя) к характеризуемому предмету: </a:t>
            </a:r>
            <a:r>
              <a:rPr lang="ru-RU" sz="2400" i="1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"Куда поскачет наш проказник?"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(А.Пушкин); </a:t>
            </a:r>
          </a:p>
          <a:p>
            <a:pPr lvl="0" fontAlgn="t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совмещать </a:t>
            </a:r>
            <a:r>
              <a:rPr lang="ru-RU" sz="2400" dirty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все предыдущие функции в равных долях (в большинстве случаев употребления эпитета). </a:t>
            </a:r>
          </a:p>
          <a:p>
            <a:endParaRPr lang="ru-RU" sz="2400" dirty="0" smtClean="0">
              <a:solidFill>
                <a:srgbClr val="054F53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400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Все </a:t>
            </a:r>
            <a:r>
              <a:rPr lang="ru-RU" sz="2400" dirty="0" err="1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цветообозначения</a:t>
            </a:r>
            <a:r>
              <a:rPr lang="ru-RU" sz="2400" dirty="0" smtClean="0">
                <a:solidFill>
                  <a:srgbClr val="054F5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художественном тексте являются эпитетами.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86644" y="5500702"/>
            <a:ext cx="107157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solidFill>
                  <a:srgbClr val="0BB5BD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Эпитет</a:t>
            </a:r>
            <a:endParaRPr lang="ru-RU" sz="2400" dirty="0">
              <a:solidFill>
                <a:srgbClr val="0BB5BD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571480"/>
            <a:ext cx="671517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это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художественный прием (троп), при котором образ создается посредством сравнения одного объекта с другим. 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Сравнение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отличается от других художественных сопоставлений, например, уподоблений, тем, что всегда имеет строгий формальный признак: сравнительную конструкцию или оборот со сравнительными союзами 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000" i="1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как</a:t>
            </a:r>
            <a: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будто, словно, точно, как будто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и подобными. 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Выражения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типа </a:t>
            </a:r>
            <a: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он был похож на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… нельзя считать сравнением в качестве тропа. 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000" b="1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Примеры </a:t>
            </a:r>
            <a:r>
              <a:rPr lang="ru-RU" sz="2000" b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сравнений: </a:t>
            </a:r>
            <a:endParaRPr lang="ru-RU" sz="2000" b="1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 стройных жниц короткие подолы, </a:t>
            </a:r>
            <a:b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Как флаги в праздник, по ветру летят.</a:t>
            </a:r>
            <a:endParaRPr lang="ru-RU" sz="2000" i="1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/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(А.Ахматова)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85720" y="857232"/>
            <a:ext cx="1785950" cy="1714512"/>
          </a:xfrm>
          <a:prstGeom prst="ellipse">
            <a:avLst/>
          </a:prstGeom>
          <a:ln>
            <a:solidFill>
              <a:srgbClr val="07898F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rgbClr r="0" g="0" b="0"/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tx1"/>
          </a:fontRef>
        </p:style>
      </p:sp>
      <p:sp>
        <p:nvSpPr>
          <p:cNvPr id="4" name="Овал 4"/>
          <p:cNvSpPr/>
          <p:nvPr/>
        </p:nvSpPr>
        <p:spPr>
          <a:xfrm>
            <a:off x="285720" y="928670"/>
            <a:ext cx="1785950" cy="16430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i="0" kern="12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Сравнение</a:t>
            </a:r>
            <a:endParaRPr lang="ru-RU" sz="2400" i="0" kern="1200" dirty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785794"/>
            <a:ext cx="657229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греч. </a:t>
            </a:r>
            <a:r>
              <a:rPr lang="ru-RU" sz="2400" dirty="0" err="1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Hyperbole</a:t>
            </a:r>
            <a: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преувеличение) </a:t>
            </a:r>
            <a:endParaRPr lang="ru-RU" sz="24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это </a:t>
            </a:r>
            <a: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прием, при котором образ создается посредством художественного преувеличения. Гиперболу не всегда включают в свод тропов, но по характеру использования слова в переносном значении для создания образа гипербола очень близка тропам. </a:t>
            </a:r>
            <a:endParaRPr lang="ru-RU" sz="24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4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Гипербола позволяет автору показать читателю в утрированном виде самые характерные черты изображаемого предмета. </a:t>
            </a:r>
            <a:endParaRPr lang="ru-RU" sz="24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14282" y="1571612"/>
            <a:ext cx="1785950" cy="1714512"/>
          </a:xfrm>
          <a:prstGeom prst="ellipse">
            <a:avLst/>
          </a:prstGeom>
          <a:ln>
            <a:solidFill>
              <a:srgbClr val="07898F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rgbClr r="0" g="0" b="0"/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tx1"/>
          </a:fontRef>
        </p:style>
      </p:sp>
      <p:sp>
        <p:nvSpPr>
          <p:cNvPr id="4" name="Овал 4"/>
          <p:cNvSpPr/>
          <p:nvPr/>
        </p:nvSpPr>
        <p:spPr>
          <a:xfrm>
            <a:off x="214282" y="1571612"/>
            <a:ext cx="1857388" cy="16430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i="0" kern="12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Гипербола</a:t>
            </a:r>
            <a:endParaRPr lang="ru-RU" sz="2800" i="0" kern="1200" dirty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072330" y="4786322"/>
            <a:ext cx="1785950" cy="1714512"/>
          </a:xfrm>
          <a:prstGeom prst="ellipse">
            <a:avLst/>
          </a:prstGeom>
          <a:ln>
            <a:solidFill>
              <a:srgbClr val="07898F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rgbClr r="0" g="0" b="0"/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tx1"/>
          </a:fontRef>
        </p:style>
      </p:sp>
      <p:sp>
        <p:nvSpPr>
          <p:cNvPr id="7" name="Овал 4"/>
          <p:cNvSpPr/>
          <p:nvPr/>
        </p:nvSpPr>
        <p:spPr>
          <a:xfrm>
            <a:off x="7072330" y="4857760"/>
            <a:ext cx="1857388" cy="16430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i="0" kern="12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Литота</a:t>
            </a:r>
            <a:endParaRPr lang="ru-RU" sz="2800" i="0" kern="1200" dirty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4929198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Приемом, противоположным гиперболе по содержанию, является ЛИТОТА (греч. </a:t>
            </a:r>
            <a:r>
              <a:rPr lang="ru-RU" sz="2400" dirty="0" err="1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Litotes</a:t>
            </a:r>
            <a:r>
              <a:rPr lang="ru-RU" sz="24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простота) - художественное преуменьшение.</a:t>
            </a:r>
            <a:endParaRPr lang="ru-RU" sz="24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714356"/>
            <a:ext cx="664373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греч. </a:t>
            </a:r>
            <a:r>
              <a:rPr lang="ru-RU" sz="2000" dirty="0" err="1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Metaphora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перенос</a:t>
            </a:r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</a:p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вид так называемого сложного тропа, речевой оборот, при котором свойства одного явления (предмета, понятия) переносятся на другое. 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Метафора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содержит скрытое сравнение, образное уподобление явлений с помощью использования переносного значения слов, то, с чем сравнивается предмет, лишь подразумевается автором</a:t>
            </a:r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Недаром Аристотель говорил, что "слагать хорошие метафоры - значит подмечать сходство".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000" b="1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Примеры </a:t>
            </a:r>
            <a:r>
              <a:rPr lang="ru-RU" sz="2000" b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метафоры: </a:t>
            </a:r>
            <a:endParaRPr lang="ru-RU" sz="2000" b="1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Не жаль мне лет, растраченных напрасно, </a:t>
            </a:r>
            <a:b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Не жаль души сиреневую </a:t>
            </a:r>
            <a:r>
              <a:rPr lang="ru-RU" sz="2000" i="1" dirty="0" err="1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цветь</a:t>
            </a:r>
            <a: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b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 саду горит костер рябины красной, </a:t>
            </a:r>
            <a:b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0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Но никого не может он согреть.</a:t>
            </a:r>
            <a:endParaRPr lang="ru-RU" sz="2000" i="1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/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(С.Есенин. "Не жалею, не зову, не плачу")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20" y="1142984"/>
            <a:ext cx="1785950" cy="1714512"/>
          </a:xfrm>
          <a:prstGeom prst="ellipse">
            <a:avLst/>
          </a:prstGeom>
          <a:ln>
            <a:solidFill>
              <a:srgbClr val="07898F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rgbClr r="0" g="0" b="0"/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tx1"/>
          </a:fontRef>
        </p:style>
      </p:sp>
      <p:sp>
        <p:nvSpPr>
          <p:cNvPr id="5" name="Овал 4"/>
          <p:cNvSpPr/>
          <p:nvPr/>
        </p:nvSpPr>
        <p:spPr>
          <a:xfrm>
            <a:off x="214282" y="1142984"/>
            <a:ext cx="1928826" cy="171451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i="0" kern="12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Метафора</a:t>
            </a:r>
            <a:endParaRPr lang="ru-RU" sz="2800" i="0" kern="1200" dirty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71480"/>
            <a:ext cx="67151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художественный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прием (троп), при котором неодушевленному предмету, явлению или понятию придаются человеческие </a:t>
            </a:r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свойства.</a:t>
            </a:r>
          </a:p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Олицетворение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может использоваться узко, в одной строке, в небольшом фрагменте, но может быть приемом, на котором построено все произведение ("Край ты мой заброшенный" С.Есенина, "Мама и убитый немцами вечер", "Скрипка и немножко нервно" В.Маяковского и др</a:t>
            </a:r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.).</a:t>
            </a:r>
          </a:p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Олицетворение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считается одним из видов </a:t>
            </a:r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метафоры.</a:t>
            </a:r>
          </a:p>
          <a:p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Задача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олицетворения - соотнести изображаемый предмет с человеком, сделать его ближе читателю, образно постичь внутреннюю сущность предмета, скрытую от повседневности. 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0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Олицетворение </a:t>
            </a:r>
            <a:r>
              <a:rPr lang="ru-RU" sz="20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является одним из древнейших образных средств искусства.</a:t>
            </a:r>
            <a:endParaRPr lang="ru-RU" sz="20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14282" y="1571612"/>
            <a:ext cx="1785950" cy="1714512"/>
          </a:xfrm>
          <a:prstGeom prst="ellipse">
            <a:avLst/>
          </a:prstGeom>
          <a:ln>
            <a:solidFill>
              <a:srgbClr val="07898F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rgbClr r="0" g="0" b="0"/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tx1"/>
          </a:fontRef>
        </p:style>
      </p:sp>
      <p:sp>
        <p:nvSpPr>
          <p:cNvPr id="4" name="Овал 4"/>
          <p:cNvSpPr/>
          <p:nvPr/>
        </p:nvSpPr>
        <p:spPr>
          <a:xfrm>
            <a:off x="214282" y="1500174"/>
            <a:ext cx="1785950" cy="17859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0" kern="12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Олицетворение</a:t>
            </a:r>
            <a:endParaRPr lang="ru-RU" sz="2000" i="0" kern="1200" dirty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5" y="428604"/>
            <a:ext cx="614366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греч. </a:t>
            </a:r>
            <a:r>
              <a:rPr lang="ru-RU" sz="2400" dirty="0" err="1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Metonomadzo</a:t>
            </a:r>
            <a: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переименовывать) </a:t>
            </a:r>
            <a:endParaRPr lang="ru-RU" sz="24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4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</a:t>
            </a:r>
            <a: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вид тропа: образное обозначение предмета по одному из его признаков.</a:t>
            </a:r>
            <a:endParaRPr lang="ru-RU" sz="24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24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Примеры </a:t>
            </a:r>
            <a:r>
              <a:rPr lang="ru-RU" sz="2400" b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метонимии: </a:t>
            </a:r>
            <a:endParaRPr lang="ru-RU" sz="2400" b="1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4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Здесь барство дикое, без чувства, без закона, </a:t>
            </a:r>
            <a:br>
              <a:rPr lang="ru-RU" sz="24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4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Присвоило себе насильственной лозой </a:t>
            </a:r>
            <a:br>
              <a:rPr lang="ru-RU" sz="24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400" i="1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 труд, и собственность, и время земледельца...</a:t>
            </a:r>
            <a:endParaRPr lang="ru-RU" sz="2400" i="1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r"/>
            <a: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(А.Пушкин. "Деревня") </a:t>
            </a:r>
            <a:br>
              <a:rPr lang="ru-RU" sz="2400" dirty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sz="2400" dirty="0" smtClean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24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Здесь прием метонимии используется дважды.</a:t>
            </a:r>
          </a:p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85720" y="1857364"/>
            <a:ext cx="1857388" cy="1785950"/>
          </a:xfrm>
          <a:prstGeom prst="ellipse">
            <a:avLst/>
          </a:prstGeom>
          <a:ln>
            <a:solidFill>
              <a:srgbClr val="07898F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rgbClr r="0" g="0" b="0"/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tx1"/>
          </a:fontRef>
        </p:style>
      </p:sp>
      <p:sp>
        <p:nvSpPr>
          <p:cNvPr id="4" name="Овал 4"/>
          <p:cNvSpPr/>
          <p:nvPr/>
        </p:nvSpPr>
        <p:spPr>
          <a:xfrm>
            <a:off x="285720" y="1857364"/>
            <a:ext cx="1857388" cy="171451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i="0" kern="1200" dirty="0" smtClean="0">
                <a:solidFill>
                  <a:srgbClr val="044548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Метонимия</a:t>
            </a:r>
            <a:endParaRPr lang="ru-RU" sz="2800" i="0" kern="1200" dirty="0">
              <a:solidFill>
                <a:srgbClr val="044548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532</Words>
  <Application>Microsoft Office PowerPoint</Application>
  <PresentationFormat>Экран (4:3)</PresentationFormat>
  <Paragraphs>65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Средства художественной выразительности:  тропы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Средства художественной выразительности:  Тропы</dc:title>
  <dc:creator>Александр</dc:creator>
  <cp:lastModifiedBy>Александр</cp:lastModifiedBy>
  <cp:revision>13</cp:revision>
  <dcterms:created xsi:type="dcterms:W3CDTF">2009-08-02T08:38:48Z</dcterms:created>
  <dcterms:modified xsi:type="dcterms:W3CDTF">2009-08-02T10:44:46Z</dcterms:modified>
</cp:coreProperties>
</file>