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6" r:id="rId8"/>
    <p:sldId id="264" r:id="rId9"/>
    <p:sldId id="26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84D02B5-D3FB-4862-A55C-2237705AD106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C5DA36B-3CC2-4248-8B81-AA470D4990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D02B5-D3FB-4862-A55C-2237705AD106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DA36B-3CC2-4248-8B81-AA470D4990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D02B5-D3FB-4862-A55C-2237705AD106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DA36B-3CC2-4248-8B81-AA470D4990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84D02B5-D3FB-4862-A55C-2237705AD106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C5DA36B-3CC2-4248-8B81-AA470D4990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84D02B5-D3FB-4862-A55C-2237705AD106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C5DA36B-3CC2-4248-8B81-AA470D4990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D02B5-D3FB-4862-A55C-2237705AD106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DA36B-3CC2-4248-8B81-AA470D4990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D02B5-D3FB-4862-A55C-2237705AD106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DA36B-3CC2-4248-8B81-AA470D4990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84D02B5-D3FB-4862-A55C-2237705AD106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C5DA36B-3CC2-4248-8B81-AA470D4990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D02B5-D3FB-4862-A55C-2237705AD106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DA36B-3CC2-4248-8B81-AA470D4990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84D02B5-D3FB-4862-A55C-2237705AD106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C5DA36B-3CC2-4248-8B81-AA470D4990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84D02B5-D3FB-4862-A55C-2237705AD106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C5DA36B-3CC2-4248-8B81-AA470D4990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84D02B5-D3FB-4862-A55C-2237705AD106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C5DA36B-3CC2-4248-8B81-AA470D49906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000" b="1" dirty="0" smtClean="0"/>
              <a:t>Из </a:t>
            </a:r>
            <a:r>
              <a:rPr lang="ru-RU" sz="4000" b="1" dirty="0"/>
              <a:t>опыта </a:t>
            </a:r>
            <a:r>
              <a:rPr lang="ru-RU" sz="4000" b="1" dirty="0" smtClean="0"/>
              <a:t>работы.</a:t>
            </a:r>
            <a:br>
              <a:rPr lang="ru-RU" sz="4000" b="1" dirty="0" smtClean="0"/>
            </a:br>
            <a:r>
              <a:rPr lang="ru-RU" sz="4000" b="1" dirty="0" smtClean="0"/>
              <a:t>  Подготовка </a:t>
            </a:r>
            <a:r>
              <a:rPr lang="ru-RU" sz="4000" b="1" dirty="0"/>
              <a:t>к </a:t>
            </a:r>
            <a:r>
              <a:rPr lang="ru-RU" sz="4000" b="1" dirty="0" smtClean="0"/>
              <a:t>Единому Государственному Экзамену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учитель </a:t>
            </a:r>
            <a:r>
              <a:rPr lang="ru-RU" b="1" dirty="0"/>
              <a:t>русского языка и литературы первой квалификационной категории          </a:t>
            </a:r>
            <a:endParaRPr lang="ru-RU" b="1" dirty="0" smtClean="0"/>
          </a:p>
          <a:p>
            <a:r>
              <a:rPr lang="ru-RU" b="1" dirty="0" smtClean="0"/>
              <a:t> </a:t>
            </a:r>
            <a:r>
              <a:rPr lang="ru-RU" b="1" dirty="0"/>
              <a:t>МОУ СОШ с. </a:t>
            </a:r>
            <a:r>
              <a:rPr lang="ru-RU" b="1" dirty="0" smtClean="0"/>
              <a:t>Николаевка</a:t>
            </a:r>
          </a:p>
          <a:p>
            <a:r>
              <a:rPr lang="ru-RU" b="1" dirty="0" smtClean="0"/>
              <a:t> Богатова Татьяна Михайловна.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5" name="Rectangle 4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049" name="Group 1"/>
          <p:cNvGrpSpPr>
            <a:grpSpLocks noChangeAspect="1"/>
          </p:cNvGrpSpPr>
          <p:nvPr/>
        </p:nvGrpSpPr>
        <p:grpSpPr bwMode="auto">
          <a:xfrm>
            <a:off x="899592" y="836712"/>
            <a:ext cx="7854950" cy="4968552"/>
            <a:chOff x="0" y="0"/>
            <a:chExt cx="12370" cy="3676"/>
          </a:xfrm>
        </p:grpSpPr>
        <p:sp>
          <p:nvSpPr>
            <p:cNvPr id="2094" name="AutoShape 46"/>
            <p:cNvSpPr>
              <a:spLocks noChangeAspect="1" noChangeArrowheads="1" noTextEdit="1"/>
            </p:cNvSpPr>
            <p:nvPr/>
          </p:nvSpPr>
          <p:spPr bwMode="auto">
            <a:xfrm>
              <a:off x="0" y="0"/>
              <a:ext cx="12370" cy="3676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93" name="Rectangle 45"/>
            <p:cNvSpPr>
              <a:spLocks noChangeArrowheads="1"/>
            </p:cNvSpPr>
            <p:nvPr/>
          </p:nvSpPr>
          <p:spPr bwMode="auto">
            <a:xfrm>
              <a:off x="997" y="160"/>
              <a:ext cx="7621" cy="3148"/>
            </a:xfrm>
            <a:prstGeom prst="rect">
              <a:avLst/>
            </a:prstGeom>
            <a:solidFill>
              <a:srgbClr val="FFFFFF"/>
            </a:solidFill>
            <a:ln w="762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92" name="Rectangle 44"/>
            <p:cNvSpPr>
              <a:spLocks noChangeArrowheads="1"/>
            </p:cNvSpPr>
            <p:nvPr/>
          </p:nvSpPr>
          <p:spPr bwMode="auto">
            <a:xfrm>
              <a:off x="997" y="958"/>
              <a:ext cx="7508" cy="1797"/>
            </a:xfrm>
            <a:prstGeom prst="rect">
              <a:avLst/>
            </a:prstGeom>
            <a:solidFill>
              <a:srgbClr val="B3D5AB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91" name="Line 43"/>
            <p:cNvSpPr>
              <a:spLocks noChangeShapeType="1"/>
            </p:cNvSpPr>
            <p:nvPr/>
          </p:nvSpPr>
          <p:spPr bwMode="auto">
            <a:xfrm>
              <a:off x="997" y="2504"/>
              <a:ext cx="745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90" name="Line 42"/>
            <p:cNvSpPr>
              <a:spLocks noChangeShapeType="1"/>
            </p:cNvSpPr>
            <p:nvPr/>
          </p:nvSpPr>
          <p:spPr bwMode="auto">
            <a:xfrm>
              <a:off x="997" y="2240"/>
              <a:ext cx="745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89" name="Line 41"/>
            <p:cNvSpPr>
              <a:spLocks noChangeShapeType="1"/>
            </p:cNvSpPr>
            <p:nvPr/>
          </p:nvSpPr>
          <p:spPr bwMode="auto">
            <a:xfrm>
              <a:off x="997" y="1989"/>
              <a:ext cx="745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88" name="Line 40"/>
            <p:cNvSpPr>
              <a:spLocks noChangeShapeType="1"/>
            </p:cNvSpPr>
            <p:nvPr/>
          </p:nvSpPr>
          <p:spPr bwMode="auto">
            <a:xfrm>
              <a:off x="997" y="1725"/>
              <a:ext cx="745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87" name="Line 39"/>
            <p:cNvSpPr>
              <a:spLocks noChangeShapeType="1"/>
            </p:cNvSpPr>
            <p:nvPr/>
          </p:nvSpPr>
          <p:spPr bwMode="auto">
            <a:xfrm>
              <a:off x="997" y="1473"/>
              <a:ext cx="745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86" name="Line 38"/>
            <p:cNvSpPr>
              <a:spLocks noChangeShapeType="1"/>
            </p:cNvSpPr>
            <p:nvPr/>
          </p:nvSpPr>
          <p:spPr bwMode="auto">
            <a:xfrm>
              <a:off x="997" y="1210"/>
              <a:ext cx="745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85" name="Line 37"/>
            <p:cNvSpPr>
              <a:spLocks noChangeShapeType="1"/>
            </p:cNvSpPr>
            <p:nvPr/>
          </p:nvSpPr>
          <p:spPr bwMode="auto">
            <a:xfrm>
              <a:off x="997" y="958"/>
              <a:ext cx="745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84" name="Rectangle 36"/>
            <p:cNvSpPr>
              <a:spLocks noChangeArrowheads="1"/>
            </p:cNvSpPr>
            <p:nvPr/>
          </p:nvSpPr>
          <p:spPr bwMode="auto">
            <a:xfrm>
              <a:off x="997" y="958"/>
              <a:ext cx="7459" cy="1797"/>
            </a:xfrm>
            <a:prstGeom prst="rect">
              <a:avLst/>
            </a:prstGeom>
            <a:noFill/>
            <a:ln w="7620">
              <a:solidFill>
                <a:srgbClr val="80808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83" name="Rectangle 35"/>
            <p:cNvSpPr>
              <a:spLocks noChangeArrowheads="1"/>
            </p:cNvSpPr>
            <p:nvPr/>
          </p:nvSpPr>
          <p:spPr bwMode="auto">
            <a:xfrm>
              <a:off x="1511" y="2081"/>
              <a:ext cx="528" cy="683"/>
            </a:xfrm>
            <a:prstGeom prst="rect">
              <a:avLst/>
            </a:prstGeom>
            <a:solidFill>
              <a:srgbClr val="993366"/>
            </a:solidFill>
            <a:ln w="762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82" name="Rectangle 34"/>
            <p:cNvSpPr>
              <a:spLocks noChangeArrowheads="1"/>
            </p:cNvSpPr>
            <p:nvPr/>
          </p:nvSpPr>
          <p:spPr bwMode="auto">
            <a:xfrm>
              <a:off x="5367" y="1616"/>
              <a:ext cx="541" cy="1139"/>
            </a:xfrm>
            <a:prstGeom prst="rect">
              <a:avLst/>
            </a:prstGeom>
            <a:solidFill>
              <a:srgbClr val="FF0000"/>
            </a:solidFill>
            <a:ln w="762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81" name="Rectangle 33"/>
            <p:cNvSpPr>
              <a:spLocks noChangeArrowheads="1"/>
            </p:cNvSpPr>
            <p:nvPr/>
          </p:nvSpPr>
          <p:spPr bwMode="auto">
            <a:xfrm>
              <a:off x="7002" y="1498"/>
              <a:ext cx="529" cy="1258"/>
            </a:xfrm>
            <a:prstGeom prst="rect">
              <a:avLst/>
            </a:prstGeom>
            <a:solidFill>
              <a:srgbClr val="F07F09"/>
            </a:solidFill>
            <a:ln w="762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80" name="Rectangle 32"/>
            <p:cNvSpPr>
              <a:spLocks noChangeArrowheads="1"/>
            </p:cNvSpPr>
            <p:nvPr/>
          </p:nvSpPr>
          <p:spPr bwMode="auto">
            <a:xfrm>
              <a:off x="3600" y="1797"/>
              <a:ext cx="528" cy="958"/>
            </a:xfrm>
            <a:prstGeom prst="rect">
              <a:avLst/>
            </a:prstGeom>
            <a:solidFill>
              <a:srgbClr val="4DA4D8"/>
            </a:solidFill>
            <a:ln w="762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79" name="Line 31"/>
            <p:cNvSpPr>
              <a:spLocks noChangeShapeType="1"/>
            </p:cNvSpPr>
            <p:nvPr/>
          </p:nvSpPr>
          <p:spPr bwMode="auto">
            <a:xfrm>
              <a:off x="997" y="958"/>
              <a:ext cx="1" cy="179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78" name="Line 30"/>
            <p:cNvSpPr>
              <a:spLocks noChangeShapeType="1"/>
            </p:cNvSpPr>
            <p:nvPr/>
          </p:nvSpPr>
          <p:spPr bwMode="auto">
            <a:xfrm>
              <a:off x="937" y="2755"/>
              <a:ext cx="6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77" name="Line 29"/>
            <p:cNvSpPr>
              <a:spLocks noChangeShapeType="1"/>
            </p:cNvSpPr>
            <p:nvPr/>
          </p:nvSpPr>
          <p:spPr bwMode="auto">
            <a:xfrm>
              <a:off x="937" y="2504"/>
              <a:ext cx="6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76" name="Line 28"/>
            <p:cNvSpPr>
              <a:spLocks noChangeShapeType="1"/>
            </p:cNvSpPr>
            <p:nvPr/>
          </p:nvSpPr>
          <p:spPr bwMode="auto">
            <a:xfrm>
              <a:off x="937" y="2240"/>
              <a:ext cx="6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75" name="Line 27"/>
            <p:cNvSpPr>
              <a:spLocks noChangeShapeType="1"/>
            </p:cNvSpPr>
            <p:nvPr/>
          </p:nvSpPr>
          <p:spPr bwMode="auto">
            <a:xfrm>
              <a:off x="937" y="1989"/>
              <a:ext cx="6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74" name="Line 26"/>
            <p:cNvSpPr>
              <a:spLocks noChangeShapeType="1"/>
            </p:cNvSpPr>
            <p:nvPr/>
          </p:nvSpPr>
          <p:spPr bwMode="auto">
            <a:xfrm>
              <a:off x="937" y="1725"/>
              <a:ext cx="6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73" name="Line 25"/>
            <p:cNvSpPr>
              <a:spLocks noChangeShapeType="1"/>
            </p:cNvSpPr>
            <p:nvPr/>
          </p:nvSpPr>
          <p:spPr bwMode="auto">
            <a:xfrm>
              <a:off x="937" y="1473"/>
              <a:ext cx="6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72" name="Line 24"/>
            <p:cNvSpPr>
              <a:spLocks noChangeShapeType="1"/>
            </p:cNvSpPr>
            <p:nvPr/>
          </p:nvSpPr>
          <p:spPr bwMode="auto">
            <a:xfrm>
              <a:off x="937" y="1210"/>
              <a:ext cx="6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71" name="Line 23"/>
            <p:cNvSpPr>
              <a:spLocks noChangeShapeType="1"/>
            </p:cNvSpPr>
            <p:nvPr/>
          </p:nvSpPr>
          <p:spPr bwMode="auto">
            <a:xfrm>
              <a:off x="937" y="958"/>
              <a:ext cx="6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70" name="Line 22"/>
            <p:cNvSpPr>
              <a:spLocks noChangeShapeType="1"/>
            </p:cNvSpPr>
            <p:nvPr/>
          </p:nvSpPr>
          <p:spPr bwMode="auto">
            <a:xfrm>
              <a:off x="997" y="2755"/>
              <a:ext cx="745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9" name="Line 21"/>
            <p:cNvSpPr>
              <a:spLocks noChangeShapeType="1"/>
            </p:cNvSpPr>
            <p:nvPr/>
          </p:nvSpPr>
          <p:spPr bwMode="auto">
            <a:xfrm flipV="1">
              <a:off x="997" y="2755"/>
              <a:ext cx="1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8" name="Line 20"/>
            <p:cNvSpPr>
              <a:spLocks noChangeShapeType="1"/>
            </p:cNvSpPr>
            <p:nvPr/>
          </p:nvSpPr>
          <p:spPr bwMode="auto">
            <a:xfrm flipV="1">
              <a:off x="2859" y="2755"/>
              <a:ext cx="1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7" name="Line 19"/>
            <p:cNvSpPr>
              <a:spLocks noChangeShapeType="1"/>
            </p:cNvSpPr>
            <p:nvPr/>
          </p:nvSpPr>
          <p:spPr bwMode="auto">
            <a:xfrm flipV="1">
              <a:off x="4732" y="2755"/>
              <a:ext cx="1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6" name="Line 18"/>
            <p:cNvSpPr>
              <a:spLocks noChangeShapeType="1"/>
            </p:cNvSpPr>
            <p:nvPr/>
          </p:nvSpPr>
          <p:spPr bwMode="auto">
            <a:xfrm flipV="1">
              <a:off x="6594" y="2755"/>
              <a:ext cx="1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5" name="Line 17"/>
            <p:cNvSpPr>
              <a:spLocks noChangeShapeType="1"/>
            </p:cNvSpPr>
            <p:nvPr/>
          </p:nvSpPr>
          <p:spPr bwMode="auto">
            <a:xfrm flipV="1">
              <a:off x="8456" y="2755"/>
              <a:ext cx="1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4" name="Rectangle 16"/>
            <p:cNvSpPr>
              <a:spLocks noChangeArrowheads="1"/>
            </p:cNvSpPr>
            <p:nvPr/>
          </p:nvSpPr>
          <p:spPr bwMode="auto">
            <a:xfrm>
              <a:off x="3375" y="216"/>
              <a:ext cx="1965" cy="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Результаты ЕГЭ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3" name="Rectangle 15"/>
            <p:cNvSpPr>
              <a:spLocks noChangeArrowheads="1"/>
            </p:cNvSpPr>
            <p:nvPr/>
          </p:nvSpPr>
          <p:spPr bwMode="auto">
            <a:xfrm>
              <a:off x="625" y="2647"/>
              <a:ext cx="210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48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2" name="Rectangle 14"/>
            <p:cNvSpPr>
              <a:spLocks noChangeArrowheads="1"/>
            </p:cNvSpPr>
            <p:nvPr/>
          </p:nvSpPr>
          <p:spPr bwMode="auto">
            <a:xfrm>
              <a:off x="625" y="2396"/>
              <a:ext cx="210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50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1" name="Rectangle 13"/>
            <p:cNvSpPr>
              <a:spLocks noChangeArrowheads="1"/>
            </p:cNvSpPr>
            <p:nvPr/>
          </p:nvSpPr>
          <p:spPr bwMode="auto">
            <a:xfrm>
              <a:off x="625" y="2132"/>
              <a:ext cx="210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52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0" name="Rectangle 12"/>
            <p:cNvSpPr>
              <a:spLocks noChangeArrowheads="1"/>
            </p:cNvSpPr>
            <p:nvPr/>
          </p:nvSpPr>
          <p:spPr bwMode="auto">
            <a:xfrm>
              <a:off x="625" y="1881"/>
              <a:ext cx="210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54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9" name="Rectangle 11"/>
            <p:cNvSpPr>
              <a:spLocks noChangeArrowheads="1"/>
            </p:cNvSpPr>
            <p:nvPr/>
          </p:nvSpPr>
          <p:spPr bwMode="auto">
            <a:xfrm>
              <a:off x="625" y="1617"/>
              <a:ext cx="210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56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8" name="Rectangle 10"/>
            <p:cNvSpPr>
              <a:spLocks noChangeArrowheads="1"/>
            </p:cNvSpPr>
            <p:nvPr/>
          </p:nvSpPr>
          <p:spPr bwMode="auto">
            <a:xfrm>
              <a:off x="625" y="1366"/>
              <a:ext cx="210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58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7" name="Rectangle 9"/>
            <p:cNvSpPr>
              <a:spLocks noChangeArrowheads="1"/>
            </p:cNvSpPr>
            <p:nvPr/>
          </p:nvSpPr>
          <p:spPr bwMode="auto">
            <a:xfrm>
              <a:off x="625" y="1102"/>
              <a:ext cx="210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60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6" name="Rectangle 8"/>
            <p:cNvSpPr>
              <a:spLocks noChangeArrowheads="1"/>
            </p:cNvSpPr>
            <p:nvPr/>
          </p:nvSpPr>
          <p:spPr bwMode="auto">
            <a:xfrm>
              <a:off x="625" y="851"/>
              <a:ext cx="210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62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5" name="Rectangle 7"/>
            <p:cNvSpPr>
              <a:spLocks noChangeArrowheads="1"/>
            </p:cNvSpPr>
            <p:nvPr/>
          </p:nvSpPr>
          <p:spPr bwMode="auto">
            <a:xfrm>
              <a:off x="1117" y="2947"/>
              <a:ext cx="1605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2005-2006 уч. год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4" name="Rectangle 6"/>
            <p:cNvSpPr>
              <a:spLocks noChangeArrowheads="1"/>
            </p:cNvSpPr>
            <p:nvPr/>
          </p:nvSpPr>
          <p:spPr bwMode="auto">
            <a:xfrm>
              <a:off x="3015" y="2947"/>
              <a:ext cx="1545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2006-2007 уч год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3" name="Rectangle 5"/>
            <p:cNvSpPr>
              <a:spLocks noChangeArrowheads="1"/>
            </p:cNvSpPr>
            <p:nvPr/>
          </p:nvSpPr>
          <p:spPr bwMode="auto">
            <a:xfrm>
              <a:off x="4876" y="2947"/>
              <a:ext cx="1545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2008-2009 уч.год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2" name="Rectangle 4"/>
            <p:cNvSpPr>
              <a:spLocks noChangeArrowheads="1"/>
            </p:cNvSpPr>
            <p:nvPr/>
          </p:nvSpPr>
          <p:spPr bwMode="auto">
            <a:xfrm>
              <a:off x="6762" y="2947"/>
              <a:ext cx="1485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2009-2010уч.год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1" name="Rectangle 3"/>
            <p:cNvSpPr>
              <a:spLocks noChangeArrowheads="1"/>
            </p:cNvSpPr>
            <p:nvPr/>
          </p:nvSpPr>
          <p:spPr bwMode="auto">
            <a:xfrm rot="21600000">
              <a:off x="84" y="84"/>
              <a:ext cx="913" cy="7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Средний балл</a:t>
              </a:r>
              <a:endPara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0" name="Rectangle 2"/>
            <p:cNvSpPr>
              <a:spLocks noChangeArrowheads="1"/>
            </p:cNvSpPr>
            <p:nvPr/>
          </p:nvSpPr>
          <p:spPr bwMode="auto">
            <a:xfrm>
              <a:off x="84" y="84"/>
              <a:ext cx="8435" cy="3282"/>
            </a:xfrm>
            <a:prstGeom prst="rect">
              <a:avLst/>
            </a:prstGeom>
            <a:noFill/>
            <a:ln w="762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47" name="Rectangle 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7409" name="Group 1"/>
          <p:cNvGrpSpPr>
            <a:grpSpLocks noChangeAspect="1"/>
          </p:cNvGrpSpPr>
          <p:nvPr/>
        </p:nvGrpSpPr>
        <p:grpSpPr bwMode="auto">
          <a:xfrm>
            <a:off x="611560" y="332656"/>
            <a:ext cx="7704856" cy="6336704"/>
            <a:chOff x="0" y="84"/>
            <a:chExt cx="8511" cy="3915"/>
          </a:xfrm>
        </p:grpSpPr>
        <p:sp>
          <p:nvSpPr>
            <p:cNvPr id="17446" name="AutoShape 38"/>
            <p:cNvSpPr>
              <a:spLocks noChangeAspect="1" noChangeArrowheads="1" noTextEdit="1"/>
            </p:cNvSpPr>
            <p:nvPr/>
          </p:nvSpPr>
          <p:spPr bwMode="auto">
            <a:xfrm>
              <a:off x="0" y="84"/>
              <a:ext cx="8511" cy="3915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45" name="Rectangle 37"/>
            <p:cNvSpPr>
              <a:spLocks noChangeArrowheads="1"/>
            </p:cNvSpPr>
            <p:nvPr/>
          </p:nvSpPr>
          <p:spPr bwMode="auto">
            <a:xfrm>
              <a:off x="180" y="216"/>
              <a:ext cx="8331" cy="3131"/>
            </a:xfrm>
            <a:prstGeom prst="rect">
              <a:avLst/>
            </a:prstGeom>
            <a:solidFill>
              <a:srgbClr val="FFFFFF"/>
            </a:solidFill>
            <a:ln w="762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44" name="Rectangle 36"/>
            <p:cNvSpPr>
              <a:spLocks noChangeArrowheads="1"/>
            </p:cNvSpPr>
            <p:nvPr/>
          </p:nvSpPr>
          <p:spPr bwMode="auto">
            <a:xfrm>
              <a:off x="1438" y="948"/>
              <a:ext cx="6006" cy="1655"/>
            </a:xfrm>
            <a:prstGeom prst="rect">
              <a:avLst/>
            </a:prstGeom>
            <a:solidFill>
              <a:srgbClr val="E59CA4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43" name="Line 35"/>
            <p:cNvSpPr>
              <a:spLocks noChangeShapeType="1"/>
            </p:cNvSpPr>
            <p:nvPr/>
          </p:nvSpPr>
          <p:spPr bwMode="auto">
            <a:xfrm>
              <a:off x="1438" y="2195"/>
              <a:ext cx="600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42" name="Line 34"/>
            <p:cNvSpPr>
              <a:spLocks noChangeShapeType="1"/>
            </p:cNvSpPr>
            <p:nvPr/>
          </p:nvSpPr>
          <p:spPr bwMode="auto">
            <a:xfrm>
              <a:off x="1438" y="1775"/>
              <a:ext cx="600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41" name="Line 33"/>
            <p:cNvSpPr>
              <a:spLocks noChangeShapeType="1"/>
            </p:cNvSpPr>
            <p:nvPr/>
          </p:nvSpPr>
          <p:spPr bwMode="auto">
            <a:xfrm>
              <a:off x="1438" y="1368"/>
              <a:ext cx="600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40" name="Line 32"/>
            <p:cNvSpPr>
              <a:spLocks noChangeShapeType="1"/>
            </p:cNvSpPr>
            <p:nvPr/>
          </p:nvSpPr>
          <p:spPr bwMode="auto">
            <a:xfrm>
              <a:off x="1438" y="948"/>
              <a:ext cx="600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39" name="Rectangle 31"/>
            <p:cNvSpPr>
              <a:spLocks noChangeArrowheads="1"/>
            </p:cNvSpPr>
            <p:nvPr/>
          </p:nvSpPr>
          <p:spPr bwMode="auto">
            <a:xfrm>
              <a:off x="1438" y="948"/>
              <a:ext cx="6006" cy="1655"/>
            </a:xfrm>
            <a:prstGeom prst="rect">
              <a:avLst/>
            </a:prstGeom>
            <a:noFill/>
            <a:ln w="7620">
              <a:solidFill>
                <a:srgbClr val="80808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38" name="Freeform 30"/>
            <p:cNvSpPr>
              <a:spLocks/>
            </p:cNvSpPr>
            <p:nvPr/>
          </p:nvSpPr>
          <p:spPr bwMode="auto">
            <a:xfrm>
              <a:off x="1438" y="2603"/>
              <a:ext cx="6006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2002" y="0"/>
                </a:cxn>
                <a:cxn ang="0">
                  <a:pos x="4004" y="0"/>
                </a:cxn>
                <a:cxn ang="0">
                  <a:pos x="6006" y="0"/>
                </a:cxn>
                <a:cxn ang="0">
                  <a:pos x="6006" y="0"/>
                </a:cxn>
                <a:cxn ang="0">
                  <a:pos x="4004" y="0"/>
                </a:cxn>
                <a:cxn ang="0">
                  <a:pos x="2002" y="0"/>
                </a:cxn>
                <a:cxn ang="0">
                  <a:pos x="0" y="0"/>
                </a:cxn>
              </a:cxnLst>
              <a:rect l="0" t="0" r="r" b="b"/>
              <a:pathLst>
                <a:path w="6006">
                  <a:moveTo>
                    <a:pt x="0" y="0"/>
                  </a:moveTo>
                  <a:lnTo>
                    <a:pt x="0" y="0"/>
                  </a:lnTo>
                  <a:lnTo>
                    <a:pt x="2002" y="0"/>
                  </a:lnTo>
                  <a:lnTo>
                    <a:pt x="4004" y="0"/>
                  </a:lnTo>
                  <a:lnTo>
                    <a:pt x="6006" y="0"/>
                  </a:lnTo>
                  <a:lnTo>
                    <a:pt x="4004" y="0"/>
                  </a:lnTo>
                  <a:lnTo>
                    <a:pt x="200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99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37" name="Freeform 29"/>
            <p:cNvSpPr>
              <a:spLocks/>
            </p:cNvSpPr>
            <p:nvPr/>
          </p:nvSpPr>
          <p:spPr bwMode="auto">
            <a:xfrm>
              <a:off x="1438" y="2603"/>
              <a:ext cx="6006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2002" y="0"/>
                </a:cxn>
                <a:cxn ang="0">
                  <a:pos x="4004" y="0"/>
                </a:cxn>
                <a:cxn ang="0">
                  <a:pos x="6006" y="0"/>
                </a:cxn>
                <a:cxn ang="0">
                  <a:pos x="6006" y="0"/>
                </a:cxn>
                <a:cxn ang="0">
                  <a:pos x="4004" y="0"/>
                </a:cxn>
                <a:cxn ang="0">
                  <a:pos x="2002" y="0"/>
                </a:cxn>
                <a:cxn ang="0">
                  <a:pos x="0" y="0"/>
                </a:cxn>
              </a:cxnLst>
              <a:rect l="0" t="0" r="r" b="b"/>
              <a:pathLst>
                <a:path w="6006">
                  <a:moveTo>
                    <a:pt x="0" y="0"/>
                  </a:moveTo>
                  <a:lnTo>
                    <a:pt x="0" y="0"/>
                  </a:lnTo>
                  <a:lnTo>
                    <a:pt x="2002" y="0"/>
                  </a:lnTo>
                  <a:lnTo>
                    <a:pt x="4004" y="0"/>
                  </a:lnTo>
                  <a:lnTo>
                    <a:pt x="6006" y="0"/>
                  </a:lnTo>
                  <a:lnTo>
                    <a:pt x="4004" y="0"/>
                  </a:lnTo>
                  <a:lnTo>
                    <a:pt x="2002" y="0"/>
                  </a:lnTo>
                  <a:lnTo>
                    <a:pt x="0" y="0"/>
                  </a:lnTo>
                </a:path>
              </a:pathLst>
            </a:custGeom>
            <a:noFill/>
            <a:ln w="762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36" name="Line 28"/>
            <p:cNvSpPr>
              <a:spLocks noChangeShapeType="1"/>
            </p:cNvSpPr>
            <p:nvPr/>
          </p:nvSpPr>
          <p:spPr bwMode="auto">
            <a:xfrm>
              <a:off x="1438" y="948"/>
              <a:ext cx="1" cy="165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35" name="Line 27"/>
            <p:cNvSpPr>
              <a:spLocks noChangeShapeType="1"/>
            </p:cNvSpPr>
            <p:nvPr/>
          </p:nvSpPr>
          <p:spPr bwMode="auto">
            <a:xfrm>
              <a:off x="1379" y="2603"/>
              <a:ext cx="5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34" name="Line 26"/>
            <p:cNvSpPr>
              <a:spLocks noChangeShapeType="1"/>
            </p:cNvSpPr>
            <p:nvPr/>
          </p:nvSpPr>
          <p:spPr bwMode="auto">
            <a:xfrm>
              <a:off x="1379" y="2195"/>
              <a:ext cx="5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33" name="Line 25"/>
            <p:cNvSpPr>
              <a:spLocks noChangeShapeType="1"/>
            </p:cNvSpPr>
            <p:nvPr/>
          </p:nvSpPr>
          <p:spPr bwMode="auto">
            <a:xfrm>
              <a:off x="1379" y="1775"/>
              <a:ext cx="5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32" name="Line 24"/>
            <p:cNvSpPr>
              <a:spLocks noChangeShapeType="1"/>
            </p:cNvSpPr>
            <p:nvPr/>
          </p:nvSpPr>
          <p:spPr bwMode="auto">
            <a:xfrm>
              <a:off x="1379" y="1368"/>
              <a:ext cx="5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31" name="Line 23"/>
            <p:cNvSpPr>
              <a:spLocks noChangeShapeType="1"/>
            </p:cNvSpPr>
            <p:nvPr/>
          </p:nvSpPr>
          <p:spPr bwMode="auto">
            <a:xfrm>
              <a:off x="1379" y="948"/>
              <a:ext cx="5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30" name="Line 22"/>
            <p:cNvSpPr>
              <a:spLocks noChangeShapeType="1"/>
            </p:cNvSpPr>
            <p:nvPr/>
          </p:nvSpPr>
          <p:spPr bwMode="auto">
            <a:xfrm>
              <a:off x="1438" y="2603"/>
              <a:ext cx="600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29" name="Line 21"/>
            <p:cNvSpPr>
              <a:spLocks noChangeShapeType="1"/>
            </p:cNvSpPr>
            <p:nvPr/>
          </p:nvSpPr>
          <p:spPr bwMode="auto">
            <a:xfrm flipV="1">
              <a:off x="1438" y="2603"/>
              <a:ext cx="1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28" name="Line 20"/>
            <p:cNvSpPr>
              <a:spLocks noChangeShapeType="1"/>
            </p:cNvSpPr>
            <p:nvPr/>
          </p:nvSpPr>
          <p:spPr bwMode="auto">
            <a:xfrm flipV="1">
              <a:off x="3440" y="2603"/>
              <a:ext cx="1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27" name="Line 19"/>
            <p:cNvSpPr>
              <a:spLocks noChangeShapeType="1"/>
            </p:cNvSpPr>
            <p:nvPr/>
          </p:nvSpPr>
          <p:spPr bwMode="auto">
            <a:xfrm flipV="1">
              <a:off x="5442" y="2603"/>
              <a:ext cx="1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26" name="Line 18"/>
            <p:cNvSpPr>
              <a:spLocks noChangeShapeType="1"/>
            </p:cNvSpPr>
            <p:nvPr/>
          </p:nvSpPr>
          <p:spPr bwMode="auto">
            <a:xfrm flipV="1">
              <a:off x="7444" y="2603"/>
              <a:ext cx="1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25" name="Rectangle 17"/>
            <p:cNvSpPr>
              <a:spLocks noChangeArrowheads="1"/>
            </p:cNvSpPr>
            <p:nvPr/>
          </p:nvSpPr>
          <p:spPr bwMode="auto">
            <a:xfrm>
              <a:off x="3296" y="216"/>
              <a:ext cx="1980" cy="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Результаты ГИА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24" name="Rectangle 16"/>
            <p:cNvSpPr>
              <a:spLocks noChangeArrowheads="1"/>
            </p:cNvSpPr>
            <p:nvPr/>
          </p:nvSpPr>
          <p:spPr bwMode="auto">
            <a:xfrm>
              <a:off x="1175" y="2495"/>
              <a:ext cx="112" cy="4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23" name="Rectangle 15"/>
            <p:cNvSpPr>
              <a:spLocks noChangeArrowheads="1"/>
            </p:cNvSpPr>
            <p:nvPr/>
          </p:nvSpPr>
          <p:spPr bwMode="auto">
            <a:xfrm>
              <a:off x="1067" y="2087"/>
              <a:ext cx="210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10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22" name="Rectangle 14"/>
            <p:cNvSpPr>
              <a:spLocks noChangeArrowheads="1"/>
            </p:cNvSpPr>
            <p:nvPr/>
          </p:nvSpPr>
          <p:spPr bwMode="auto">
            <a:xfrm>
              <a:off x="1067" y="1667"/>
              <a:ext cx="210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20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21" name="Rectangle 13"/>
            <p:cNvSpPr>
              <a:spLocks noChangeArrowheads="1"/>
            </p:cNvSpPr>
            <p:nvPr/>
          </p:nvSpPr>
          <p:spPr bwMode="auto">
            <a:xfrm>
              <a:off x="1067" y="1260"/>
              <a:ext cx="210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30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20" name="Rectangle 12"/>
            <p:cNvSpPr>
              <a:spLocks noChangeArrowheads="1"/>
            </p:cNvSpPr>
            <p:nvPr/>
          </p:nvSpPr>
          <p:spPr bwMode="auto">
            <a:xfrm>
              <a:off x="1067" y="840"/>
              <a:ext cx="210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40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19" name="Rectangle 11"/>
            <p:cNvSpPr>
              <a:spLocks noChangeArrowheads="1"/>
            </p:cNvSpPr>
            <p:nvPr/>
          </p:nvSpPr>
          <p:spPr bwMode="auto">
            <a:xfrm>
              <a:off x="1532" y="2663"/>
              <a:ext cx="700" cy="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2006-2007 уч.год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18" name="Rectangle 10"/>
            <p:cNvSpPr>
              <a:spLocks noChangeArrowheads="1"/>
            </p:cNvSpPr>
            <p:nvPr/>
          </p:nvSpPr>
          <p:spPr bwMode="auto">
            <a:xfrm>
              <a:off x="3093" y="2663"/>
              <a:ext cx="650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2007-2008 уч. год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4860" y="2625"/>
              <a:ext cx="648" cy="8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2008-2009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16" name="Rectangle 8"/>
            <p:cNvSpPr>
              <a:spLocks noChangeArrowheads="1"/>
            </p:cNvSpPr>
            <p:nvPr/>
          </p:nvSpPr>
          <p:spPr bwMode="auto">
            <a:xfrm>
              <a:off x="6627" y="2625"/>
              <a:ext cx="529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2009-2010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15" name="Rectangle 7"/>
            <p:cNvSpPr>
              <a:spLocks noChangeArrowheads="1"/>
            </p:cNvSpPr>
            <p:nvPr/>
          </p:nvSpPr>
          <p:spPr bwMode="auto">
            <a:xfrm rot="16200000">
              <a:off x="494" y="63"/>
              <a:ext cx="732" cy="1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Средний балл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14" name="Rectangle 6"/>
            <p:cNvSpPr>
              <a:spLocks noChangeArrowheads="1"/>
            </p:cNvSpPr>
            <p:nvPr/>
          </p:nvSpPr>
          <p:spPr bwMode="auto">
            <a:xfrm>
              <a:off x="1438" y="84"/>
              <a:ext cx="7073" cy="3131"/>
            </a:xfrm>
            <a:prstGeom prst="rect">
              <a:avLst/>
            </a:prstGeom>
            <a:noFill/>
            <a:ln w="762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13" name="Rectangle 5"/>
            <p:cNvSpPr>
              <a:spLocks noChangeArrowheads="1"/>
            </p:cNvSpPr>
            <p:nvPr/>
          </p:nvSpPr>
          <p:spPr bwMode="auto">
            <a:xfrm>
              <a:off x="6627" y="1345"/>
              <a:ext cx="529" cy="1258"/>
            </a:xfrm>
            <a:prstGeom prst="rect">
              <a:avLst/>
            </a:prstGeom>
            <a:solidFill>
              <a:srgbClr val="F07F09"/>
            </a:solidFill>
            <a:ln w="762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12" name="Rectangle 4"/>
            <p:cNvSpPr>
              <a:spLocks noChangeArrowheads="1"/>
            </p:cNvSpPr>
            <p:nvPr/>
          </p:nvSpPr>
          <p:spPr bwMode="auto">
            <a:xfrm>
              <a:off x="4902" y="1465"/>
              <a:ext cx="541" cy="1139"/>
            </a:xfrm>
            <a:prstGeom prst="rect">
              <a:avLst/>
            </a:prstGeom>
            <a:solidFill>
              <a:srgbClr val="FF0000"/>
            </a:solidFill>
            <a:ln w="762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11" name="Rectangle 3"/>
            <p:cNvSpPr>
              <a:spLocks noChangeArrowheads="1"/>
            </p:cNvSpPr>
            <p:nvPr/>
          </p:nvSpPr>
          <p:spPr bwMode="auto">
            <a:xfrm>
              <a:off x="3093" y="1667"/>
              <a:ext cx="528" cy="958"/>
            </a:xfrm>
            <a:prstGeom prst="rect">
              <a:avLst/>
            </a:prstGeom>
            <a:solidFill>
              <a:srgbClr val="4DA4D8"/>
            </a:solidFill>
            <a:ln w="762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10" name="Rectangle 2"/>
            <p:cNvSpPr>
              <a:spLocks noChangeArrowheads="1"/>
            </p:cNvSpPr>
            <p:nvPr/>
          </p:nvSpPr>
          <p:spPr bwMode="auto">
            <a:xfrm>
              <a:off x="1532" y="1920"/>
              <a:ext cx="528" cy="683"/>
            </a:xfrm>
            <a:prstGeom prst="rect">
              <a:avLst/>
            </a:prstGeom>
            <a:solidFill>
              <a:srgbClr val="993366"/>
            </a:solidFill>
            <a:ln w="762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Остановлюсь на конкретных заданиях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А1. Укажите пример с ошибкой в образовании формы слова</a:t>
            </a:r>
          </a:p>
          <a:p>
            <a:pPr lvl="0"/>
            <a:r>
              <a:rPr lang="ru-RU" dirty="0"/>
              <a:t>Солнечный Сочи;</a:t>
            </a:r>
          </a:p>
          <a:p>
            <a:pPr lvl="0"/>
            <a:r>
              <a:rPr lang="ru-RU" dirty="0"/>
              <a:t>Более высшая форма (тоталитаризма);</a:t>
            </a:r>
          </a:p>
          <a:p>
            <a:pPr lvl="0"/>
            <a:r>
              <a:rPr lang="ru-RU" dirty="0"/>
              <a:t>Трое юношей;</a:t>
            </a:r>
          </a:p>
          <a:p>
            <a:pPr lvl="0"/>
            <a:r>
              <a:rPr lang="ru-RU" dirty="0"/>
              <a:t>У четырёхсот пятидесяти человек</a:t>
            </a:r>
          </a:p>
          <a:p>
            <a:r>
              <a:rPr lang="ru-RU" dirty="0"/>
              <a:t>В этом задании, как правило, обращаю внимание детей на сравнительную степень прилагательных или чаще на склонение местоимений.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А5. Укажите грамматически правильное продолжение предложения.</a:t>
            </a:r>
          </a:p>
          <a:p>
            <a:r>
              <a:rPr lang="ru-RU" i="1" dirty="0"/>
              <a:t>Занимаясь изучением языка,</a:t>
            </a:r>
            <a:endParaRPr lang="ru-RU" dirty="0"/>
          </a:p>
          <a:p>
            <a:r>
              <a:rPr lang="ru-RU" dirty="0"/>
              <a:t>1.                у меня обнаружились способности.</a:t>
            </a:r>
          </a:p>
          <a:p>
            <a:r>
              <a:rPr lang="ru-RU" dirty="0"/>
              <a:t>2.                мама записала меня на курсы.</a:t>
            </a:r>
          </a:p>
          <a:p>
            <a:r>
              <a:rPr lang="ru-RU" dirty="0"/>
              <a:t>3.                поможет словарь.</a:t>
            </a:r>
          </a:p>
          <a:p>
            <a:r>
              <a:rPr lang="ru-RU" dirty="0"/>
              <a:t>4.                ученик пользовался словарём.</a:t>
            </a:r>
          </a:p>
          <a:p>
            <a:r>
              <a:rPr lang="ru-RU" dirty="0"/>
              <a:t> и т.д.</a:t>
            </a:r>
          </a:p>
          <a:p>
            <a:r>
              <a:rPr lang="ru-RU" dirty="0"/>
              <a:t>При выполнении этого задания, акцент делаю на лицо, субъект, который выполняет действие, т.е. лицо должно быть одно, а между глаголом-сказуемым и деепричастием можно поставить союз И. </a:t>
            </a:r>
            <a:r>
              <a:rPr lang="ru-RU" i="1" dirty="0"/>
              <a:t>Например, ученик (субъект) занимался и пользовался. А также уместно употребить глагол в неопределенной форме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Карточка 1</a:t>
            </a:r>
            <a:endParaRPr lang="ru-RU" dirty="0"/>
          </a:p>
          <a:p>
            <a:r>
              <a:rPr lang="ru-RU" dirty="0"/>
              <a:t>Подчеркните прилагательное, перешедшее в существительное.</a:t>
            </a:r>
          </a:p>
          <a:p>
            <a:r>
              <a:rPr lang="ru-RU" dirty="0"/>
              <a:t>Прошлого не вернуть; взрослые люди не всегда бывают правы, влюблённые в поэзию, столовая посуда,…</a:t>
            </a:r>
          </a:p>
          <a:p>
            <a:r>
              <a:rPr lang="ru-RU" b="1" dirty="0"/>
              <a:t>Карточка 2</a:t>
            </a:r>
            <a:endParaRPr lang="ru-RU" dirty="0"/>
          </a:p>
          <a:p>
            <a:r>
              <a:rPr lang="ru-RU" dirty="0"/>
              <a:t>Укажите разряд местоимений. </a:t>
            </a:r>
          </a:p>
          <a:p>
            <a:r>
              <a:rPr lang="ru-RU" i="1" dirty="0"/>
              <a:t>Каждый (  ), у меня (  ), передо мной (  ).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/>
              <a:t/>
            </a:r>
            <a:br>
              <a:rPr lang="ru-RU" sz="4000" b="1" dirty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b="1" dirty="0" smtClean="0"/>
              <a:t>Замена придаточного предложения причастным оборотом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/>
              <a:t>1. Союзное слово </a:t>
            </a:r>
            <a:r>
              <a:rPr lang="ru-RU" i="1" dirty="0"/>
              <a:t>который </a:t>
            </a:r>
            <a:r>
              <a:rPr lang="ru-RU" dirty="0"/>
              <a:t>в именительном падеже:</a:t>
            </a:r>
          </a:p>
          <a:p>
            <a:r>
              <a:rPr lang="ru-RU" i="1" dirty="0"/>
              <a:t>Три тополя, которые росли на краю поля, превратились в огромных великанов. – Три тополя, росшие на краю поля, превратились в огромных великанов.</a:t>
            </a:r>
            <a:endParaRPr lang="ru-RU" dirty="0"/>
          </a:p>
          <a:p>
            <a:r>
              <a:rPr lang="ru-RU" dirty="0"/>
              <a:t> </a:t>
            </a:r>
          </a:p>
          <a:p>
            <a:r>
              <a:rPr lang="ru-RU" dirty="0"/>
              <a:t>2. Союзное слово в винительном падеже без предлога: </a:t>
            </a:r>
          </a:p>
          <a:p>
            <a:r>
              <a:rPr lang="ru-RU" i="1" dirty="0"/>
              <a:t>Многие животные, которых истребляет человек, постепенно вымирают. - Многие животные, истребляемые человеком. человек, постепенно вымирают.</a:t>
            </a:r>
            <a:endParaRPr lang="ru-RU" dirty="0"/>
          </a:p>
          <a:p>
            <a:r>
              <a:rPr lang="ru-RU" dirty="0"/>
              <a:t>3. Союзное слово </a:t>
            </a:r>
            <a:r>
              <a:rPr lang="ru-RU" i="1" dirty="0"/>
              <a:t>который </a:t>
            </a:r>
            <a:r>
              <a:rPr lang="ru-RU" dirty="0"/>
              <a:t>в родительном падеже </a:t>
            </a:r>
            <a:r>
              <a:rPr lang="ru-RU" dirty="0" err="1"/>
              <a:t>падеже</a:t>
            </a:r>
            <a:r>
              <a:rPr lang="ru-RU" dirty="0"/>
              <a:t> при глаголе с отрицанием:</a:t>
            </a:r>
          </a:p>
          <a:p>
            <a:r>
              <a:rPr lang="ru-RU" i="1" dirty="0"/>
              <a:t>Солнце, которого еще не скрыли тучи, казалось ярким. – Солнце, еще не скрытое тучами, казалось большим и ярким.</a:t>
            </a:r>
            <a:endParaRPr lang="ru-RU" dirty="0"/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/>
              <a:t>1.Союзное слово </a:t>
            </a:r>
            <a:r>
              <a:rPr lang="ru-RU" i="1" dirty="0"/>
              <a:t>который </a:t>
            </a:r>
            <a:r>
              <a:rPr lang="ru-RU" dirty="0"/>
              <a:t>в косвенном падеже (кроме винительного падежа без предлога и родительного падежа при глаголе с отрицанием):</a:t>
            </a:r>
          </a:p>
          <a:p>
            <a:r>
              <a:rPr lang="ru-RU" i="1" dirty="0"/>
              <a:t>Событие, о котором пойдет речь, стало уже легендой.</a:t>
            </a:r>
            <a:endParaRPr lang="ru-RU" dirty="0"/>
          </a:p>
          <a:p>
            <a:r>
              <a:rPr lang="ru-RU" dirty="0"/>
              <a:t>2. Союзное слово </a:t>
            </a:r>
            <a:r>
              <a:rPr lang="ru-RU" i="1" dirty="0"/>
              <a:t>который </a:t>
            </a:r>
            <a:r>
              <a:rPr lang="ru-RU" dirty="0"/>
              <a:t>+ глагол в будущем времени:</a:t>
            </a:r>
          </a:p>
          <a:p>
            <a:r>
              <a:rPr lang="ru-RU" dirty="0"/>
              <a:t>Эта война, которая продлится десятилетия, станет одной из печальных страниц в истории США.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3. Союзное слово </a:t>
            </a:r>
            <a:r>
              <a:rPr lang="ru-RU" i="1" dirty="0"/>
              <a:t>который </a:t>
            </a:r>
            <a:r>
              <a:rPr lang="ru-RU" dirty="0"/>
              <a:t>+ глагол в условном наклонении:</a:t>
            </a:r>
          </a:p>
          <a:p>
            <a:r>
              <a:rPr lang="ru-RU" dirty="0"/>
              <a:t>Доверься врачу, который приготовил бы  тебе это лекарство.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4. Союзное слово </a:t>
            </a:r>
            <a:r>
              <a:rPr lang="ru-RU" i="1" dirty="0"/>
              <a:t>который </a:t>
            </a:r>
            <a:r>
              <a:rPr lang="ru-RU" dirty="0"/>
              <a:t>соотносится с сочетанием ТОТ (ТА, ТЕ, ТО) + существительное:</a:t>
            </a:r>
          </a:p>
          <a:p>
            <a:r>
              <a:rPr lang="ru-RU" dirty="0"/>
              <a:t>Дорога привела нас в тот глубокий овраг, который пугал и манил окрестных ребятишек своей мрачной глубиной.</a:t>
            </a:r>
          </a:p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ru-RU" dirty="0"/>
              <a:t>Замена возможна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/>
              <a:t>Замена невозможна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Работа с текстом может проходить в следующих формах:</a:t>
            </a:r>
            <a:br>
              <a:rPr lang="ru-RU" sz="36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i="1" dirty="0" smtClean="0"/>
              <a:t>1</a:t>
            </a:r>
            <a:r>
              <a:rPr lang="ru-RU" i="1" dirty="0"/>
              <a:t>. </a:t>
            </a:r>
            <a:r>
              <a:rPr lang="ru-RU" i="1" dirty="0" err="1"/>
              <a:t>Речеведческий</a:t>
            </a:r>
            <a:r>
              <a:rPr lang="ru-RU" i="1" dirty="0"/>
              <a:t> анализ текста, связанный с развитием речи учащихся и способствующий повышению их коммуникативной компетенции.</a:t>
            </a:r>
            <a:endParaRPr lang="ru-RU" dirty="0"/>
          </a:p>
          <a:p>
            <a:r>
              <a:rPr lang="ru-RU" i="1" dirty="0"/>
              <a:t>2. Лингвистический анализ текста, основанный на знаниях и умениях учащихся в различных областях родного языка и способствующий повышению их лингвистической и языковой компетенции.</a:t>
            </a:r>
            <a:endParaRPr lang="ru-RU" dirty="0"/>
          </a:p>
          <a:p>
            <a:r>
              <a:rPr lang="ru-RU" i="1" dirty="0"/>
              <a:t>3. Творческие упражнения на развитие языкового чутья, интерпретация текста изложения, написание своего сочинения.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Литература: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1.В.Н</a:t>
            </a:r>
            <a:r>
              <a:rPr lang="ru-RU" dirty="0"/>
              <a:t>. Александров ЕГЭ Русский язык. Челябинск. Взгляд, 2006г.</a:t>
            </a:r>
          </a:p>
          <a:p>
            <a:r>
              <a:rPr lang="ru-RU" dirty="0"/>
              <a:t>2. А.И.Власенков </a:t>
            </a:r>
          </a:p>
          <a:p>
            <a:r>
              <a:rPr lang="ru-RU" dirty="0"/>
              <a:t>2. Сайт ФИПИ</a:t>
            </a:r>
          </a:p>
          <a:p>
            <a:pPr lvl="0"/>
            <a:r>
              <a:rPr lang="ru-RU" dirty="0"/>
              <a:t>3. Материалы сайта </a:t>
            </a:r>
            <a:r>
              <a:rPr lang="ru-RU" dirty="0" smtClean="0"/>
              <a:t>Фестиваль педагогических идей</a:t>
            </a:r>
          </a:p>
          <a:p>
            <a:r>
              <a:rPr lang="ru-RU" dirty="0" smtClean="0"/>
              <a:t>http://festival.1september.ru/2004_2005/index.php?subject=9</a:t>
            </a:r>
          </a:p>
          <a:p>
            <a:endParaRPr lang="ru-RU" dirty="0"/>
          </a:p>
          <a:p>
            <a:r>
              <a:rPr lang="ru-RU" dirty="0" smtClean="0"/>
              <a:t>И.В. Пасичник  «Готовимся к экзамену по русскому языку». 11 класс, 9 класс.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</TotalTime>
  <Words>374</Words>
  <Application>Microsoft Office PowerPoint</Application>
  <PresentationFormat>Экран (4:3)</PresentationFormat>
  <Paragraphs>83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 Из опыта работы.   Подготовка к Единому Государственному Экзамену </vt:lpstr>
      <vt:lpstr>Слайд 2</vt:lpstr>
      <vt:lpstr>Слайд 3</vt:lpstr>
      <vt:lpstr>Остановлюсь на конкретных заданиях</vt:lpstr>
      <vt:lpstr>Слайд 5</vt:lpstr>
      <vt:lpstr>Слайд 6</vt:lpstr>
      <vt:lpstr>          Замена придаточного предложения причастным оборотом </vt:lpstr>
      <vt:lpstr>Работа с текстом может проходить в следующих формах: </vt:lpstr>
      <vt:lpstr> Литература: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 опыта работы.   Подготовка к Единому Государственному Экзамену</dc:title>
  <dc:creator>Танюша</dc:creator>
  <cp:lastModifiedBy>Танюша</cp:lastModifiedBy>
  <cp:revision>4</cp:revision>
  <dcterms:created xsi:type="dcterms:W3CDTF">2012-11-27T14:50:46Z</dcterms:created>
  <dcterms:modified xsi:type="dcterms:W3CDTF">2012-12-09T14:33:47Z</dcterms:modified>
</cp:coreProperties>
</file>