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64" r:id="rId4"/>
    <p:sldId id="258" r:id="rId5"/>
    <p:sldId id="263" r:id="rId6"/>
    <p:sldId id="265" r:id="rId7"/>
    <p:sldId id="260" r:id="rId8"/>
    <p:sldId id="266" r:id="rId9"/>
    <p:sldId id="261" r:id="rId10"/>
    <p:sldId id="267" r:id="rId11"/>
    <p:sldId id="268" r:id="rId12"/>
    <p:sldId id="259" r:id="rId13"/>
    <p:sldId id="262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1" d="100"/>
          <a:sy n="61" d="100"/>
        </p:scale>
        <p:origin x="-90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F8C6D-619B-4E67-B3B9-802AC14686A5}" type="datetimeFigureOut">
              <a:rPr lang="ru-RU" smtClean="0"/>
              <a:pPr/>
              <a:t>09.06.2015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773AE-928C-42D5-AA59-090F058A09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clck/redir/EIW2pfxuI9g?data=UlNrNmk5WktYejR0eWJFYk1LdmtxcFpBbGtwRS1saE5PSXBsa2RZbktpaHpJX3JLMkFtV2RUbThBeHBPOWlncDJzSTdmeTgyMF9tR3N2Ynk0UlFYOUpic19JOF81Nm5TMlFZXzB2aVowSU9XdHY2LXBIa2NxZERpWlVKMjBueS1LUlI3V1AyaXJUNUkxUkNjSl9yc3ZB&amp;b64e=2&amp;sign=d545f38a62062bbf25ba276fccab3413&amp;keyno=0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Каждый участник команды имеет право выбрать только один неправильно решенный пример, если выбор сделан неправильно, то команда теряет 1 балл. Максимальное количество баллов – 7.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773AE-928C-42D5-AA59-090F058A09F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Нужны те, у которых зоркий глаз, хорошая память, “бойкий” язык. </a:t>
            </a:r>
            <a:r>
              <a:rPr lang="ru-RU" sz="1200" dirty="0" smtClean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На рисунке изображены: треугольники, углы, круги, отрезки. Считайте их подряд, начиная с верхней строчки, но только по следующему правилу: “Первый треугольник, первый угол, первый круг, второй угол, первый отрезок…”. Считают по очереди, кто собьется – выбывает из игры.</a:t>
            </a:r>
            <a:endParaRPr lang="ru-RU" sz="1050" dirty="0" smtClean="0">
              <a:latin typeface="+mn-lt"/>
              <a:ea typeface="Times New Roman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773AE-928C-42D5-AA59-090F058A09F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Пословицы, поговорки, загадки, скороговорки – кто кого переговорит, тот и победил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773AE-928C-42D5-AA59-090F058A09F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yandex.ru/clck/redir/EIW2pfxuI9g?data=UlNrNmk5WktYejR0eWJFYk1LdmtxcFpBbGtwRS1saE5PSXBsa2RZbktpaHpJX3JLMkFtV2RUbThBeHBPOWlncDJzSTdmeTgyMF9tR3N2Ynk0UlFYOUpic19JOF81Nm5TMlFZXzB2aVowSU9XdHY2LXBIa2NxZERpWlVKMjBueS1LUlI3V1AyaXJUNUkxUkNjSl9yc3ZB&amp;b64e=2&amp;sign=d545f38a62062bbf25ba276fccab3413&amp;keyno=0</a:t>
            </a: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http://sputnik-rybolova.org.ua/kto-popal-v-krasnie-knigi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Сырдарьинский </a:t>
            </a:r>
            <a:r>
              <a:rPr lang="ru-RU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лжелопатонос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</a:t>
            </a:r>
            <a:r>
              <a:rPr lang="ru-RU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Рыба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 категории, относящаяся к редким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773AE-928C-42D5-AA59-090F058A09F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2E309D-36FA-454D-A44D-32D2FF2A030B}" type="datetimeFigureOut">
              <a:rPr lang="ru-RU" smtClean="0"/>
              <a:pPr/>
              <a:t>09.06.2015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858247-0853-4DBC-A82E-A37F6FE21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E309D-36FA-454D-A44D-32D2FF2A030B}" type="datetimeFigureOut">
              <a:rPr lang="ru-RU" smtClean="0"/>
              <a:pPr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58247-0853-4DBC-A82E-A37F6FE21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E309D-36FA-454D-A44D-32D2FF2A030B}" type="datetimeFigureOut">
              <a:rPr lang="ru-RU" smtClean="0"/>
              <a:pPr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58247-0853-4DBC-A82E-A37F6FE21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E309D-36FA-454D-A44D-32D2FF2A030B}" type="datetimeFigureOut">
              <a:rPr lang="ru-RU" smtClean="0"/>
              <a:pPr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58247-0853-4DBC-A82E-A37F6FE21A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E309D-36FA-454D-A44D-32D2FF2A030B}" type="datetimeFigureOut">
              <a:rPr lang="ru-RU" smtClean="0"/>
              <a:pPr/>
              <a:t>09.06.2015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58247-0853-4DBC-A82E-A37F6FE21A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E309D-36FA-454D-A44D-32D2FF2A030B}" type="datetimeFigureOut">
              <a:rPr lang="ru-RU" smtClean="0"/>
              <a:pPr/>
              <a:t>09.06.2015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58247-0853-4DBC-A82E-A37F6FE21A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E309D-36FA-454D-A44D-32D2FF2A030B}" type="datetimeFigureOut">
              <a:rPr lang="ru-RU" smtClean="0"/>
              <a:pPr/>
              <a:t>09.06.2015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58247-0853-4DBC-A82E-A37F6FE21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E309D-36FA-454D-A44D-32D2FF2A030B}" type="datetimeFigureOut">
              <a:rPr lang="ru-RU" smtClean="0"/>
              <a:pPr/>
              <a:t>09.06.2015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58247-0853-4DBC-A82E-A37F6FE21A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E309D-36FA-454D-A44D-32D2FF2A030B}" type="datetimeFigureOut">
              <a:rPr lang="ru-RU" smtClean="0"/>
              <a:pPr/>
              <a:t>09.06.2015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58247-0853-4DBC-A82E-A37F6FE21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2E309D-36FA-454D-A44D-32D2FF2A030B}" type="datetimeFigureOut">
              <a:rPr lang="ru-RU" smtClean="0"/>
              <a:pPr/>
              <a:t>09.06.2015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58247-0853-4DBC-A82E-A37F6FE21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2E309D-36FA-454D-A44D-32D2FF2A030B}" type="datetimeFigureOut">
              <a:rPr lang="ru-RU" smtClean="0"/>
              <a:pPr/>
              <a:t>09.06.2015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858247-0853-4DBC-A82E-A37F6FE21A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2E309D-36FA-454D-A44D-32D2FF2A030B}" type="datetimeFigureOut">
              <a:rPr lang="ru-RU" smtClean="0"/>
              <a:pPr/>
              <a:t>09.06.2015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1858247-0853-4DBC-A82E-A37F6FE21A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указ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142852"/>
            <a:ext cx="716734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Без  логики – никуда !</a:t>
            </a:r>
            <a:endParaRPr lang="ru-RU" sz="6600" b="1" dirty="0">
              <a:ln w="1143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071546"/>
            <a:ext cx="80010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 smtClean="0">
                <a:latin typeface="Bookman Old Style" pitchFamily="18" charset="0"/>
              </a:rPr>
              <a:t>Три товарища — Петя, Саша и Коля — пошли в лес за грибами, причем каждый из них со своей сестрой. Девочек звали Нина, Валя и Света. Мальчики быстро наполнили грибами свои корзинки и стали помогать девочкам. Определите пары «брат — сестра», если оказалось, что ни один из мальчиков не помогал своей сестре и что Саша несколько грибов положил в корзину Нине, а Петя — в корзины Нине и Свете.</a:t>
            </a:r>
            <a:endParaRPr lang="ru-RU" sz="2000" dirty="0">
              <a:latin typeface="Bookman Old Style" pitchFamily="18" charset="0"/>
            </a:endParaRPr>
          </a:p>
        </p:txBody>
      </p:sp>
      <p:pic>
        <p:nvPicPr>
          <p:cNvPr id="29700" name="Picture 4" descr="Аллегория Леса, Который Защищает Людей клипарты - ClipartLog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535154"/>
            <a:ext cx="3500429" cy="33228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8" y="4000504"/>
          <a:ext cx="4643472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0868"/>
                <a:gridCol w="1160868"/>
                <a:gridCol w="1160868"/>
                <a:gridCol w="116086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ПЕТЯ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САША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КОЛЯ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Bookman Old Style" pitchFamily="18" charset="0"/>
                        </a:rPr>
                        <a:t> Нина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Bookman Old Style" pitchFamily="18" charset="0"/>
                        </a:rPr>
                        <a:t> Света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Bookman Old Style" pitchFamily="18" charset="0"/>
                        </a:rPr>
                        <a:t> Валя</a:t>
                      </a:r>
                      <a:endParaRPr lang="ru-RU" sz="2000" dirty="0"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143240" y="5643578"/>
            <a:ext cx="18573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Arial" pitchFamily="34" charset="0"/>
              </a:rPr>
              <a:t>Петя – Валя </a:t>
            </a:r>
          </a:p>
          <a:p>
            <a:r>
              <a:rPr lang="ru-RU" dirty="0" smtClean="0">
                <a:solidFill>
                  <a:srgbClr val="C00000"/>
                </a:solidFill>
                <a:latin typeface="Arial" pitchFamily="34" charset="0"/>
              </a:rPr>
              <a:t>Саша – Света </a:t>
            </a:r>
          </a:p>
          <a:p>
            <a:r>
              <a:rPr lang="ru-RU" dirty="0" smtClean="0">
                <a:solidFill>
                  <a:srgbClr val="C00000"/>
                </a:solidFill>
                <a:latin typeface="Arial" pitchFamily="34" charset="0"/>
              </a:rPr>
              <a:t>Коля – Нина </a:t>
            </a:r>
            <a:endParaRPr lang="ru-RU" dirty="0">
              <a:solidFill>
                <a:srgbClr val="C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42852"/>
            <a:ext cx="716734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Без  логики – никуда !</a:t>
            </a:r>
            <a:endParaRPr lang="ru-RU" sz="6600" b="1" dirty="0">
              <a:ln w="1143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4745" y="1214422"/>
            <a:ext cx="80735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 улице, став в кружок, беседуют 4 девочки: Аня, Валя, Галя, Надя. Девочка в зеленом платье (не Аня и не Валя) стоит между девочкой в </a:t>
            </a:r>
            <a:r>
              <a:rPr lang="ru-RU" dirty="0" err="1" smtClean="0"/>
              <a:t>голубом</a:t>
            </a:r>
            <a:r>
              <a:rPr lang="ru-RU" dirty="0" smtClean="0"/>
              <a:t> платье и Надей.</a:t>
            </a:r>
          </a:p>
          <a:p>
            <a:r>
              <a:rPr lang="ru-RU" dirty="0" smtClean="0"/>
              <a:t>Девочка в белом платье стоит между девочкой в </a:t>
            </a:r>
            <a:r>
              <a:rPr lang="ru-RU" dirty="0" err="1" smtClean="0"/>
              <a:t>розовом</a:t>
            </a:r>
            <a:r>
              <a:rPr lang="ru-RU" dirty="0" smtClean="0"/>
              <a:t> платье и Валей.</a:t>
            </a:r>
          </a:p>
          <a:p>
            <a:r>
              <a:rPr lang="ru-RU" dirty="0" smtClean="0"/>
              <a:t>Какое платье носит каждая из девочек?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85918" y="4000504"/>
            <a:ext cx="285752" cy="1588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714612" y="4000504"/>
            <a:ext cx="285752" cy="1588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643438" y="4000504"/>
            <a:ext cx="285752" cy="1588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643438" y="4429132"/>
            <a:ext cx="285752" cy="1588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714612" y="5214950"/>
            <a:ext cx="285752" cy="1588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714612" y="4857760"/>
            <a:ext cx="285752" cy="1588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2714612" y="4286256"/>
            <a:ext cx="285752" cy="285752"/>
            <a:chOff x="5857884" y="5000636"/>
            <a:chExt cx="285752" cy="28575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5857884" y="5143512"/>
              <a:ext cx="285752" cy="158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5858678" y="5142718"/>
              <a:ext cx="285752" cy="158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13"/>
          <p:cNvGrpSpPr/>
          <p:nvPr/>
        </p:nvGrpSpPr>
        <p:grpSpPr>
          <a:xfrm>
            <a:off x="3714744" y="3857628"/>
            <a:ext cx="285752" cy="285752"/>
            <a:chOff x="5857884" y="5000636"/>
            <a:chExt cx="285752" cy="28575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5857884" y="5143512"/>
              <a:ext cx="285752" cy="158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5858678" y="5142718"/>
              <a:ext cx="285752" cy="158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8" name="Picture 4" descr="Рисунки девочек. Автор изображений - Ravenskar - блоги В ГОРОДЕ.R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98C4C3"/>
              </a:clrFrom>
              <a:clrTo>
                <a:srgbClr val="98C4C3">
                  <a:alpha val="0"/>
                </a:srgbClr>
              </a:clrTo>
            </a:clrChange>
            <a:lum contrast="20000"/>
          </a:blip>
          <a:srcRect/>
          <a:stretch>
            <a:fillRect/>
          </a:stretch>
        </p:blipFill>
        <p:spPr bwMode="auto">
          <a:xfrm>
            <a:off x="5214942" y="3214686"/>
            <a:ext cx="1214446" cy="2928918"/>
          </a:xfrm>
          <a:prstGeom prst="rect">
            <a:avLst/>
          </a:prstGeom>
          <a:noFill/>
        </p:spPr>
      </p:pic>
      <p:pic>
        <p:nvPicPr>
          <p:cNvPr id="1030" name="Picture 6" descr="Аниме девушка в розовом платье - Аниме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/>
          <a:stretch>
            <a:fillRect/>
          </a:stretch>
        </p:blipFill>
        <p:spPr bwMode="auto">
          <a:xfrm>
            <a:off x="3929058" y="4643446"/>
            <a:ext cx="1601783" cy="2428892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2995626"/>
          <a:ext cx="464347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694"/>
                <a:gridCol w="928694"/>
                <a:gridCol w="928694"/>
                <a:gridCol w="928694"/>
                <a:gridCol w="928694"/>
              </a:tblGrid>
              <a:tr h="227964"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n w="18000">
                            <a:solidFill>
                              <a:srgbClr val="C00000"/>
                            </a:solidFill>
                            <a:prstDash val="solid"/>
                            <a:miter lim="800000"/>
                          </a:ln>
                          <a:solidFill>
                            <a:srgbClr val="FF0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Monotype Corsiva" pitchFamily="66" charset="0"/>
                        </a:rPr>
                        <a:t>Р е </a:t>
                      </a:r>
                      <a:r>
                        <a:rPr lang="ru-RU" sz="2400" b="1" dirty="0" err="1" smtClean="0">
                          <a:ln w="18000">
                            <a:solidFill>
                              <a:srgbClr val="C00000"/>
                            </a:solidFill>
                            <a:prstDash val="solid"/>
                            <a:miter lim="800000"/>
                          </a:ln>
                          <a:solidFill>
                            <a:srgbClr val="FF0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Monotype Corsiva" pitchFamily="66" charset="0"/>
                        </a:rPr>
                        <a:t>ш</a:t>
                      </a:r>
                      <a:r>
                        <a:rPr lang="ru-RU" sz="2400" b="1" dirty="0" smtClean="0">
                          <a:ln w="18000">
                            <a:solidFill>
                              <a:srgbClr val="C00000"/>
                            </a:solidFill>
                            <a:prstDash val="solid"/>
                            <a:miter lim="800000"/>
                          </a:ln>
                          <a:solidFill>
                            <a:srgbClr val="FF0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Monotype Corsiva" pitchFamily="66" charset="0"/>
                        </a:rPr>
                        <a:t> </a:t>
                      </a:r>
                      <a:r>
                        <a:rPr lang="ru-RU" sz="2400" b="1" dirty="0" err="1" smtClean="0">
                          <a:ln w="18000">
                            <a:solidFill>
                              <a:srgbClr val="C00000"/>
                            </a:solidFill>
                            <a:prstDash val="solid"/>
                            <a:miter lim="800000"/>
                          </a:ln>
                          <a:solidFill>
                            <a:srgbClr val="FF0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Monotype Corsiva" pitchFamily="66" charset="0"/>
                        </a:rPr>
                        <a:t>е</a:t>
                      </a:r>
                      <a:r>
                        <a:rPr lang="ru-RU" sz="2400" b="1" dirty="0" smtClean="0">
                          <a:ln w="18000">
                            <a:solidFill>
                              <a:srgbClr val="C00000"/>
                            </a:solidFill>
                            <a:prstDash val="solid"/>
                            <a:miter lim="800000"/>
                          </a:ln>
                          <a:solidFill>
                            <a:srgbClr val="FF0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Monotype Corsiva" pitchFamily="66" charset="0"/>
                        </a:rPr>
                        <a:t> </a:t>
                      </a:r>
                      <a:r>
                        <a:rPr lang="ru-RU" sz="2400" b="1" dirty="0" err="1" smtClean="0">
                          <a:ln w="18000">
                            <a:solidFill>
                              <a:srgbClr val="C00000"/>
                            </a:solidFill>
                            <a:prstDash val="solid"/>
                            <a:miter lim="800000"/>
                          </a:ln>
                          <a:solidFill>
                            <a:srgbClr val="FF0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Monotype Corsiva" pitchFamily="66" charset="0"/>
                        </a:rPr>
                        <a:t>н</a:t>
                      </a:r>
                      <a:r>
                        <a:rPr lang="ru-RU" sz="2400" b="1" dirty="0" smtClean="0">
                          <a:ln w="18000">
                            <a:solidFill>
                              <a:srgbClr val="C00000"/>
                            </a:solidFill>
                            <a:prstDash val="solid"/>
                            <a:miter lim="800000"/>
                          </a:ln>
                          <a:solidFill>
                            <a:srgbClr val="FF0000"/>
                          </a:solidFill>
                          <a:effectLst>
                            <a:outerShdw blurRad="25500" dist="23000" dir="7020000" algn="tl">
                              <a:srgbClr val="000000">
                                <a:alpha val="50000"/>
                              </a:srgbClr>
                            </a:outerShdw>
                          </a:effectLst>
                          <a:latin typeface="Monotype Corsiva" pitchFamily="66" charset="0"/>
                        </a:rPr>
                        <a:t> и е</a:t>
                      </a:r>
                      <a:endParaRPr lang="ru-RU" sz="2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964">
                <a:tc>
                  <a:txBody>
                    <a:bodyPr/>
                    <a:lstStyle/>
                    <a:p>
                      <a:pPr algn="ctr"/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Аня</a:t>
                      </a:r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Валя</a:t>
                      </a:r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Галя</a:t>
                      </a:r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Надя</a:t>
                      </a:r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зеленое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голубое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розовое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белое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1" name="Рисунок 20" descr="Аватар вконтакте Аниме девушка в шляпе держит в руках сумку, скачать аватар Аниме девушка в шляпе держит в руках сумку для конта"/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6357950" y="2500306"/>
            <a:ext cx="1357321" cy="2286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2" name="Picture 8" descr="Аниме обои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contrast="20000"/>
          </a:blip>
          <a:srcRect l="37500" t="6250" r="19140" b="7812"/>
          <a:stretch>
            <a:fillRect/>
          </a:stretch>
        </p:blipFill>
        <p:spPr bwMode="auto">
          <a:xfrm flipH="1">
            <a:off x="6000760" y="4521787"/>
            <a:ext cx="1714512" cy="2336214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6072198" y="6396335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43900" y="2967335"/>
            <a:ext cx="841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Надя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20248" y="5715016"/>
            <a:ext cx="823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Валя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16" y="4143380"/>
            <a:ext cx="788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Галя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9278E-6 L -0.29739 0.00069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2 -0.0007 L 0.39271 -0.00764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3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43293E-6 L 0.00434 0.47433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2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4" grpId="1"/>
      <p:bldP spid="25" grpId="0"/>
      <p:bldP spid="25" grpId="1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5248" y="1142984"/>
            <a:ext cx="48935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000" b="1" dirty="0" smtClean="0"/>
              <a:t>составит слов за </a:t>
            </a:r>
            <a:r>
              <a:rPr lang="ru-RU" sz="2000" b="1" dirty="0" smtClean="0">
                <a:solidFill>
                  <a:srgbClr val="C00000"/>
                </a:solidFill>
              </a:rPr>
              <a:t>3 минуты </a:t>
            </a:r>
            <a:r>
              <a:rPr lang="ru-RU" sz="2000" b="1" dirty="0" smtClean="0"/>
              <a:t>из  слова</a:t>
            </a:r>
            <a:endParaRPr lang="ru-RU" sz="2000" b="1" dirty="0"/>
          </a:p>
        </p:txBody>
      </p:sp>
      <p:pic>
        <p:nvPicPr>
          <p:cNvPr id="2050" name="Picture 2" descr="Улыбнуло в дневнике *Sex with out anesthetic"/>
          <p:cNvPicPr>
            <a:picLocks noChangeAspect="1" noChangeArrowheads="1"/>
          </p:cNvPicPr>
          <p:nvPr/>
        </p:nvPicPr>
        <p:blipFill>
          <a:blip r:embed="rId2"/>
          <a:srcRect l="3725" t="23179"/>
          <a:stretch>
            <a:fillRect/>
          </a:stretch>
        </p:blipFill>
        <p:spPr bwMode="auto">
          <a:xfrm>
            <a:off x="2000232" y="2786058"/>
            <a:ext cx="5538786" cy="33146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2496752" y="214290"/>
            <a:ext cx="415049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Кто больше …</a:t>
            </a:r>
            <a:endParaRPr lang="ru-RU" sz="5400" b="1" dirty="0">
              <a:ln w="1143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1643050"/>
            <a:ext cx="65722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 smtClean="0">
                <a:solidFill>
                  <a:prstClr val="black"/>
                </a:solidFill>
                <a:latin typeface="Bookman Old Style" pitchFamily="18" charset="0"/>
              </a:rPr>
              <a:t>«Сороконожка»</a:t>
            </a:r>
            <a:r>
              <a:rPr lang="ru-RU" sz="4000" b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2026340"/>
            <a:ext cx="864399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 наше время, чтобы строить и машиной управлять,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Прежде нужно только в школе, математику познать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На войне ли современной, в годы мирного труда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При расчетах непременно математика нужна.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Без нее побед не будет, а победы - это жизнь!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Без нее на свете людям невозможно жизнь прожить!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07872" y="642918"/>
            <a:ext cx="252825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И т о г и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1128192">
            <a:off x="988326" y="1285860"/>
            <a:ext cx="63697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Молодцы!</a:t>
            </a:r>
            <a:endParaRPr lang="ru-RU" sz="9600" b="1" dirty="0">
              <a:ln w="1143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2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43888" y="6021388"/>
            <a:ext cx="649287" cy="649287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14282" y="1428736"/>
            <a:ext cx="2857520" cy="50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5,4 + 1,06 = 6,5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756246" y="-142900"/>
            <a:ext cx="333456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Эстафета</a:t>
            </a: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ru-RU" sz="6000" b="1" cap="none" spc="0" dirty="0">
              <a:ln w="1143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4282" y="857232"/>
            <a:ext cx="2857520" cy="50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1,3 + 2,17 = 3,47</a:t>
            </a:r>
            <a:endParaRPr lang="ru-RU" sz="2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214679" y="857232"/>
            <a:ext cx="2714644" cy="5000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3,2 - 1,02 = 1,98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214679" y="2000240"/>
            <a:ext cx="2714644" cy="5000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3,2 - 1,82 = 1,42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072198" y="1428736"/>
            <a:ext cx="2786082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4,8 + 1,02 = 15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214282" y="2571744"/>
            <a:ext cx="2857520" cy="50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17,4 - 1,4 = 3,4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214282" y="3714752"/>
            <a:ext cx="2857520" cy="50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15,3 + 1,46 = 16,49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14282" y="4286256"/>
            <a:ext cx="2857520" cy="50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5,4 ∙ 0,02 = 0,58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14282" y="5429264"/>
            <a:ext cx="2857520" cy="50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5,2 : 1,3 = 0,4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214282" y="6000768"/>
            <a:ext cx="2857520" cy="50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5,472 ∙ 0 = 5,472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14282" y="2000240"/>
            <a:ext cx="2857520" cy="50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1,31 - 0,17 = 1,14</a:t>
            </a:r>
            <a:endParaRPr lang="ru-RU" sz="2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14282" y="3143248"/>
            <a:ext cx="2857520" cy="50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1,6 ∙ 0,03 = 0,018</a:t>
            </a:r>
            <a:endParaRPr lang="ru-RU" sz="2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14282" y="4857760"/>
            <a:ext cx="2857520" cy="5000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1,3 : 2,6 = 0,5</a:t>
            </a:r>
            <a:endParaRPr lang="ru-RU" sz="2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214679" y="2571744"/>
            <a:ext cx="2696784" cy="5000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1,7 ∙ 2 = 34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3232537" y="5429264"/>
            <a:ext cx="2678925" cy="5000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13,2 - 1,01 =12,1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232537" y="4857760"/>
            <a:ext cx="2678925" cy="5000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5,7 + 1,03 = 7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214679" y="3143248"/>
            <a:ext cx="2696784" cy="5000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16,2 ∙100 = 0,162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232537" y="3714752"/>
            <a:ext cx="2678925" cy="5000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8,1 : 0,01 = 81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214678" y="1428736"/>
            <a:ext cx="2714644" cy="5000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2,3 + 2,17 = 4,47</a:t>
            </a:r>
            <a:endParaRPr lang="ru-RU" sz="2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072198" y="857232"/>
            <a:ext cx="2786082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18,3 + 2,17 = 20,47</a:t>
            </a:r>
            <a:endParaRPr lang="ru-RU" sz="2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214678" y="6000768"/>
            <a:ext cx="2714644" cy="5000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12,03 : 3 = 4,01</a:t>
            </a:r>
            <a:endParaRPr lang="ru-RU" sz="2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214678" y="4286256"/>
            <a:ext cx="2714644" cy="5000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2,7 ∙ 0,4 = 1,08</a:t>
            </a:r>
            <a:endParaRPr lang="ru-RU" sz="2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6072198" y="2000240"/>
            <a:ext cx="2786082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31,2 - 1,02 = 30,08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072198" y="2571744"/>
            <a:ext cx="2786082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3,2 : 1,6 = 0,2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6072198" y="3143248"/>
            <a:ext cx="2786082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32,8 ∙ 0,2 = 65,6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072198" y="3714752"/>
            <a:ext cx="2786082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72,2 ∙ 0, 01 = 7,22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072198" y="5429264"/>
            <a:ext cx="2786082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0,1 ∙ 0, 01 = 0.01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072198" y="6000768"/>
            <a:ext cx="2786082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0 : 1, 02 = 1,02</a:t>
            </a:r>
            <a:endParaRPr lang="ru-RU" sz="28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6072198" y="4286256"/>
            <a:ext cx="2786082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16,9 - 12,07 = 4,83</a:t>
            </a:r>
            <a:endParaRPr lang="ru-RU" sz="2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6072198" y="4857760"/>
            <a:ext cx="2786082" cy="50006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3,1 ∙ 0,3 = 0,93</a:t>
            </a:r>
            <a:endParaRPr lang="ru-RU" sz="2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9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0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0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3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6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6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6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3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7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7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7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8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8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8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8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9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01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2" fill="hold">
                      <p:stCondLst>
                        <p:cond delay="0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>
                      <p:stCondLst>
                        <p:cond delay="0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2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1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3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5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5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3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25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5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26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</p:childTnLst>
        </p:cTn>
      </p:par>
    </p:tnLst>
    <p:bldLst>
      <p:bldP spid="31" grpId="0" animBg="1"/>
      <p:bldP spid="24" grpId="0" animBg="1"/>
      <p:bldP spid="48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965630" y="214290"/>
            <a:ext cx="321273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Глазомер</a:t>
            </a:r>
            <a:endParaRPr lang="ru-RU" sz="6600" b="1" dirty="0">
              <a:ln w="1143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42910" y="1500174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428992" y="1500174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571604" y="2643182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500298" y="2643182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571604" y="1928802"/>
            <a:ext cx="1857388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H="1">
            <a:off x="1571604" y="3143248"/>
            <a:ext cx="1843094" cy="1588"/>
          </a:xfrm>
          <a:prstGeom prst="line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571604" y="3143248"/>
            <a:ext cx="1857388" cy="1588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 flipH="1">
            <a:off x="6929454" y="1857364"/>
            <a:ext cx="1843094" cy="1588"/>
          </a:xfrm>
          <a:prstGeom prst="line">
            <a:avLst/>
          </a:prstGeom>
          <a:ln w="762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Группа 57"/>
          <p:cNvGrpSpPr/>
          <p:nvPr/>
        </p:nvGrpSpPr>
        <p:grpSpPr>
          <a:xfrm>
            <a:off x="4857752" y="1714488"/>
            <a:ext cx="3929090" cy="323848"/>
            <a:chOff x="4857752" y="1766878"/>
            <a:chExt cx="3929090" cy="323848"/>
          </a:xfrm>
        </p:grpSpPr>
        <p:cxnSp>
          <p:nvCxnSpPr>
            <p:cNvPr id="44" name="Прямая соединительная линия 43"/>
            <p:cNvCxnSpPr/>
            <p:nvPr/>
          </p:nvCxnSpPr>
          <p:spPr>
            <a:xfrm>
              <a:off x="6929454" y="1909754"/>
              <a:ext cx="1857388" cy="1588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>
              <a:off x="5072066" y="1928802"/>
              <a:ext cx="1857388" cy="1588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4857752" y="1785926"/>
              <a:ext cx="214314" cy="142876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8572528" y="1785926"/>
              <a:ext cx="214314" cy="142876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10800000" flipV="1">
              <a:off x="4857752" y="1928802"/>
              <a:ext cx="195266" cy="161924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6929454" y="1928802"/>
              <a:ext cx="214314" cy="142876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10800000" flipV="1">
              <a:off x="8572528" y="1928802"/>
              <a:ext cx="195266" cy="161924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10800000" flipV="1">
              <a:off x="6929454" y="1766878"/>
              <a:ext cx="195266" cy="161924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Овал 60"/>
          <p:cNvSpPr/>
          <p:nvPr/>
        </p:nvSpPr>
        <p:spPr>
          <a:xfrm>
            <a:off x="5679289" y="5357826"/>
            <a:ext cx="1071570" cy="428628"/>
          </a:xfrm>
          <a:prstGeom prst="ellipse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5" name="Группа 74"/>
          <p:cNvGrpSpPr/>
          <p:nvPr/>
        </p:nvGrpSpPr>
        <p:grpSpPr>
          <a:xfrm>
            <a:off x="5072066" y="3643314"/>
            <a:ext cx="2286016" cy="2143140"/>
            <a:chOff x="3428992" y="3857628"/>
            <a:chExt cx="2286016" cy="2143140"/>
          </a:xfrm>
        </p:grpSpPr>
        <p:sp>
          <p:nvSpPr>
            <p:cNvPr id="59" name="Овал 58"/>
            <p:cNvSpPr/>
            <p:nvPr/>
          </p:nvSpPr>
          <p:spPr>
            <a:xfrm>
              <a:off x="4036215" y="4071942"/>
              <a:ext cx="1071570" cy="428628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4036215" y="5572140"/>
              <a:ext cx="1071570" cy="428628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3428992" y="3857628"/>
              <a:ext cx="2286016" cy="857256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4" name="Прямая соединительная линия 63"/>
            <p:cNvCxnSpPr>
              <a:stCxn id="62" idx="3"/>
              <a:endCxn id="60" idx="2"/>
            </p:cNvCxnSpPr>
            <p:nvPr/>
          </p:nvCxnSpPr>
          <p:spPr>
            <a:xfrm rot="16200000" flipH="1">
              <a:off x="3301437" y="5051676"/>
              <a:ext cx="1197112" cy="27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>
              <a:stCxn id="62" idx="5"/>
              <a:endCxn id="60" idx="6"/>
            </p:cNvCxnSpPr>
            <p:nvPr/>
          </p:nvCxnSpPr>
          <p:spPr>
            <a:xfrm rot="5400000">
              <a:off x="4645451" y="5051677"/>
              <a:ext cx="1197112" cy="27244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/>
          <p:cNvSpPr txBox="1"/>
          <p:nvPr/>
        </p:nvSpPr>
        <p:spPr>
          <a:xfrm>
            <a:off x="214282" y="1857364"/>
            <a:ext cx="34657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90000"/>
                  </a:schemeClr>
                </a:solidFill>
                <a:latin typeface="Bookman Old Style" pitchFamily="18" charset="0"/>
              </a:rPr>
              <a:t>1</a:t>
            </a:r>
            <a:endParaRPr lang="ru-RU" sz="2000" dirty="0">
              <a:solidFill>
                <a:schemeClr val="bg2">
                  <a:lumMod val="9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57224" y="2857496"/>
            <a:ext cx="34657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90000"/>
                  </a:schemeClr>
                </a:solidFill>
                <a:latin typeface="Bookman Old Style" pitchFamily="18" charset="0"/>
              </a:rPr>
              <a:t>2</a:t>
            </a:r>
            <a:endParaRPr lang="ru-RU" sz="2000" dirty="0">
              <a:solidFill>
                <a:schemeClr val="bg2">
                  <a:lumMod val="9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643834" y="2071678"/>
            <a:ext cx="346570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90000"/>
                  </a:schemeClr>
                </a:solidFill>
                <a:latin typeface="Bookman Old Style" pitchFamily="18" charset="0"/>
              </a:rPr>
              <a:t>2</a:t>
            </a:r>
            <a:endParaRPr lang="ru-RU" sz="2000" dirty="0">
              <a:solidFill>
                <a:schemeClr val="bg2">
                  <a:lumMod val="9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786446" y="2071678"/>
            <a:ext cx="346570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90000"/>
                  </a:schemeClr>
                </a:solidFill>
                <a:latin typeface="Bookman Old Style" pitchFamily="18" charset="0"/>
              </a:rPr>
              <a:t>1</a:t>
            </a:r>
            <a:endParaRPr lang="ru-RU" sz="2000" dirty="0">
              <a:solidFill>
                <a:schemeClr val="bg2">
                  <a:lumMod val="9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286380" y="5429264"/>
            <a:ext cx="346570" cy="400110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2</a:t>
            </a:r>
            <a:endParaRPr lang="ru-RU" sz="2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286380" y="3786190"/>
            <a:ext cx="346570" cy="400110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1</a:t>
            </a:r>
            <a:endParaRPr lang="ru-RU" sz="2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2017E-7 L -1.38889E-6 -0.16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79371E-6 L -0.05417 0.05319 C -0.06545 0.06522 -0.08229 0.07193 -0.09983 0.07193 C -0.11997 0.07193 -0.13594 0.06522 -0.14723 0.05319 L -0.20104 -2.79371E-6 " pathEditMode="relative" rAng="0" ptsTypes="FffFF">
                                      <p:cBhvr>
                                        <p:cTn id="2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5.2729E-7 L 0 -0.2176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1" grpId="1" animBg="1"/>
      <p:bldP spid="78" grpId="0" animBg="1"/>
      <p:bldP spid="79" grpId="0" animBg="1"/>
      <p:bldP spid="80" grpId="0" animBg="1"/>
      <p:bldP spid="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785795"/>
          <a:ext cx="6405585" cy="571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117"/>
                <a:gridCol w="1281117"/>
                <a:gridCol w="1281117"/>
                <a:gridCol w="1281117"/>
                <a:gridCol w="1281117"/>
              </a:tblGrid>
              <a:tr h="11430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430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430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430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4300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Равнобедренный треугольник 2"/>
          <p:cNvSpPr/>
          <p:nvPr/>
        </p:nvSpPr>
        <p:spPr>
          <a:xfrm>
            <a:off x="1500166" y="785794"/>
            <a:ext cx="1357322" cy="1143008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6572264" y="1928802"/>
            <a:ext cx="1357322" cy="1143008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4071934" y="4214818"/>
            <a:ext cx="1357322" cy="1143008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786050" y="3071810"/>
            <a:ext cx="1357322" cy="1143008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357818" y="785794"/>
            <a:ext cx="1357322" cy="1143008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643042" y="2000240"/>
            <a:ext cx="1071570" cy="107157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643042" y="3143248"/>
            <a:ext cx="1071570" cy="107157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429256" y="4286256"/>
            <a:ext cx="1071570" cy="107157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857488" y="5429264"/>
            <a:ext cx="1071570" cy="107157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214810" y="857232"/>
            <a:ext cx="1071570" cy="107157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500694" y="2000240"/>
            <a:ext cx="1071570" cy="107157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2928926" y="857232"/>
            <a:ext cx="1143008" cy="928694"/>
            <a:chOff x="2928926" y="857232"/>
            <a:chExt cx="1143008" cy="928694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0800000" flipV="1">
              <a:off x="2928926" y="1571612"/>
              <a:ext cx="1143008" cy="2143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>
              <a:off x="2821769" y="964389"/>
              <a:ext cx="928694" cy="71438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Группа 26"/>
          <p:cNvGrpSpPr/>
          <p:nvPr/>
        </p:nvGrpSpPr>
        <p:grpSpPr>
          <a:xfrm>
            <a:off x="4214810" y="2000240"/>
            <a:ext cx="1143008" cy="928694"/>
            <a:chOff x="2928926" y="857232"/>
            <a:chExt cx="1143008" cy="928694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 rot="10800000" flipV="1">
              <a:off x="2928926" y="1571612"/>
              <a:ext cx="1143008" cy="2143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rot="5400000">
              <a:off x="2821769" y="964389"/>
              <a:ext cx="928694" cy="71438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6786578" y="5429264"/>
            <a:ext cx="1143008" cy="928694"/>
            <a:chOff x="2928926" y="857232"/>
            <a:chExt cx="1143008" cy="928694"/>
          </a:xfrm>
        </p:grpSpPr>
        <p:cxnSp>
          <p:nvCxnSpPr>
            <p:cNvPr id="31" name="Прямая соединительная линия 30"/>
            <p:cNvCxnSpPr/>
            <p:nvPr/>
          </p:nvCxnSpPr>
          <p:spPr>
            <a:xfrm rot="10800000" flipV="1">
              <a:off x="2928926" y="1571612"/>
              <a:ext cx="1143008" cy="2143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2821769" y="964389"/>
              <a:ext cx="928694" cy="71438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Группа 32"/>
          <p:cNvGrpSpPr/>
          <p:nvPr/>
        </p:nvGrpSpPr>
        <p:grpSpPr>
          <a:xfrm>
            <a:off x="2928926" y="4286256"/>
            <a:ext cx="1143008" cy="928694"/>
            <a:chOff x="2928926" y="857232"/>
            <a:chExt cx="1143008" cy="928694"/>
          </a:xfrm>
        </p:grpSpPr>
        <p:cxnSp>
          <p:nvCxnSpPr>
            <p:cNvPr id="34" name="Прямая соединительная линия 33"/>
            <p:cNvCxnSpPr/>
            <p:nvPr/>
          </p:nvCxnSpPr>
          <p:spPr>
            <a:xfrm rot="10800000" flipV="1">
              <a:off x="2928926" y="1571612"/>
              <a:ext cx="1143008" cy="2143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2821769" y="964389"/>
              <a:ext cx="928694" cy="71438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Группа 35"/>
          <p:cNvGrpSpPr/>
          <p:nvPr/>
        </p:nvGrpSpPr>
        <p:grpSpPr>
          <a:xfrm>
            <a:off x="4214810" y="5429264"/>
            <a:ext cx="1143008" cy="928694"/>
            <a:chOff x="2928926" y="857232"/>
            <a:chExt cx="1143008" cy="928694"/>
          </a:xfrm>
        </p:grpSpPr>
        <p:cxnSp>
          <p:nvCxnSpPr>
            <p:cNvPr id="37" name="Прямая соединительная линия 36"/>
            <p:cNvCxnSpPr/>
            <p:nvPr/>
          </p:nvCxnSpPr>
          <p:spPr>
            <a:xfrm rot="10800000" flipV="1">
              <a:off x="2928926" y="1571612"/>
              <a:ext cx="1143008" cy="2143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2821769" y="964389"/>
              <a:ext cx="928694" cy="71438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/>
          <p:nvPr/>
        </p:nvGrpSpPr>
        <p:grpSpPr>
          <a:xfrm>
            <a:off x="4214810" y="3143248"/>
            <a:ext cx="1143008" cy="928694"/>
            <a:chOff x="2928926" y="857232"/>
            <a:chExt cx="1143008" cy="928694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 rot="10800000" flipV="1">
              <a:off x="2928926" y="1571612"/>
              <a:ext cx="1143008" cy="2143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2821769" y="964389"/>
              <a:ext cx="928694" cy="71438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Группа 41"/>
          <p:cNvGrpSpPr/>
          <p:nvPr/>
        </p:nvGrpSpPr>
        <p:grpSpPr>
          <a:xfrm>
            <a:off x="6715140" y="3143248"/>
            <a:ext cx="1143008" cy="928694"/>
            <a:chOff x="2928926" y="857232"/>
            <a:chExt cx="1143008" cy="928694"/>
          </a:xfrm>
        </p:grpSpPr>
        <p:cxnSp>
          <p:nvCxnSpPr>
            <p:cNvPr id="43" name="Прямая соединительная линия 42"/>
            <p:cNvCxnSpPr/>
            <p:nvPr/>
          </p:nvCxnSpPr>
          <p:spPr>
            <a:xfrm rot="10800000" flipV="1">
              <a:off x="2928926" y="1571612"/>
              <a:ext cx="1143008" cy="214314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2821769" y="964389"/>
              <a:ext cx="928694" cy="71438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Овал 44"/>
          <p:cNvSpPr/>
          <p:nvPr/>
        </p:nvSpPr>
        <p:spPr>
          <a:xfrm>
            <a:off x="6786578" y="857232"/>
            <a:ext cx="1071570" cy="107157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1571604" y="5357826"/>
            <a:ext cx="1071570" cy="1071570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1" name="Группа 50"/>
          <p:cNvGrpSpPr/>
          <p:nvPr/>
        </p:nvGrpSpPr>
        <p:grpSpPr>
          <a:xfrm>
            <a:off x="2928926" y="2357430"/>
            <a:ext cx="1071570" cy="142876"/>
            <a:chOff x="2928926" y="2357430"/>
            <a:chExt cx="1071570" cy="142876"/>
          </a:xfrm>
          <a:solidFill>
            <a:schemeClr val="accent4">
              <a:lumMod val="75000"/>
            </a:schemeClr>
          </a:solidFill>
        </p:grpSpPr>
        <p:cxnSp>
          <p:nvCxnSpPr>
            <p:cNvPr id="48" name="Прямая соединительная линия 47"/>
            <p:cNvCxnSpPr/>
            <p:nvPr/>
          </p:nvCxnSpPr>
          <p:spPr>
            <a:xfrm>
              <a:off x="3000364" y="2428868"/>
              <a:ext cx="928694" cy="1588"/>
            </a:xfrm>
            <a:prstGeom prst="line">
              <a:avLst/>
            </a:prstGeom>
            <a:grpFill/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Овал 48"/>
            <p:cNvSpPr/>
            <p:nvPr/>
          </p:nvSpPr>
          <p:spPr>
            <a:xfrm>
              <a:off x="3857620" y="2357430"/>
              <a:ext cx="142876" cy="142876"/>
            </a:xfrm>
            <a:prstGeom prst="ellipse">
              <a:avLst/>
            </a:prstGeom>
            <a:grp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2928926" y="2357430"/>
              <a:ext cx="142876" cy="142876"/>
            </a:xfrm>
            <a:prstGeom prst="ellipse">
              <a:avLst/>
            </a:prstGeom>
            <a:grp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5500694" y="5929330"/>
            <a:ext cx="1071570" cy="142876"/>
            <a:chOff x="2928926" y="2357430"/>
            <a:chExt cx="1071570" cy="142876"/>
          </a:xfrm>
          <a:solidFill>
            <a:schemeClr val="accent4">
              <a:lumMod val="75000"/>
            </a:schemeClr>
          </a:solidFill>
        </p:grpSpPr>
        <p:cxnSp>
          <p:nvCxnSpPr>
            <p:cNvPr id="53" name="Прямая соединительная линия 52"/>
            <p:cNvCxnSpPr/>
            <p:nvPr/>
          </p:nvCxnSpPr>
          <p:spPr>
            <a:xfrm>
              <a:off x="3000364" y="2428868"/>
              <a:ext cx="928694" cy="1588"/>
            </a:xfrm>
            <a:prstGeom prst="line">
              <a:avLst/>
            </a:prstGeom>
            <a:grpFill/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Овал 53"/>
            <p:cNvSpPr/>
            <p:nvPr/>
          </p:nvSpPr>
          <p:spPr>
            <a:xfrm>
              <a:off x="3857620" y="2357430"/>
              <a:ext cx="142876" cy="142876"/>
            </a:xfrm>
            <a:prstGeom prst="ellipse">
              <a:avLst/>
            </a:prstGeom>
            <a:grp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2928926" y="2357430"/>
              <a:ext cx="142876" cy="142876"/>
            </a:xfrm>
            <a:prstGeom prst="ellipse">
              <a:avLst/>
            </a:prstGeom>
            <a:grp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6715140" y="4714884"/>
            <a:ext cx="1071570" cy="142876"/>
            <a:chOff x="2928926" y="2357430"/>
            <a:chExt cx="1071570" cy="142876"/>
          </a:xfrm>
          <a:solidFill>
            <a:schemeClr val="accent4">
              <a:lumMod val="75000"/>
            </a:schemeClr>
          </a:solidFill>
        </p:grpSpPr>
        <p:cxnSp>
          <p:nvCxnSpPr>
            <p:cNvPr id="57" name="Прямая соединительная линия 56"/>
            <p:cNvCxnSpPr/>
            <p:nvPr/>
          </p:nvCxnSpPr>
          <p:spPr>
            <a:xfrm>
              <a:off x="3000364" y="2428868"/>
              <a:ext cx="928694" cy="1588"/>
            </a:xfrm>
            <a:prstGeom prst="line">
              <a:avLst/>
            </a:prstGeom>
            <a:grpFill/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Овал 57"/>
            <p:cNvSpPr/>
            <p:nvPr/>
          </p:nvSpPr>
          <p:spPr>
            <a:xfrm>
              <a:off x="3857620" y="2357430"/>
              <a:ext cx="142876" cy="142876"/>
            </a:xfrm>
            <a:prstGeom prst="ellipse">
              <a:avLst/>
            </a:prstGeom>
            <a:grp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2928926" y="2357430"/>
              <a:ext cx="142876" cy="142876"/>
            </a:xfrm>
            <a:prstGeom prst="ellipse">
              <a:avLst/>
            </a:prstGeom>
            <a:grp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0" name="Группа 59"/>
          <p:cNvGrpSpPr/>
          <p:nvPr/>
        </p:nvGrpSpPr>
        <p:grpSpPr>
          <a:xfrm>
            <a:off x="1714480" y="4714884"/>
            <a:ext cx="1071570" cy="142876"/>
            <a:chOff x="2928926" y="2357430"/>
            <a:chExt cx="1071570" cy="142876"/>
          </a:xfrm>
          <a:solidFill>
            <a:schemeClr val="accent4">
              <a:lumMod val="75000"/>
            </a:schemeClr>
          </a:solidFill>
        </p:grpSpPr>
        <p:cxnSp>
          <p:nvCxnSpPr>
            <p:cNvPr id="61" name="Прямая соединительная линия 60"/>
            <p:cNvCxnSpPr/>
            <p:nvPr/>
          </p:nvCxnSpPr>
          <p:spPr>
            <a:xfrm>
              <a:off x="3000364" y="2428868"/>
              <a:ext cx="928694" cy="1588"/>
            </a:xfrm>
            <a:prstGeom prst="line">
              <a:avLst/>
            </a:prstGeom>
            <a:grpFill/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Овал 61"/>
            <p:cNvSpPr/>
            <p:nvPr/>
          </p:nvSpPr>
          <p:spPr>
            <a:xfrm>
              <a:off x="3857620" y="2357430"/>
              <a:ext cx="142876" cy="142876"/>
            </a:xfrm>
            <a:prstGeom prst="ellipse">
              <a:avLst/>
            </a:prstGeom>
            <a:grp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2928926" y="2357430"/>
              <a:ext cx="142876" cy="142876"/>
            </a:xfrm>
            <a:prstGeom prst="ellipse">
              <a:avLst/>
            </a:prstGeom>
            <a:grp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5500694" y="3643314"/>
            <a:ext cx="1071570" cy="142876"/>
            <a:chOff x="2928926" y="2357430"/>
            <a:chExt cx="1071570" cy="142876"/>
          </a:xfrm>
          <a:solidFill>
            <a:schemeClr val="accent4">
              <a:lumMod val="75000"/>
            </a:schemeClr>
          </a:solidFill>
        </p:grpSpPr>
        <p:cxnSp>
          <p:nvCxnSpPr>
            <p:cNvPr id="65" name="Прямая соединительная линия 64"/>
            <p:cNvCxnSpPr/>
            <p:nvPr/>
          </p:nvCxnSpPr>
          <p:spPr>
            <a:xfrm>
              <a:off x="3000364" y="2428868"/>
              <a:ext cx="928694" cy="1588"/>
            </a:xfrm>
            <a:prstGeom prst="line">
              <a:avLst/>
            </a:prstGeom>
            <a:grpFill/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Овал 65"/>
            <p:cNvSpPr/>
            <p:nvPr/>
          </p:nvSpPr>
          <p:spPr>
            <a:xfrm>
              <a:off x="3857620" y="2357430"/>
              <a:ext cx="142876" cy="142876"/>
            </a:xfrm>
            <a:prstGeom prst="ellipse">
              <a:avLst/>
            </a:prstGeom>
            <a:grp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2928926" y="2357430"/>
              <a:ext cx="142876" cy="142876"/>
            </a:xfrm>
            <a:prstGeom prst="ellipse">
              <a:avLst/>
            </a:prstGeom>
            <a:grpFill/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8" name="Прямоугольник 67"/>
          <p:cNvSpPr/>
          <p:nvPr/>
        </p:nvSpPr>
        <p:spPr>
          <a:xfrm>
            <a:off x="207728" y="-142900"/>
            <a:ext cx="87285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Посчитаем…</a:t>
            </a:r>
            <a:endParaRPr lang="ru-RU" sz="5400" b="1" cap="none" spc="0" dirty="0">
              <a:ln w="1143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9" name="Picture 7" descr="Продам стеклянные банки купить в Омской области на AVITO.ru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953" t="3125" r="27343" b="3124"/>
          <a:stretch>
            <a:fillRect/>
          </a:stretch>
        </p:blipFill>
        <p:spPr bwMode="auto">
          <a:xfrm>
            <a:off x="3071802" y="3352067"/>
            <a:ext cx="1071570" cy="1648569"/>
          </a:xfrm>
          <a:prstGeom prst="rect">
            <a:avLst/>
          </a:prstGeom>
          <a:noFill/>
        </p:spPr>
      </p:pic>
      <p:pic>
        <p:nvPicPr>
          <p:cNvPr id="23561" name="Picture 9" descr="www.kristal-fs.ru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250" t="4000" r="6249"/>
          <a:stretch>
            <a:fillRect/>
          </a:stretch>
        </p:blipFill>
        <p:spPr bwMode="auto">
          <a:xfrm>
            <a:off x="857224" y="2571748"/>
            <a:ext cx="1964552" cy="2143135"/>
          </a:xfrm>
          <a:prstGeom prst="rect">
            <a:avLst/>
          </a:prstGeom>
          <a:noFill/>
        </p:spPr>
      </p:pic>
      <p:sp>
        <p:nvSpPr>
          <p:cNvPr id="23563" name="AutoShape 11" descr="Hoff: европейский гипермаркет мебели и товаров для дом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5" name="AutoShape 13" descr="Hoff: европейский гипермаркет мебели и товаров для дом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7" name="AutoShape 15" descr="Hoff: европейский гипермаркет мебели и товаров для дом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69" name="Picture 17" descr="Кастрюля низкая (d=32 см. h=15 см) Мерх Тим. . Москва, Россия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59" t="6452" r="4262" b="6452"/>
          <a:stretch>
            <a:fillRect/>
          </a:stretch>
        </p:blipFill>
        <p:spPr bwMode="auto">
          <a:xfrm>
            <a:off x="5209650" y="3071810"/>
            <a:ext cx="3148564" cy="242889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357290" y="3571876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5 л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72264" y="4786322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Monotype Corsiva" pitchFamily="66" charset="0"/>
              </a:rPr>
              <a:t>4 л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14678" y="4429132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3 л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35951" y="142852"/>
            <a:ext cx="5072098" cy="923330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54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Водные процедуры</a:t>
            </a:r>
            <a:endParaRPr lang="ru-RU" sz="5400" dirty="0">
              <a:ln w="18000">
                <a:solidFill>
                  <a:schemeClr val="bg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71488" y="1428736"/>
            <a:ext cx="80010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Имеются два сосуда ведро вместимостью 5л и банка 3л. Как с помощью этих сосудов налить из водопроводного крана в кастрюлю 4л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воды? (Воду можно выливать).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35951" y="142852"/>
            <a:ext cx="5072098" cy="923330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54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Водные процедуры</a:t>
            </a:r>
            <a:endParaRPr lang="ru-RU" sz="5400" dirty="0">
              <a:ln w="18000">
                <a:solidFill>
                  <a:schemeClr val="bg2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4000" y="1091397"/>
          <a:ext cx="6096000" cy="5610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9350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50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50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50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504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50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59" name="Группа 58"/>
          <p:cNvGrpSpPr/>
          <p:nvPr/>
        </p:nvGrpSpPr>
        <p:grpSpPr>
          <a:xfrm>
            <a:off x="1857356" y="2000240"/>
            <a:ext cx="5768453" cy="1000132"/>
            <a:chOff x="1857356" y="2000240"/>
            <a:chExt cx="5768453" cy="1000132"/>
          </a:xfrm>
        </p:grpSpPr>
        <p:pic>
          <p:nvPicPr>
            <p:cNvPr id="4" name="Picture 9" descr="www.kristal-fs.ru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0000" contrast="10000"/>
            </a:blip>
            <a:srcRect l="11250" t="4000" r="6249"/>
            <a:stretch>
              <a:fillRect/>
            </a:stretch>
          </p:blipFill>
          <p:spPr bwMode="auto">
            <a:xfrm>
              <a:off x="1857356" y="2071678"/>
              <a:ext cx="1000132" cy="928694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 flipH="1">
              <a:off x="4929190" y="2480455"/>
              <a:ext cx="6249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Monotype Corsiva" pitchFamily="66" charset="0"/>
                </a:rPr>
                <a:t>3</a:t>
              </a:r>
              <a:r>
                <a:rPr lang="ru-RU" sz="2400" dirty="0" smtClean="0">
                  <a:latin typeface="Monotype Corsiva" pitchFamily="66" charset="0"/>
                </a:rPr>
                <a:t> л</a:t>
              </a:r>
              <a:endParaRPr lang="ru-RU" sz="2400" dirty="0">
                <a:latin typeface="Monotype Corsiva" pitchFamily="66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flipH="1">
              <a:off x="2928926" y="2480455"/>
              <a:ext cx="6249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Monotype Corsiva" pitchFamily="66" charset="0"/>
                </a:rPr>
                <a:t>2</a:t>
              </a:r>
              <a:r>
                <a:rPr lang="ru-RU" sz="2400" dirty="0" smtClean="0">
                  <a:latin typeface="Monotype Corsiva" pitchFamily="66" charset="0"/>
                </a:rPr>
                <a:t> л</a:t>
              </a:r>
              <a:endParaRPr lang="ru-RU" sz="2400" dirty="0">
                <a:latin typeface="Monotype Corsiva" pitchFamily="66" charset="0"/>
              </a:endParaRPr>
            </a:p>
          </p:txBody>
        </p:sp>
        <p:pic>
          <p:nvPicPr>
            <p:cNvPr id="22" name="Picture 7" descr="Продам стеклянные банки купить в Омской области на AVITO.ru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contrast="-20000"/>
            </a:blip>
            <a:srcRect l="26953" t="3125" r="27343" b="3124"/>
            <a:stretch>
              <a:fillRect/>
            </a:stretch>
          </p:blipFill>
          <p:spPr bwMode="auto">
            <a:xfrm>
              <a:off x="4339826" y="2194703"/>
              <a:ext cx="464347" cy="714380"/>
            </a:xfrm>
            <a:prstGeom prst="rect">
              <a:avLst/>
            </a:prstGeom>
            <a:noFill/>
          </p:spPr>
        </p:pic>
        <p:grpSp>
          <p:nvGrpSpPr>
            <p:cNvPr id="58" name="Группа 57"/>
            <p:cNvGrpSpPr/>
            <p:nvPr/>
          </p:nvGrpSpPr>
          <p:grpSpPr>
            <a:xfrm>
              <a:off x="5929322" y="2000240"/>
              <a:ext cx="1696487" cy="941880"/>
              <a:chOff x="5929322" y="2000240"/>
              <a:chExt cx="1696487" cy="941880"/>
            </a:xfrm>
          </p:grpSpPr>
          <p:sp>
            <p:nvSpPr>
              <p:cNvPr id="17" name="TextBox 16"/>
              <p:cNvSpPr txBox="1"/>
              <p:nvPr/>
            </p:nvSpPr>
            <p:spPr>
              <a:xfrm flipH="1">
                <a:off x="7000892" y="2480455"/>
                <a:ext cx="6249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>
                    <a:latin typeface="Monotype Corsiva" pitchFamily="66" charset="0"/>
                  </a:rPr>
                  <a:t>0</a:t>
                </a:r>
                <a:r>
                  <a:rPr lang="ru-RU" sz="2400" dirty="0" smtClean="0">
                    <a:latin typeface="Monotype Corsiva" pitchFamily="66" charset="0"/>
                  </a:rPr>
                  <a:t>л</a:t>
                </a:r>
                <a:endParaRPr lang="ru-RU" sz="2400" dirty="0">
                  <a:latin typeface="Monotype Corsiva" pitchFamily="66" charset="0"/>
                </a:endParaRPr>
              </a:p>
            </p:txBody>
          </p:sp>
          <p:pic>
            <p:nvPicPr>
              <p:cNvPr id="30" name="Picture 17" descr="Кастрюля низкая (d=32 см. h=15 см) Мерх Тим. . Москва, Россия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2659" t="6452" r="4262" b="6452"/>
              <a:stretch>
                <a:fillRect/>
              </a:stretch>
            </p:blipFill>
            <p:spPr bwMode="auto">
              <a:xfrm>
                <a:off x="5929322" y="2000240"/>
                <a:ext cx="1203862" cy="928694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60" name="Группа 59"/>
          <p:cNvGrpSpPr/>
          <p:nvPr/>
        </p:nvGrpSpPr>
        <p:grpSpPr>
          <a:xfrm>
            <a:off x="1857356" y="2571744"/>
            <a:ext cx="5768453" cy="1337471"/>
            <a:chOff x="1857356" y="2571744"/>
            <a:chExt cx="5768453" cy="1337471"/>
          </a:xfrm>
        </p:grpSpPr>
        <p:sp>
          <p:nvSpPr>
            <p:cNvPr id="8" name="TextBox 7"/>
            <p:cNvSpPr txBox="1"/>
            <p:nvPr/>
          </p:nvSpPr>
          <p:spPr>
            <a:xfrm flipH="1">
              <a:off x="2928926" y="3409149"/>
              <a:ext cx="6249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Monotype Corsiva" pitchFamily="66" charset="0"/>
                </a:rPr>
                <a:t>0</a:t>
              </a:r>
              <a:r>
                <a:rPr lang="ru-RU" sz="2400" dirty="0" smtClean="0">
                  <a:latin typeface="Monotype Corsiva" pitchFamily="66" charset="0"/>
                </a:rPr>
                <a:t>л</a:t>
              </a:r>
              <a:endParaRPr lang="ru-RU" sz="2400" dirty="0">
                <a:latin typeface="Monotype Corsiva" pitchFamily="66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 flipH="1">
              <a:off x="4429124" y="3409149"/>
              <a:ext cx="10715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Monotype Corsiva" pitchFamily="66" charset="0"/>
                </a:rPr>
                <a:t>вылить</a:t>
              </a:r>
              <a:endParaRPr lang="ru-RU" sz="2400" dirty="0">
                <a:latin typeface="Monotype Corsiva" pitchFamily="66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flipH="1">
              <a:off x="7000892" y="3409149"/>
              <a:ext cx="6249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Monotype Corsiva" pitchFamily="66" charset="0"/>
                </a:rPr>
                <a:t>2</a:t>
              </a:r>
              <a:r>
                <a:rPr lang="ru-RU" sz="2400" dirty="0" smtClean="0">
                  <a:latin typeface="Monotype Corsiva" pitchFamily="66" charset="0"/>
                </a:rPr>
                <a:t> л</a:t>
              </a:r>
              <a:endParaRPr lang="ru-RU" sz="2400" dirty="0">
                <a:latin typeface="Monotype Corsiva" pitchFamily="66" charset="0"/>
              </a:endParaRPr>
            </a:p>
          </p:txBody>
        </p:sp>
        <p:pic>
          <p:nvPicPr>
            <p:cNvPr id="23" name="Picture 7" descr="Продам стеклянные банки купить в Омской области на AVITO.ru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contrast="30000"/>
            </a:blip>
            <a:srcRect l="26953" t="3125" r="27343" b="3124"/>
            <a:stretch>
              <a:fillRect/>
            </a:stretch>
          </p:blipFill>
          <p:spPr bwMode="auto">
            <a:xfrm>
              <a:off x="3929058" y="3123397"/>
              <a:ext cx="464347" cy="714380"/>
            </a:xfrm>
            <a:prstGeom prst="rect">
              <a:avLst/>
            </a:prstGeom>
            <a:noFill/>
          </p:spPr>
        </p:pic>
        <p:pic>
          <p:nvPicPr>
            <p:cNvPr id="27" name="Picture 9" descr="www.kristal-fs.ru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/>
            </a:blip>
            <a:srcRect l="11250" t="4000" r="6249"/>
            <a:stretch>
              <a:fillRect/>
            </a:stretch>
          </p:blipFill>
          <p:spPr bwMode="auto">
            <a:xfrm>
              <a:off x="1857356" y="2980521"/>
              <a:ext cx="1027945" cy="928694"/>
            </a:xfrm>
            <a:prstGeom prst="rect">
              <a:avLst/>
            </a:prstGeom>
            <a:noFill/>
          </p:spPr>
        </p:pic>
        <p:grpSp>
          <p:nvGrpSpPr>
            <p:cNvPr id="36" name="Группа 35"/>
            <p:cNvGrpSpPr/>
            <p:nvPr/>
          </p:nvGrpSpPr>
          <p:grpSpPr>
            <a:xfrm>
              <a:off x="5857884" y="2571744"/>
              <a:ext cx="1203862" cy="1310706"/>
              <a:chOff x="5929322" y="1618228"/>
              <a:chExt cx="1203862" cy="1310706"/>
            </a:xfrm>
          </p:grpSpPr>
          <p:pic>
            <p:nvPicPr>
              <p:cNvPr id="37" name="Picture 17" descr="Кастрюля низкая (d=32 см. h=15 см) Мерх Тим. . Москва, Россия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2659" t="6452" r="4262" b="6452"/>
              <a:stretch>
                <a:fillRect/>
              </a:stretch>
            </p:blipFill>
            <p:spPr bwMode="auto">
              <a:xfrm>
                <a:off x="5929322" y="2000240"/>
                <a:ext cx="1203862" cy="928694"/>
              </a:xfrm>
              <a:prstGeom prst="rect">
                <a:avLst/>
              </a:prstGeom>
              <a:noFill/>
            </p:spPr>
          </p:pic>
          <p:sp>
            <p:nvSpPr>
              <p:cNvPr id="38" name="Овал 37"/>
              <p:cNvSpPr/>
              <p:nvPr/>
            </p:nvSpPr>
            <p:spPr>
              <a:xfrm>
                <a:off x="6143636" y="2285992"/>
                <a:ext cx="714380" cy="21431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  <a:shade val="30000"/>
                      <a:satMod val="115000"/>
                    </a:schemeClr>
                  </a:gs>
                  <a:gs pos="50000">
                    <a:schemeClr val="bg2">
                      <a:lumMod val="90000"/>
                      <a:shade val="67500"/>
                      <a:satMod val="115000"/>
                    </a:schemeClr>
                  </a:gs>
                  <a:gs pos="100000">
                    <a:schemeClr val="bg2">
                      <a:lumMod val="9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Дуга 38"/>
              <p:cNvSpPr/>
              <p:nvPr/>
            </p:nvSpPr>
            <p:spPr>
              <a:xfrm rot="13026644" flipH="1">
                <a:off x="5955192" y="1618228"/>
                <a:ext cx="983964" cy="889640"/>
              </a:xfrm>
              <a:prstGeom prst="arc">
                <a:avLst>
                  <a:gd name="adj1" fmla="val 16728444"/>
                  <a:gd name="adj2" fmla="val 2021418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62" name="Группа 61"/>
          <p:cNvGrpSpPr/>
          <p:nvPr/>
        </p:nvGrpSpPr>
        <p:grpSpPr>
          <a:xfrm>
            <a:off x="1785918" y="4429132"/>
            <a:ext cx="5911329" cy="1318921"/>
            <a:chOff x="1785918" y="4429132"/>
            <a:chExt cx="5911329" cy="1318921"/>
          </a:xfrm>
        </p:grpSpPr>
        <p:sp>
          <p:nvSpPr>
            <p:cNvPr id="10" name="TextBox 9"/>
            <p:cNvSpPr txBox="1"/>
            <p:nvPr/>
          </p:nvSpPr>
          <p:spPr>
            <a:xfrm flipH="1">
              <a:off x="2928926" y="5266537"/>
              <a:ext cx="6249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Monotype Corsiva" pitchFamily="66" charset="0"/>
                </a:rPr>
                <a:t>2</a:t>
              </a:r>
              <a:r>
                <a:rPr lang="ru-RU" sz="2400" dirty="0" smtClean="0">
                  <a:latin typeface="Monotype Corsiva" pitchFamily="66" charset="0"/>
                </a:rPr>
                <a:t> л</a:t>
              </a:r>
              <a:endParaRPr lang="ru-RU" sz="2400" dirty="0">
                <a:latin typeface="Monotype Corsiva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flipH="1">
              <a:off x="4929190" y="5266537"/>
              <a:ext cx="6249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Monotype Corsiva" pitchFamily="66" charset="0"/>
                </a:rPr>
                <a:t>3</a:t>
              </a:r>
              <a:r>
                <a:rPr lang="ru-RU" sz="2400" dirty="0" smtClean="0">
                  <a:latin typeface="Monotype Corsiva" pitchFamily="66" charset="0"/>
                </a:rPr>
                <a:t>л</a:t>
              </a:r>
              <a:endParaRPr lang="ru-RU" sz="2400" dirty="0">
                <a:latin typeface="Monotype Corsiva" pitchFamily="66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flipH="1">
              <a:off x="7072330" y="5286388"/>
              <a:ext cx="6249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Monotype Corsiva" pitchFamily="66" charset="0"/>
                </a:rPr>
                <a:t>2</a:t>
              </a:r>
              <a:r>
                <a:rPr lang="ru-RU" sz="2400" dirty="0" smtClean="0">
                  <a:latin typeface="Monotype Corsiva" pitchFamily="66" charset="0"/>
                </a:rPr>
                <a:t>л</a:t>
              </a:r>
              <a:endParaRPr lang="ru-RU" sz="2400" dirty="0">
                <a:latin typeface="Monotype Corsiva" pitchFamily="66" charset="0"/>
              </a:endParaRPr>
            </a:p>
          </p:txBody>
        </p:sp>
        <p:pic>
          <p:nvPicPr>
            <p:cNvPr id="29" name="Picture 9" descr="www.kristal-fs.ru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250" t="4000" r="6249"/>
            <a:stretch>
              <a:fillRect/>
            </a:stretch>
          </p:blipFill>
          <p:spPr bwMode="auto">
            <a:xfrm>
              <a:off x="1785918" y="4786322"/>
              <a:ext cx="1027945" cy="928694"/>
            </a:xfrm>
            <a:prstGeom prst="rect">
              <a:avLst/>
            </a:prstGeom>
            <a:noFill/>
          </p:spPr>
        </p:pic>
        <p:grpSp>
          <p:nvGrpSpPr>
            <p:cNvPr id="44" name="Группа 43"/>
            <p:cNvGrpSpPr/>
            <p:nvPr/>
          </p:nvGrpSpPr>
          <p:grpSpPr>
            <a:xfrm>
              <a:off x="5857884" y="4429132"/>
              <a:ext cx="1203862" cy="1310706"/>
              <a:chOff x="5929322" y="1618228"/>
              <a:chExt cx="1203862" cy="1310706"/>
            </a:xfrm>
          </p:grpSpPr>
          <p:pic>
            <p:nvPicPr>
              <p:cNvPr id="45" name="Picture 17" descr="Кастрюля низкая (d=32 см. h=15 см) Мерх Тим. . Москва, Россия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2659" t="6452" r="4262" b="6452"/>
              <a:stretch>
                <a:fillRect/>
              </a:stretch>
            </p:blipFill>
            <p:spPr bwMode="auto">
              <a:xfrm>
                <a:off x="5929322" y="2000240"/>
                <a:ext cx="1203862" cy="928694"/>
              </a:xfrm>
              <a:prstGeom prst="rect">
                <a:avLst/>
              </a:prstGeom>
              <a:noFill/>
            </p:spPr>
          </p:pic>
          <p:sp>
            <p:nvSpPr>
              <p:cNvPr id="46" name="Овал 45"/>
              <p:cNvSpPr/>
              <p:nvPr/>
            </p:nvSpPr>
            <p:spPr>
              <a:xfrm>
                <a:off x="6143636" y="2285992"/>
                <a:ext cx="714380" cy="21431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  <a:shade val="30000"/>
                      <a:satMod val="115000"/>
                    </a:schemeClr>
                  </a:gs>
                  <a:gs pos="50000">
                    <a:schemeClr val="bg2">
                      <a:lumMod val="90000"/>
                      <a:shade val="67500"/>
                      <a:satMod val="115000"/>
                    </a:schemeClr>
                  </a:gs>
                  <a:gs pos="100000">
                    <a:schemeClr val="bg2">
                      <a:lumMod val="9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" name="Дуга 46"/>
              <p:cNvSpPr/>
              <p:nvPr/>
            </p:nvSpPr>
            <p:spPr>
              <a:xfrm rot="13026644" flipH="1">
                <a:off x="5955192" y="1618228"/>
                <a:ext cx="983964" cy="889640"/>
              </a:xfrm>
              <a:prstGeom prst="arc">
                <a:avLst>
                  <a:gd name="adj1" fmla="val 16728444"/>
                  <a:gd name="adj2" fmla="val 2021418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52" name="Picture 7" descr="Продам стеклянные банки купить в Омской области на AVITO.ru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contrast="-20000"/>
            </a:blip>
            <a:srcRect l="26953" t="3125" r="27343" b="3124"/>
            <a:stretch>
              <a:fillRect/>
            </a:stretch>
          </p:blipFill>
          <p:spPr bwMode="auto">
            <a:xfrm>
              <a:off x="4339826" y="4929198"/>
              <a:ext cx="464347" cy="714380"/>
            </a:xfrm>
            <a:prstGeom prst="rect">
              <a:avLst/>
            </a:prstGeom>
            <a:noFill/>
          </p:spPr>
        </p:pic>
      </p:grpSp>
      <p:grpSp>
        <p:nvGrpSpPr>
          <p:cNvPr id="63" name="Группа 62"/>
          <p:cNvGrpSpPr/>
          <p:nvPr/>
        </p:nvGrpSpPr>
        <p:grpSpPr>
          <a:xfrm>
            <a:off x="1785918" y="5786454"/>
            <a:ext cx="5786478" cy="928694"/>
            <a:chOff x="1785918" y="5786454"/>
            <a:chExt cx="5786478" cy="928694"/>
          </a:xfrm>
        </p:grpSpPr>
        <p:pic>
          <p:nvPicPr>
            <p:cNvPr id="25" name="Picture 7" descr="Продам стеклянные банки купить в Омской области на AVITO.ru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0000"/>
            </a:blip>
            <a:srcRect l="26953" t="3125" r="27343" b="3124"/>
            <a:stretch>
              <a:fillRect/>
            </a:stretch>
          </p:blipFill>
          <p:spPr bwMode="auto">
            <a:xfrm>
              <a:off x="3929058" y="5857892"/>
              <a:ext cx="464347" cy="714380"/>
            </a:xfrm>
            <a:prstGeom prst="rect">
              <a:avLst/>
            </a:prstGeom>
            <a:noFill/>
          </p:spPr>
        </p:pic>
        <p:pic>
          <p:nvPicPr>
            <p:cNvPr id="28" name="Picture 9" descr="www.kristal-fs.ru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1250" t="4000" r="6249"/>
            <a:stretch>
              <a:fillRect/>
            </a:stretch>
          </p:blipFill>
          <p:spPr bwMode="auto">
            <a:xfrm>
              <a:off x="1785918" y="5786454"/>
              <a:ext cx="1027945" cy="928694"/>
            </a:xfrm>
            <a:prstGeom prst="rect">
              <a:avLst/>
            </a:prstGeom>
            <a:noFill/>
          </p:spPr>
        </p:pic>
        <p:grpSp>
          <p:nvGrpSpPr>
            <p:cNvPr id="51" name="Группа 50"/>
            <p:cNvGrpSpPr/>
            <p:nvPr/>
          </p:nvGrpSpPr>
          <p:grpSpPr>
            <a:xfrm>
              <a:off x="5572132" y="5786454"/>
              <a:ext cx="1203862" cy="928694"/>
              <a:chOff x="5929322" y="5786454"/>
              <a:chExt cx="1203862" cy="928694"/>
            </a:xfrm>
          </p:grpSpPr>
          <p:pic>
            <p:nvPicPr>
              <p:cNvPr id="31" name="Picture 17" descr="Кастрюля низкая (d=32 см. h=15 см) Мерх Тим. . Москва, Россия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2659" t="6452" r="4262" b="6452"/>
              <a:stretch>
                <a:fillRect/>
              </a:stretch>
            </p:blipFill>
            <p:spPr bwMode="auto">
              <a:xfrm>
                <a:off x="5929322" y="5786454"/>
                <a:ext cx="1203862" cy="928694"/>
              </a:xfrm>
              <a:prstGeom prst="rect">
                <a:avLst/>
              </a:prstGeom>
              <a:noFill/>
            </p:spPr>
          </p:pic>
          <p:sp>
            <p:nvSpPr>
              <p:cNvPr id="32" name="Овал 31"/>
              <p:cNvSpPr/>
              <p:nvPr/>
            </p:nvSpPr>
            <p:spPr>
              <a:xfrm>
                <a:off x="6143636" y="5857892"/>
                <a:ext cx="714380" cy="3929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  <a:shade val="30000"/>
                      <a:satMod val="115000"/>
                    </a:schemeClr>
                  </a:gs>
                  <a:gs pos="50000">
                    <a:schemeClr val="bg2">
                      <a:lumMod val="90000"/>
                      <a:shade val="67500"/>
                      <a:satMod val="115000"/>
                    </a:schemeClr>
                  </a:gs>
                  <a:gs pos="100000">
                    <a:schemeClr val="bg2">
                      <a:lumMod val="9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 flipH="1">
              <a:off x="2928926" y="6215082"/>
              <a:ext cx="6249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Monotype Corsiva" pitchFamily="66" charset="0"/>
                </a:rPr>
                <a:t>0</a:t>
              </a:r>
              <a:r>
                <a:rPr lang="ru-RU" sz="2400" dirty="0" smtClean="0">
                  <a:latin typeface="Monotype Corsiva" pitchFamily="66" charset="0"/>
                </a:rPr>
                <a:t> л</a:t>
              </a:r>
              <a:endParaRPr lang="ru-RU" sz="2400" dirty="0">
                <a:latin typeface="Monotype Corsiva" pitchFamily="66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 flipH="1">
              <a:off x="6500826" y="6215082"/>
              <a:ext cx="10715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Monotype Corsiva" pitchFamily="66" charset="0"/>
                </a:rPr>
                <a:t>2+2=4л</a:t>
              </a:r>
              <a:endParaRPr lang="ru-RU" sz="2400" b="1" dirty="0">
                <a:latin typeface="Monotype Corsiva" pitchFamily="66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 flipH="1">
              <a:off x="4572000" y="6215082"/>
              <a:ext cx="10715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Monotype Corsiva" pitchFamily="66" charset="0"/>
                </a:rPr>
                <a:t>вылить</a:t>
              </a:r>
              <a:endParaRPr lang="ru-RU" sz="2400" dirty="0">
                <a:latin typeface="Monotype Corsiva" pitchFamily="66" charset="0"/>
              </a:endParaRPr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1857356" y="3500438"/>
            <a:ext cx="5697015" cy="1357322"/>
            <a:chOff x="1857356" y="3500438"/>
            <a:chExt cx="5697015" cy="1357322"/>
          </a:xfrm>
        </p:grpSpPr>
        <p:sp>
          <p:nvSpPr>
            <p:cNvPr id="9" name="TextBox 8"/>
            <p:cNvSpPr txBox="1"/>
            <p:nvPr/>
          </p:nvSpPr>
          <p:spPr>
            <a:xfrm flipH="1">
              <a:off x="2928926" y="4337843"/>
              <a:ext cx="6249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Monotype Corsiva" pitchFamily="66" charset="0"/>
                </a:rPr>
                <a:t>5</a:t>
              </a:r>
              <a:r>
                <a:rPr lang="ru-RU" sz="2400" dirty="0" smtClean="0">
                  <a:latin typeface="Monotype Corsiva" pitchFamily="66" charset="0"/>
                </a:rPr>
                <a:t> л</a:t>
              </a:r>
              <a:endParaRPr lang="ru-RU" sz="2400" dirty="0">
                <a:latin typeface="Monotype Corsiva" pitchFamily="66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flipH="1">
              <a:off x="4929190" y="4337843"/>
              <a:ext cx="6249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Monotype Corsiva" pitchFamily="66" charset="0"/>
                </a:rPr>
                <a:t>0</a:t>
              </a:r>
              <a:r>
                <a:rPr lang="ru-RU" sz="2400" dirty="0" smtClean="0">
                  <a:latin typeface="Monotype Corsiva" pitchFamily="66" charset="0"/>
                </a:rPr>
                <a:t> л</a:t>
              </a:r>
              <a:endParaRPr lang="ru-RU" sz="2400" dirty="0">
                <a:latin typeface="Monotype Corsiva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flipH="1">
              <a:off x="6929454" y="4266405"/>
              <a:ext cx="6249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Monotype Corsiva" pitchFamily="66" charset="0"/>
                </a:rPr>
                <a:t>2</a:t>
              </a:r>
              <a:r>
                <a:rPr lang="ru-RU" sz="2400" dirty="0" smtClean="0">
                  <a:latin typeface="Monotype Corsiva" pitchFamily="66" charset="0"/>
                </a:rPr>
                <a:t>л</a:t>
              </a:r>
              <a:endParaRPr lang="ru-RU" sz="2400" dirty="0">
                <a:latin typeface="Monotype Corsiva" pitchFamily="66" charset="0"/>
              </a:endParaRPr>
            </a:p>
          </p:txBody>
        </p:sp>
        <p:pic>
          <p:nvPicPr>
            <p:cNvPr id="24" name="Picture 7" descr="Продам стеклянные банки купить в Омской области на AVITO.ru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contrast="30000"/>
            </a:blip>
            <a:srcRect l="26953" t="3125" r="27343" b="3124"/>
            <a:stretch>
              <a:fillRect/>
            </a:stretch>
          </p:blipFill>
          <p:spPr bwMode="auto">
            <a:xfrm>
              <a:off x="4339826" y="4071942"/>
              <a:ext cx="464347" cy="714380"/>
            </a:xfrm>
            <a:prstGeom prst="rect">
              <a:avLst/>
            </a:prstGeom>
            <a:noFill/>
          </p:spPr>
        </p:pic>
        <p:grpSp>
          <p:nvGrpSpPr>
            <p:cNvPr id="40" name="Группа 39"/>
            <p:cNvGrpSpPr/>
            <p:nvPr/>
          </p:nvGrpSpPr>
          <p:grpSpPr>
            <a:xfrm>
              <a:off x="5857884" y="3500438"/>
              <a:ext cx="1203862" cy="1310706"/>
              <a:chOff x="5929322" y="1618228"/>
              <a:chExt cx="1203862" cy="1310706"/>
            </a:xfrm>
          </p:grpSpPr>
          <p:pic>
            <p:nvPicPr>
              <p:cNvPr id="41" name="Picture 17" descr="Кастрюля низкая (d=32 см. h=15 см) Мерх Тим. . Москва, Россия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2659" t="6452" r="4262" b="6452"/>
              <a:stretch>
                <a:fillRect/>
              </a:stretch>
            </p:blipFill>
            <p:spPr bwMode="auto">
              <a:xfrm>
                <a:off x="5929322" y="2000240"/>
                <a:ext cx="1203862" cy="928694"/>
              </a:xfrm>
              <a:prstGeom prst="rect">
                <a:avLst/>
              </a:prstGeom>
              <a:noFill/>
            </p:spPr>
          </p:pic>
          <p:sp>
            <p:nvSpPr>
              <p:cNvPr id="42" name="Овал 41"/>
              <p:cNvSpPr/>
              <p:nvPr/>
            </p:nvSpPr>
            <p:spPr>
              <a:xfrm>
                <a:off x="6143636" y="2285992"/>
                <a:ext cx="714380" cy="214314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2">
                      <a:lumMod val="90000"/>
                      <a:shade val="30000"/>
                      <a:satMod val="115000"/>
                    </a:schemeClr>
                  </a:gs>
                  <a:gs pos="50000">
                    <a:schemeClr val="bg2">
                      <a:lumMod val="90000"/>
                      <a:shade val="67500"/>
                      <a:satMod val="115000"/>
                    </a:schemeClr>
                  </a:gs>
                  <a:gs pos="100000">
                    <a:schemeClr val="bg2">
                      <a:lumMod val="90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 w="9525"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" name="Дуга 42"/>
              <p:cNvSpPr/>
              <p:nvPr/>
            </p:nvSpPr>
            <p:spPr>
              <a:xfrm rot="13026644" flipH="1">
                <a:off x="5955192" y="1618228"/>
                <a:ext cx="983964" cy="889640"/>
              </a:xfrm>
              <a:prstGeom prst="arc">
                <a:avLst>
                  <a:gd name="adj1" fmla="val 16728444"/>
                  <a:gd name="adj2" fmla="val 2021418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pic>
          <p:nvPicPr>
            <p:cNvPr id="54" name="Picture 9" descr="www.kristal-fs.ru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0000"/>
            </a:blip>
            <a:srcRect l="11250" t="4000" r="6249"/>
            <a:stretch>
              <a:fillRect/>
            </a:stretch>
          </p:blipFill>
          <p:spPr bwMode="auto">
            <a:xfrm>
              <a:off x="1857356" y="3929066"/>
              <a:ext cx="1027945" cy="928694"/>
            </a:xfrm>
            <a:prstGeom prst="rect">
              <a:avLst/>
            </a:prstGeom>
            <a:noFill/>
          </p:spPr>
        </p:pic>
        <p:sp>
          <p:nvSpPr>
            <p:cNvPr id="55" name="Овал 54"/>
            <p:cNvSpPr/>
            <p:nvPr/>
          </p:nvSpPr>
          <p:spPr>
            <a:xfrm>
              <a:off x="2000232" y="4000504"/>
              <a:ext cx="785818" cy="142876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90000"/>
                    <a:shade val="30000"/>
                    <a:satMod val="115000"/>
                  </a:schemeClr>
                </a:gs>
                <a:gs pos="50000">
                  <a:schemeClr val="bg2">
                    <a:lumMod val="90000"/>
                    <a:shade val="67500"/>
                    <a:satMod val="115000"/>
                  </a:schemeClr>
                </a:gs>
                <a:gs pos="100000">
                  <a:schemeClr val="bg2">
                    <a:lumMod val="9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1857356" y="1071546"/>
            <a:ext cx="5768453" cy="1000132"/>
            <a:chOff x="1857356" y="1071546"/>
            <a:chExt cx="5768453" cy="1000132"/>
          </a:xfrm>
        </p:grpSpPr>
        <p:sp>
          <p:nvSpPr>
            <p:cNvPr id="5" name="TextBox 4"/>
            <p:cNvSpPr txBox="1"/>
            <p:nvPr/>
          </p:nvSpPr>
          <p:spPr>
            <a:xfrm flipH="1">
              <a:off x="2928926" y="1551761"/>
              <a:ext cx="6249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Monotype Corsiva" pitchFamily="66" charset="0"/>
                </a:rPr>
                <a:t>5</a:t>
              </a:r>
              <a:r>
                <a:rPr lang="ru-RU" sz="2400" dirty="0" smtClean="0">
                  <a:latin typeface="Monotype Corsiva" pitchFamily="66" charset="0"/>
                </a:rPr>
                <a:t> л</a:t>
              </a:r>
              <a:endParaRPr lang="ru-RU" sz="2400" dirty="0">
                <a:latin typeface="Monotype Corsiva" pitchFamily="66" charset="0"/>
              </a:endParaRPr>
            </a:p>
          </p:txBody>
        </p:sp>
        <p:pic>
          <p:nvPicPr>
            <p:cNvPr id="6" name="Picture 7" descr="Продам стеклянные банки купить в Омской области на AVITO.ru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contrast="30000"/>
            </a:blip>
            <a:srcRect l="26953" t="3125" r="27343" b="3124"/>
            <a:stretch>
              <a:fillRect/>
            </a:stretch>
          </p:blipFill>
          <p:spPr bwMode="auto">
            <a:xfrm>
              <a:off x="4339826" y="1194571"/>
              <a:ext cx="464347" cy="714380"/>
            </a:xfrm>
            <a:prstGeom prst="rect">
              <a:avLst/>
            </a:prstGeom>
            <a:noFill/>
          </p:spPr>
        </p:pic>
        <p:pic>
          <p:nvPicPr>
            <p:cNvPr id="7" name="Picture 17" descr="Кастрюля низкая (d=32 см. h=15 см) Мерх Тим. . Москва, Россия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659" t="6452" r="4262" b="6452"/>
            <a:stretch>
              <a:fillRect/>
            </a:stretch>
          </p:blipFill>
          <p:spPr bwMode="auto">
            <a:xfrm>
              <a:off x="5929322" y="1071546"/>
              <a:ext cx="1203862" cy="928694"/>
            </a:xfrm>
            <a:prstGeom prst="rect">
              <a:avLst/>
            </a:prstGeom>
            <a:noFill/>
          </p:spPr>
        </p:pic>
        <p:sp>
          <p:nvSpPr>
            <p:cNvPr id="15" name="TextBox 14"/>
            <p:cNvSpPr txBox="1"/>
            <p:nvPr/>
          </p:nvSpPr>
          <p:spPr>
            <a:xfrm flipH="1">
              <a:off x="5000628" y="1551761"/>
              <a:ext cx="6249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Monotype Corsiva" pitchFamily="66" charset="0"/>
                </a:rPr>
                <a:t>0</a:t>
              </a:r>
              <a:r>
                <a:rPr lang="ru-RU" sz="2400" dirty="0" smtClean="0">
                  <a:latin typeface="Monotype Corsiva" pitchFamily="66" charset="0"/>
                </a:rPr>
                <a:t> л</a:t>
              </a:r>
              <a:endParaRPr lang="ru-RU" sz="2400" dirty="0">
                <a:latin typeface="Monotype Corsiva" pitchFamily="66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flipH="1">
              <a:off x="7000892" y="1551761"/>
              <a:ext cx="62491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Monotype Corsiva" pitchFamily="66" charset="0"/>
                </a:rPr>
                <a:t>0</a:t>
              </a:r>
              <a:r>
                <a:rPr lang="ru-RU" sz="2400" dirty="0" smtClean="0">
                  <a:latin typeface="Monotype Corsiva" pitchFamily="66" charset="0"/>
                </a:rPr>
                <a:t> л</a:t>
              </a:r>
              <a:endParaRPr lang="ru-RU" sz="2400" dirty="0">
                <a:latin typeface="Monotype Corsiva" pitchFamily="66" charset="0"/>
              </a:endParaRPr>
            </a:p>
          </p:txBody>
        </p:sp>
        <p:pic>
          <p:nvPicPr>
            <p:cNvPr id="26" name="Picture 9" descr="www.kristal-fs.ru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0000"/>
            </a:blip>
            <a:srcRect l="11250" t="4000" r="6249"/>
            <a:stretch>
              <a:fillRect/>
            </a:stretch>
          </p:blipFill>
          <p:spPr bwMode="auto">
            <a:xfrm>
              <a:off x="1857356" y="1142984"/>
              <a:ext cx="1027945" cy="928694"/>
            </a:xfrm>
            <a:prstGeom prst="rect">
              <a:avLst/>
            </a:prstGeom>
            <a:noFill/>
          </p:spPr>
        </p:pic>
        <p:sp>
          <p:nvSpPr>
            <p:cNvPr id="56" name="Овал 55"/>
            <p:cNvSpPr/>
            <p:nvPr/>
          </p:nvSpPr>
          <p:spPr>
            <a:xfrm>
              <a:off x="2000232" y="1214422"/>
              <a:ext cx="785818" cy="142876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90000"/>
                    <a:shade val="30000"/>
                    <a:satMod val="115000"/>
                  </a:schemeClr>
                </a:gs>
                <a:gs pos="50000">
                  <a:schemeClr val="bg2">
                    <a:lumMod val="90000"/>
                    <a:shade val="67500"/>
                    <a:satMod val="115000"/>
                  </a:schemeClr>
                </a:gs>
                <a:gs pos="100000">
                  <a:schemeClr val="bg2">
                    <a:lumMod val="9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 descr="D:\%D0%92%D0%B5%D1%80%D0%B0 (%D1%84%D0%BB%D0%B5%D1%88%D0%BF%D0%B0%D0%BC%D1%8F%D1%82%D1%8C)\%D0%BC%D0%B0%D1%82%D0%B5%D0%BC%D0%B0%D1%82%D0%B8%D0%BA%D0%B0.files\str3.files\b1.gif"/>
          <p:cNvSpPr>
            <a:spLocks noChangeAspect="1" noChangeArrowheads="1"/>
          </p:cNvSpPr>
          <p:nvPr/>
        </p:nvSpPr>
        <p:spPr bwMode="auto">
          <a:xfrm>
            <a:off x="0" y="0"/>
            <a:ext cx="476250" cy="409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2105561"/>
            <a:ext cx="6929486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Bookman Old Style" pitchFamily="18" charset="0"/>
              </a:rPr>
              <a:t>Представь себе, что ты – машинист электропоезда. В поезде </a:t>
            </a:r>
            <a:r>
              <a:rPr lang="ru-RU" sz="2000" b="1" dirty="0" smtClean="0">
                <a:latin typeface="Bookman Old Style" pitchFamily="18" charset="0"/>
              </a:rPr>
              <a:t>10 </a:t>
            </a:r>
            <a:r>
              <a:rPr lang="ru-RU" sz="2000" dirty="0" smtClean="0">
                <a:latin typeface="Bookman Old Style" pitchFamily="18" charset="0"/>
              </a:rPr>
              <a:t>вагонов, обслуживают поезд </a:t>
            </a:r>
            <a:r>
              <a:rPr lang="ru-RU" sz="2000" b="1" dirty="0" smtClean="0">
                <a:latin typeface="Bookman Old Style" pitchFamily="18" charset="0"/>
              </a:rPr>
              <a:t>5</a:t>
            </a:r>
            <a:r>
              <a:rPr lang="ru-RU" sz="2000" dirty="0" smtClean="0">
                <a:latin typeface="Bookman Old Style" pitchFamily="18" charset="0"/>
              </a:rPr>
              <a:t> человек. Движение со скоростью </a:t>
            </a:r>
            <a:r>
              <a:rPr lang="ru-RU" sz="2000" b="1" dirty="0" smtClean="0">
                <a:latin typeface="Bookman Old Style" pitchFamily="18" charset="0"/>
              </a:rPr>
              <a:t>60 км/ч</a:t>
            </a:r>
            <a:r>
              <a:rPr lang="ru-RU" sz="2000" dirty="0" smtClean="0">
                <a:latin typeface="Bookman Old Style" pitchFamily="18" charset="0"/>
              </a:rPr>
              <a:t>.</a:t>
            </a:r>
          </a:p>
          <a:p>
            <a:r>
              <a:rPr lang="ru-RU" sz="2000" dirty="0" smtClean="0">
                <a:latin typeface="Bookman Old Style" pitchFamily="18" charset="0"/>
              </a:rPr>
              <a:t>Сколько лет машинисту?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2714620"/>
            <a:ext cx="8143932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Bookman Old Style" pitchFamily="18" charset="0"/>
              </a:rPr>
              <a:t>Используя все девять цифр и 0, каждую из которых можно использовать только один раз, запишите возможно меньшее число.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07191" y="2413337"/>
            <a:ext cx="7929618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Коля поспорил, что определит, какой будет счет в игре футбольных команд “Спартак” и “Динамо”, перед началом матча, и выиграл спор. Какой был счет?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43174" y="285728"/>
            <a:ext cx="40943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Задачи  шутки</a:t>
            </a:r>
            <a:endParaRPr lang="ru-RU" sz="5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643042" y="2500306"/>
            <a:ext cx="5000644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000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Горело пять свечей, две погасли. Сколько свечей осталось?</a:t>
            </a:r>
            <a:endParaRPr lang="ru-RU" sz="2000" dirty="0" smtClean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86446" y="3643314"/>
            <a:ext cx="2928958" cy="58477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Какой может быть счет перед началом игры?      0:0.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86050" y="3714752"/>
            <a:ext cx="2928958" cy="58477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ты думаешь?      Сколько тебе лет?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14678" y="4286256"/>
            <a:ext cx="2214578" cy="40011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1023456789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57884" y="3429000"/>
            <a:ext cx="2214578" cy="40011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 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свечи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8" grpId="0" animBg="1"/>
      <p:bldP spid="8" grpId="1" animBg="1"/>
      <p:bldP spid="8" grpId="2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5" grpId="0" animBg="1"/>
      <p:bldP spid="1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85728"/>
            <a:ext cx="716734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Без  логики – никуда !</a:t>
            </a:r>
            <a:endParaRPr lang="ru-RU" sz="6600" b="1" dirty="0">
              <a:ln w="1143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5926" y="1490008"/>
            <a:ext cx="55721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Сколько весит рыба ,если известно, что ее голова и туловище вместе весят 10 кг, туловище и хвост вместе 8 кг., голова и хвост вместе 6 кг.</a:t>
            </a:r>
            <a:endParaRPr lang="ru-RU" sz="3200" dirty="0" smtClean="0">
              <a:latin typeface="Bookman Old Style" pitchFamily="18" charset="0"/>
            </a:endParaRPr>
          </a:p>
        </p:txBody>
      </p:sp>
      <p:pic>
        <p:nvPicPr>
          <p:cNvPr id="25602" name="Picture 2" descr="Кто попал в Красные книги? . - Спутник рыболова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214662"/>
            <a:ext cx="5823488" cy="364333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00100" y="3429000"/>
            <a:ext cx="3071834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         </a:t>
            </a:r>
            <a:r>
              <a:rPr lang="ru-RU" sz="32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Решение</a:t>
            </a:r>
            <a:endParaRPr lang="ru-RU" sz="2800" b="1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  Г + т = 10</a:t>
            </a:r>
            <a:endParaRPr lang="ru-RU" dirty="0" smtClean="0">
              <a:latin typeface="Bookman Old Style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  Т + </a:t>
            </a:r>
            <a:r>
              <a:rPr lang="ru-RU" dirty="0" err="1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= 8</a:t>
            </a:r>
            <a:endParaRPr lang="ru-RU" dirty="0" smtClean="0">
              <a:latin typeface="Bookman Old Style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   Г + </a:t>
            </a:r>
            <a:r>
              <a:rPr lang="ru-RU" dirty="0" err="1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= 6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</a:t>
            </a:r>
            <a:endParaRPr lang="ru-RU" sz="1100" dirty="0" smtClean="0">
              <a:latin typeface="Bookman Old Style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Г+ т + </a:t>
            </a:r>
            <a:r>
              <a:rPr lang="ru-RU" dirty="0" err="1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= (10+8+6):2=12</a:t>
            </a:r>
            <a:endParaRPr lang="ru-RU" dirty="0" smtClean="0">
              <a:latin typeface="Bookman Old Style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Ответ: вес рыбы 12 кг.</a:t>
            </a:r>
            <a:endParaRPr lang="ru-RU" dirty="0" smtClean="0">
              <a:latin typeface="Bookman Old Style" pitchFamily="18" charset="0"/>
            </a:endParaRPr>
          </a:p>
          <a:p>
            <a:endParaRPr lang="ru-RU" sz="2800" b="1" dirty="0" smtClean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  <a:p>
            <a:endParaRPr lang="ru-RU" sz="28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071538" y="4929198"/>
            <a:ext cx="250033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071902" y="6286520"/>
            <a:ext cx="50720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Ответ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:1 Вова, 2 Боря, 3 Коля, 4 Юра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357686" y="4143380"/>
          <a:ext cx="4429156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289"/>
                <a:gridCol w="1107289"/>
                <a:gridCol w="1107289"/>
                <a:gridCol w="1107289"/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Коля</a:t>
                      </a:r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Боря</a:t>
                      </a:r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Вова</a:t>
                      </a:r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man Old Style" pitchFamily="18" charset="0"/>
                        </a:rPr>
                        <a:t>Юра</a:t>
                      </a:r>
                      <a:endParaRPr lang="ru-RU" sz="20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6386" name="Picture 2" descr="Мероприятия - Мироновская общеобразовательная школа I-III ступеней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1834562" cy="1500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88" name="Picture 4" descr="Funny Emoticon Gif - Doblelol.com"/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19996" y="1071546"/>
            <a:ext cx="1524004" cy="1524004"/>
          </a:xfrm>
          <a:prstGeom prst="rect">
            <a:avLst/>
          </a:prstGeom>
          <a:noFill/>
        </p:spPr>
      </p:pic>
      <p:pic>
        <p:nvPicPr>
          <p:cNvPr id="16390" name="Picture 6" descr="МБДОУ ЦРР - &quot;Детский сад 179 &quot;Рябинушка&quot; &quot; ЗОЖ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214282" y="3714752"/>
            <a:ext cx="2777753" cy="3143248"/>
          </a:xfrm>
          <a:prstGeom prst="rect">
            <a:avLst/>
          </a:prstGeom>
          <a:noFill/>
        </p:spPr>
      </p:pic>
      <p:pic>
        <p:nvPicPr>
          <p:cNvPr id="10" name="Picture 2" descr="Мероприятия - Мироновская общеобразовательная школа I-III ступеней 3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tretch>
            <a:fillRect/>
          </a:stretch>
        </p:blipFill>
        <p:spPr bwMode="auto">
          <a:xfrm>
            <a:off x="0" y="0"/>
            <a:ext cx="2609128" cy="213359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Прямоугольник 10"/>
          <p:cNvSpPr/>
          <p:nvPr/>
        </p:nvSpPr>
        <p:spPr>
          <a:xfrm>
            <a:off x="1976652" y="285728"/>
            <a:ext cx="716734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Без  логики – никуда !</a:t>
            </a:r>
            <a:endParaRPr lang="ru-RU" sz="6600" b="1" dirty="0">
              <a:ln w="11430"/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2910" y="1571612"/>
            <a:ext cx="7143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Коля, Боря, Вова и Юра заняли первые четыре места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в соревновании. На вопрос, какие места они заняли,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трое из них ответили:</a:t>
            </a:r>
            <a:endParaRPr lang="ru-RU" sz="2000" dirty="0" smtClean="0">
              <a:latin typeface="Bookman Old Style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 Коля ни первое, ни четвертое,</a:t>
            </a:r>
            <a:endParaRPr lang="ru-RU" sz="2000" dirty="0" smtClean="0">
              <a:latin typeface="Bookman Old Style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2 Боря второе,</a:t>
            </a:r>
            <a:endParaRPr lang="ru-RU" sz="2000" dirty="0" smtClean="0">
              <a:latin typeface="Bookman Old Style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3 Вова не был последним</a:t>
            </a:r>
            <a:endParaRPr lang="ru-RU" sz="2000" dirty="0" smtClean="0">
              <a:latin typeface="Bookman Old Style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Какое место занял каждый мальчик?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86446" y="3571876"/>
            <a:ext cx="1460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Решение</a:t>
            </a:r>
            <a:endParaRPr lang="ru-RU" sz="32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786314" y="4714884"/>
            <a:ext cx="285752" cy="1588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786314" y="5857892"/>
            <a:ext cx="285752" cy="1588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000892" y="5857892"/>
            <a:ext cx="285752" cy="1588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5929322" y="5000636"/>
            <a:ext cx="285752" cy="285752"/>
            <a:chOff x="5857884" y="5000636"/>
            <a:chExt cx="285752" cy="285752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5857884" y="5143512"/>
              <a:ext cx="285752" cy="158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5858678" y="5142718"/>
              <a:ext cx="285752" cy="1588"/>
            </a:xfrm>
            <a:prstGeom prst="line">
              <a:avLst/>
            </a:prstGeom>
            <a:ln w="2857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6929454" y="457200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1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4876" y="528638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3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72462" y="564357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4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26" name="Picture 2" descr="Логические задачи 3 класс с ответами"/>
          <p:cNvPicPr>
            <a:picLocks noChangeAspect="1" noChangeArrowheads="1"/>
          </p:cNvPicPr>
          <p:nvPr/>
        </p:nvPicPr>
        <p:blipFill>
          <a:blip r:embed="rId5">
            <a:lum bright="10000" contrast="10000"/>
          </a:blip>
          <a:srcRect l="11083" t="55304" r="61729" b="12279"/>
          <a:stretch>
            <a:fillRect/>
          </a:stretch>
        </p:blipFill>
        <p:spPr bwMode="auto">
          <a:xfrm>
            <a:off x="214282" y="3786190"/>
            <a:ext cx="3929090" cy="3071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87 0.06453 C -0.09566 0.12813 -0.14028 0.19196 -0.1783 0.21971 C -0.21615 0.247 -0.25035 0.21832 -0.27969 0.22919 C -0.30851 0.24029 -0.32327 0.26897 -0.35295 0.28631 C -0.38282 0.30389 -0.42153 0.30967 -0.45695 0.33419 C -0.49254 0.3587 -0.53507 0.36703 -0.56684 0.43456 C -0.59879 0.50209 -0.62431 0.66328 -0.64775 0.74029 C -0.67118 0.8173 -0.68646 0.84899 -0.70695 0.8957 C -0.72778 0.94288 -0.76111 1.00486 -0.77188 1.02244 C -0.78264 1.04001 -0.77153 1.0044 -0.77188 1.00093 " pathEditMode="relative" rAng="0" ptsTypes="aaaaaaaaaA">
                                      <p:cBhvr>
                                        <p:cTn id="14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6" y="4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  <p:bldP spid="13" grpId="0"/>
      <p:bldP spid="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751</TotalTime>
  <Words>858</Words>
  <Application>Microsoft Office PowerPoint</Application>
  <PresentationFormat>Экран (4:3)</PresentationFormat>
  <Paragraphs>154</Paragraphs>
  <Slides>14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указ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указ</dc:title>
  <dc:creator>1</dc:creator>
  <cp:lastModifiedBy>1</cp:lastModifiedBy>
  <cp:revision>82</cp:revision>
  <dcterms:created xsi:type="dcterms:W3CDTF">2015-05-17T07:59:42Z</dcterms:created>
  <dcterms:modified xsi:type="dcterms:W3CDTF">2015-06-09T14:28:11Z</dcterms:modified>
</cp:coreProperties>
</file>