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0" r:id="rId3"/>
    <p:sldId id="267" r:id="rId4"/>
    <p:sldId id="268" r:id="rId5"/>
    <p:sldId id="260" r:id="rId6"/>
    <p:sldId id="262" r:id="rId7"/>
    <p:sldId id="273" r:id="rId8"/>
    <p:sldId id="274" r:id="rId9"/>
    <p:sldId id="275" r:id="rId10"/>
    <p:sldId id="258" r:id="rId11"/>
    <p:sldId id="265" r:id="rId12"/>
    <p:sldId id="266" r:id="rId13"/>
    <p:sldId id="269" r:id="rId14"/>
    <p:sldId id="272" r:id="rId15"/>
    <p:sldId id="276" r:id="rId16"/>
    <p:sldId id="2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2" autoAdjust="0"/>
  </p:normalViewPr>
  <p:slideViewPr>
    <p:cSldViewPr>
      <p:cViewPr>
        <p:scale>
          <a:sx n="66" d="100"/>
          <a:sy n="66" d="100"/>
        </p:scale>
        <p:origin x="-6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068A4-F161-4864-9F04-C43FAA90C51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9CB36-7A18-4CC7-B143-054A329E3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CB36-7A18-4CC7-B143-054A329E3D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92;&#1083;&#1077;&#1096;&#1082;&#1072;%20&#1084;&#1086;&#1103;%20&#1089;&#1080;&#1085;&#1103;&#1103;\&#1044;&#1077;&#1085;&#1100;%20&#1084;&#1072;&#1090;&#1077;&#1088;&#1080;%203%20&#1082;&#1083;&#1072;&#1089;&#1089;\Frederik_Fransua_SHopen-Romantica(5mp3.org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92;&#1083;&#1077;&#1096;&#1082;&#1072;%20&#1084;&#1086;&#1103;%20&#1089;&#1080;&#1085;&#1103;&#1103;\&#1044;&#1077;&#1085;&#1100;%20&#1084;&#1072;&#1090;&#1077;&#1088;&#1080;%203%20&#1082;&#1083;&#1072;&#1089;&#1089;\-%20&#1055;&#1077;&#1089;&#1085;&#1103;%20&#1086;%20&#1052;&#1072;&#1084;&#1077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&#1055;&#1077;&#1089;&#1077;&#1085;&#1082;&#1072;%20&#1052;&#1072;&#1084;&#1086;&#1085;&#1090;&#1077;&#1085;&#1082;&#1072;.mp3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&#1054;&#1090;%20&#1091;&#1083;&#1099;&#1073;&#1082;&#1080;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http://masterica.narod.ru/EMBROIDE/catalog/children/002.htm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лето\570e59de0ad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4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00438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Broadway" pitchFamily="82" charset="0"/>
              </a:rPr>
              <a:t>Mother’s DAY</a:t>
            </a:r>
            <a:endParaRPr lang="ru-RU" sz="6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357322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13    15   20   8    5   18    19   4   1   25</a:t>
            </a:r>
            <a:endParaRPr lang="ru-RU" sz="4000" b="1" dirty="0"/>
          </a:p>
        </p:txBody>
      </p:sp>
      <p:pic>
        <p:nvPicPr>
          <p:cNvPr id="6" name="Frederik_Fransua_SHopen-Romantica(5mp3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28992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Little   KITTENS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user\Мои документы\раскраски\ко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2214546" cy="30908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736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86256"/>
            <a:ext cx="246697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86256"/>
            <a:ext cx="224971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908175"/>
          <a:ext cx="7086599" cy="4491991"/>
        </p:xfrm>
        <a:graphic>
          <a:graphicData uri="http://schemas.openxmlformats.org/drawingml/2006/table">
            <a:tbl>
              <a:tblPr/>
              <a:tblGrid>
                <a:gridCol w="505546"/>
                <a:gridCol w="506541"/>
                <a:gridCol w="505546"/>
                <a:gridCol w="506541"/>
                <a:gridCol w="506541"/>
                <a:gridCol w="505546"/>
                <a:gridCol w="506541"/>
                <a:gridCol w="506541"/>
                <a:gridCol w="505546"/>
                <a:gridCol w="506541"/>
                <a:gridCol w="506541"/>
                <a:gridCol w="505546"/>
                <a:gridCol w="506541"/>
                <a:gridCol w="506541"/>
              </a:tblGrid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80808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80808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529" name="TextBox 2"/>
          <p:cNvSpPr txBox="1">
            <a:spLocks noChangeArrowheads="1"/>
          </p:cNvSpPr>
          <p:nvPr/>
        </p:nvSpPr>
        <p:spPr bwMode="auto">
          <a:xfrm>
            <a:off x="2438400" y="381000"/>
            <a:ext cx="6324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b="1">
                <a:latin typeface="Blackadder ITC" pitchFamily="82" charset="0"/>
              </a:rPr>
              <a:t>Translate the words and  find out what will we cook for mummy</a:t>
            </a:r>
            <a:endParaRPr lang="ru-RU" sz="44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581400"/>
            <a:ext cx="53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00CC"/>
                </a:solidFill>
              </a:rPr>
              <a:t>C</a:t>
            </a:r>
          </a:p>
          <a:p>
            <a:r>
              <a:rPr lang="en-US" sz="2400" b="1">
                <a:solidFill>
                  <a:srgbClr val="6600CC"/>
                </a:solidFill>
              </a:rPr>
              <a:t>H</a:t>
            </a:r>
          </a:p>
          <a:p>
            <a:r>
              <a:rPr lang="en-US" sz="2400" b="1">
                <a:solidFill>
                  <a:srgbClr val="6600CC"/>
                </a:solidFill>
              </a:rPr>
              <a:t>E</a:t>
            </a:r>
          </a:p>
          <a:p>
            <a:r>
              <a:rPr lang="en-US" sz="2400" b="1">
                <a:solidFill>
                  <a:srgbClr val="6600CC"/>
                </a:solidFill>
              </a:rPr>
              <a:t>R</a:t>
            </a:r>
          </a:p>
          <a:p>
            <a:r>
              <a:rPr lang="en-US" sz="2400" b="1">
                <a:solidFill>
                  <a:srgbClr val="6600CC"/>
                </a:solidFill>
              </a:rPr>
              <a:t>R</a:t>
            </a:r>
          </a:p>
          <a:p>
            <a:r>
              <a:rPr lang="en-US" sz="2400" b="1">
                <a:solidFill>
                  <a:srgbClr val="6600CC"/>
                </a:solidFill>
              </a:rPr>
              <a:t>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3276600"/>
            <a:ext cx="5334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</a:t>
            </a:r>
          </a:p>
          <a:p>
            <a:r>
              <a:rPr lang="en-US" sz="23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3276600"/>
            <a:ext cx="4572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srgbClr val="00B050"/>
                </a:solidFill>
                <a:latin typeface="+mn-lt"/>
                <a:cs typeface="+mn-cs"/>
              </a:rPr>
              <a:t>F</a:t>
            </a:r>
          </a:p>
          <a:p>
            <a:pPr>
              <a:defRPr/>
            </a:pPr>
            <a:r>
              <a:rPr lang="en-US" sz="2300" b="1" dirty="0">
                <a:solidFill>
                  <a:srgbClr val="00B050"/>
                </a:solidFill>
                <a:latin typeface="+mn-lt"/>
                <a:cs typeface="+mn-cs"/>
              </a:rPr>
              <a:t>L</a:t>
            </a:r>
          </a:p>
          <a:p>
            <a:pPr>
              <a:defRPr/>
            </a:pPr>
            <a:r>
              <a:rPr lang="en-US" sz="2300" b="1" dirty="0">
                <a:solidFill>
                  <a:srgbClr val="00B050"/>
                </a:solidFill>
                <a:latin typeface="+mn-lt"/>
                <a:cs typeface="+mn-cs"/>
              </a:rPr>
              <a:t>O</a:t>
            </a:r>
          </a:p>
          <a:p>
            <a:pPr>
              <a:defRPr/>
            </a:pPr>
            <a:r>
              <a:rPr lang="en-US" sz="2300" b="1" dirty="0">
                <a:solidFill>
                  <a:srgbClr val="00B050"/>
                </a:solidFill>
                <a:latin typeface="+mn-lt"/>
                <a:cs typeface="+mn-cs"/>
              </a:rPr>
              <a:t>U</a:t>
            </a:r>
          </a:p>
          <a:p>
            <a:pPr>
              <a:defRPr/>
            </a:pPr>
            <a:r>
              <a:rPr lang="en-US" sz="2300" b="1" dirty="0">
                <a:solidFill>
                  <a:srgbClr val="00B050"/>
                </a:solidFill>
                <a:latin typeface="+mn-lt"/>
                <a:cs typeface="+mn-cs"/>
              </a:rPr>
              <a:t>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2590800"/>
            <a:ext cx="5334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>
                <a:solidFill>
                  <a:srgbClr val="FF9900"/>
                </a:solidFill>
              </a:rPr>
              <a:t>S</a:t>
            </a:r>
          </a:p>
          <a:p>
            <a:r>
              <a:rPr lang="en-US" sz="2300" b="1">
                <a:solidFill>
                  <a:srgbClr val="FF9900"/>
                </a:solidFill>
              </a:rPr>
              <a:t>U</a:t>
            </a:r>
          </a:p>
          <a:p>
            <a:r>
              <a:rPr lang="en-US" sz="2300" b="1">
                <a:solidFill>
                  <a:srgbClr val="FF9900"/>
                </a:solidFill>
              </a:rPr>
              <a:t>G</a:t>
            </a:r>
          </a:p>
          <a:p>
            <a:r>
              <a:rPr lang="en-US" sz="2300" b="1">
                <a:solidFill>
                  <a:srgbClr val="FF9900"/>
                </a:solidFill>
              </a:rPr>
              <a:t>A</a:t>
            </a:r>
          </a:p>
          <a:p>
            <a:r>
              <a:rPr lang="en-US" sz="2300" b="1">
                <a:solidFill>
                  <a:srgbClr val="FF9900"/>
                </a:solidFill>
              </a:rPr>
              <a:t>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3657600"/>
            <a:ext cx="53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ndalus" pitchFamily="18" charset="-78"/>
                <a:cs typeface="Andalus" pitchFamily="18" charset="-78"/>
              </a:rPr>
              <a:t>E</a:t>
            </a:r>
          </a:p>
          <a:p>
            <a:r>
              <a:rPr lang="en-US" sz="2400" b="1">
                <a:solidFill>
                  <a:srgbClr val="0000FF"/>
                </a:solidFill>
                <a:latin typeface="Andalus" pitchFamily="18" charset="-78"/>
                <a:cs typeface="Andalus" pitchFamily="18" charset="-78"/>
              </a:rPr>
              <a:t>G</a:t>
            </a:r>
          </a:p>
          <a:p>
            <a:r>
              <a:rPr lang="en-US" sz="2400" b="1">
                <a:solidFill>
                  <a:srgbClr val="0000FF"/>
                </a:solidFill>
                <a:latin typeface="Andalus" pitchFamily="18" charset="-78"/>
                <a:cs typeface="Andalus" pitchFamily="18" charset="-78"/>
              </a:rPr>
              <a:t>G</a:t>
            </a:r>
          </a:p>
          <a:p>
            <a:r>
              <a:rPr lang="en-US" sz="2400" b="1">
                <a:solidFill>
                  <a:srgbClr val="0000FF"/>
                </a:solidFill>
                <a:latin typeface="Andalus" pitchFamily="18" charset="-78"/>
                <a:cs typeface="Andalus" pitchFamily="18" charset="-78"/>
              </a:rPr>
              <a:t>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581400"/>
            <a:ext cx="53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C</a:t>
            </a:r>
          </a:p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R</a:t>
            </a:r>
          </a:p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E</a:t>
            </a:r>
          </a:p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A</a:t>
            </a:r>
          </a:p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0" y="3276600"/>
            <a:ext cx="53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9900"/>
                </a:solidFill>
                <a:latin typeface="AR CHRISTY" pitchFamily="2" charset="0"/>
              </a:rPr>
              <a:t>J</a:t>
            </a:r>
          </a:p>
          <a:p>
            <a:r>
              <a:rPr lang="en-US" sz="2400" b="1">
                <a:solidFill>
                  <a:srgbClr val="009900"/>
                </a:solidFill>
                <a:latin typeface="AR CHRISTY" pitchFamily="2" charset="0"/>
              </a:rPr>
              <a:t>A</a:t>
            </a:r>
          </a:p>
          <a:p>
            <a:r>
              <a:rPr lang="en-US" sz="2400" b="1">
                <a:solidFill>
                  <a:srgbClr val="009900"/>
                </a:solidFill>
                <a:latin typeface="AR CHRISTY" pitchFamily="2" charset="0"/>
              </a:rPr>
              <a:t>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10400" y="2209800"/>
            <a:ext cx="533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>
                <a:solidFill>
                  <a:srgbClr val="FF00FF"/>
                </a:solidFill>
                <a:latin typeface="Cooper Black" pitchFamily="18" charset="0"/>
              </a:rPr>
              <a:t>B</a:t>
            </a:r>
          </a:p>
          <a:p>
            <a:r>
              <a:rPr lang="en-US" sz="2300" b="1">
                <a:solidFill>
                  <a:srgbClr val="FF00FF"/>
                </a:solidFill>
                <a:latin typeface="Cooper Black" pitchFamily="18" charset="0"/>
              </a:rPr>
              <a:t>U</a:t>
            </a:r>
          </a:p>
          <a:p>
            <a:r>
              <a:rPr lang="en-US" sz="2300" b="1">
                <a:solidFill>
                  <a:srgbClr val="FF00FF"/>
                </a:solidFill>
                <a:latin typeface="Cooper Black" pitchFamily="18" charset="0"/>
              </a:rPr>
              <a:t>T</a:t>
            </a:r>
          </a:p>
          <a:p>
            <a:r>
              <a:rPr lang="en-US" sz="2300" b="1">
                <a:solidFill>
                  <a:srgbClr val="FF00FF"/>
                </a:solidFill>
                <a:latin typeface="Cooper Black" pitchFamily="18" charset="0"/>
              </a:rPr>
              <a:t>T</a:t>
            </a:r>
          </a:p>
          <a:p>
            <a:r>
              <a:rPr lang="en-US" sz="2300" b="1">
                <a:solidFill>
                  <a:srgbClr val="FF00FF"/>
                </a:solidFill>
                <a:latin typeface="Cooper Black" pitchFamily="18" charset="0"/>
              </a:rPr>
              <a:t>E</a:t>
            </a:r>
          </a:p>
          <a:p>
            <a:r>
              <a:rPr lang="en-US" sz="2300" b="1">
                <a:solidFill>
                  <a:srgbClr val="FF00FF"/>
                </a:solidFill>
                <a:latin typeface="Cooper Black" pitchFamily="18" charset="0"/>
              </a:rPr>
              <a:t>R</a:t>
            </a:r>
          </a:p>
        </p:txBody>
      </p:sp>
      <p:sp>
        <p:nvSpPr>
          <p:cNvPr id="12538" name="TextBox 11"/>
          <p:cNvSpPr txBox="1">
            <a:spLocks noChangeArrowheads="1"/>
          </p:cNvSpPr>
          <p:nvPr/>
        </p:nvSpPr>
        <p:spPr bwMode="auto">
          <a:xfrm>
            <a:off x="1447800" y="3657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 BERKLEY" pitchFamily="2" charset="0"/>
              </a:rPr>
              <a:t>O</a:t>
            </a:r>
          </a:p>
        </p:txBody>
      </p:sp>
      <p:sp>
        <p:nvSpPr>
          <p:cNvPr id="12539" name="TextBox 12"/>
          <p:cNvSpPr txBox="1">
            <a:spLocks noChangeArrowheads="1"/>
          </p:cNvSpPr>
          <p:nvPr/>
        </p:nvSpPr>
        <p:spPr bwMode="auto">
          <a:xfrm>
            <a:off x="1981200" y="3657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 BERKLEY" pitchFamily="2" charset="0"/>
              </a:rPr>
              <a:t>C</a:t>
            </a:r>
          </a:p>
        </p:txBody>
      </p:sp>
      <p:sp>
        <p:nvSpPr>
          <p:cNvPr id="12540" name="TextBox 13"/>
          <p:cNvSpPr txBox="1">
            <a:spLocks noChangeArrowheads="1"/>
          </p:cNvSpPr>
          <p:nvPr/>
        </p:nvSpPr>
        <p:spPr bwMode="auto">
          <a:xfrm>
            <a:off x="2438400" y="3657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 BERKLEY" pitchFamily="2" charset="0"/>
              </a:rPr>
              <a:t>O</a:t>
            </a:r>
          </a:p>
        </p:txBody>
      </p:sp>
      <p:sp>
        <p:nvSpPr>
          <p:cNvPr id="12541" name="TextBox 14"/>
          <p:cNvSpPr txBox="1">
            <a:spLocks noChangeArrowheads="1"/>
          </p:cNvSpPr>
          <p:nvPr/>
        </p:nvSpPr>
        <p:spPr bwMode="auto">
          <a:xfrm>
            <a:off x="3962400" y="3581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 BERKLEY" pitchFamily="2" charset="0"/>
              </a:rPr>
              <a:t>T</a:t>
            </a:r>
          </a:p>
        </p:txBody>
      </p:sp>
      <p:sp>
        <p:nvSpPr>
          <p:cNvPr id="12542" name="TextBox 15"/>
          <p:cNvSpPr txBox="1">
            <a:spLocks noChangeArrowheads="1"/>
          </p:cNvSpPr>
          <p:nvPr/>
        </p:nvSpPr>
        <p:spPr bwMode="auto">
          <a:xfrm>
            <a:off x="6553200" y="3581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 BERKLEY" pitchFamily="2" charset="0"/>
              </a:rPr>
              <a:t>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6351588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Edwardian Script ITC"/>
              </a:rPr>
              <a:t>chocolate cake</a:t>
            </a:r>
            <a:endParaRPr lang="ru-RU" sz="3600" kern="1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13316" name="Picture 6" descr="boug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8112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1" name="Picture 51" descr="1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7912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1" descr="1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1" descr="1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133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1" descr="1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66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1" descr="1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7150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ave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576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C:\Users\Учитель_2\Desktop\фото мама\mama_i_rebe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650" y="3786188"/>
            <a:ext cx="40703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571868" y="428605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This holiday gives you the opportunity to tell your mother how much she means to you.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Let her know how special her love for you is.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" name="- Песня о Мам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  </a:t>
            </a:r>
            <a:r>
              <a:rPr lang="en-US" sz="3100" b="1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My   dear   mummy,   I   love  you  very much !   Thank   you  for   your   love!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мама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060575"/>
            <a:ext cx="3446462" cy="3960813"/>
          </a:xfrm>
          <a:prstGeom prst="rect">
            <a:avLst/>
          </a:prstGeom>
          <a:noFill/>
        </p:spPr>
      </p:pic>
      <p:pic>
        <p:nvPicPr>
          <p:cNvPr id="9221" name="Picture 5" descr="0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8715436" cy="521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Task :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Practice writing of words on the topic family.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18-09-2013_00-01-44\м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538" y="0"/>
            <a:ext cx="924253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_2\Desktop\фото мама\vhJpDOG1yr0.jpg"/>
          <p:cNvPicPr>
            <a:picLocks noChangeAspect="1" noChangeArrowheads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 bwMode="auto">
          <a:xfrm>
            <a:off x="5707063" y="0"/>
            <a:ext cx="343693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>
            <a:off x="571472" y="1857375"/>
            <a:ext cx="6572296" cy="43402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800" b="1" i="1" dirty="0" smtClean="0">
                <a:solidFill>
                  <a:srgbClr val="C00000"/>
                </a:solidFill>
              </a:rPr>
              <a:t>In Russia this holiday was established in 1998.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4800" b="1" i="1" dirty="0" smtClean="0">
                <a:solidFill>
                  <a:srgbClr val="C00000"/>
                </a:solidFill>
              </a:rPr>
              <a:t>It is celebrated last Sunday of November.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flowers for m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8018">
            <a:off x="6042025" y="3605213"/>
            <a:ext cx="28575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7"/>
            <a:ext cx="8339166" cy="2786082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Mother`s Day is a celebration that honors mothers.</a:t>
            </a:r>
            <a:endParaRPr lang="ru-RU" sz="66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637259f525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703738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0" y="357189"/>
            <a:ext cx="46434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A popular saying is that God cannot be present everywhere and so he created mothers.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Песенка Мамонт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есенка Мамонт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6"/>
          <p:cNvSpPr>
            <a:spLocks noChangeArrowheads="1"/>
          </p:cNvSpPr>
          <p:nvPr/>
        </p:nvSpPr>
        <p:spPr bwMode="auto">
          <a:xfrm rot="9603940">
            <a:off x="1828800" y="990600"/>
            <a:ext cx="7315200" cy="6183313"/>
          </a:xfrm>
          <a:prstGeom prst="wedgeEllipseCallout">
            <a:avLst>
              <a:gd name="adj1" fmla="val -51708"/>
              <a:gd name="adj2" fmla="val 55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5562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dirty="0">
                <a:solidFill>
                  <a:srgbClr val="CC0000"/>
                </a:solidFill>
                <a:latin typeface="Ravie" pitchFamily="82" charset="0"/>
              </a:rPr>
              <a:t>Let’s have a quiz</a:t>
            </a:r>
            <a:endParaRPr lang="ru-RU" sz="10000" dirty="0">
              <a:solidFill>
                <a:srgbClr val="CC0000"/>
              </a:solidFill>
              <a:latin typeface="Ravie" pitchFamily="82" charset="0"/>
            </a:endParaRPr>
          </a:p>
        </p:txBody>
      </p:sp>
      <p:pic>
        <p:nvPicPr>
          <p:cNvPr id="6150" name="Picture 5" descr="bulles d'e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1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bulles d'e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06680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bulles d'e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99060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bulles d'e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bulles d'e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83820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ulles d'e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3340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20000" numSld="1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7000" numSld="2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т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6004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6173788"/>
            <a:ext cx="36004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3788"/>
            <a:ext cx="36004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0"/>
            <a:ext cx="36004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0"/>
            <a:ext cx="1905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8" y="2514600"/>
            <a:ext cx="6842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62000"/>
            <a:ext cx="6842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10" cstate="print"/>
          <a:srcRect l="-232"/>
          <a:stretch>
            <a:fillRect/>
          </a:stretch>
        </p:blipFill>
        <p:spPr bwMode="auto">
          <a:xfrm>
            <a:off x="8458200" y="685800"/>
            <a:ext cx="685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6173788"/>
            <a:ext cx="1905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Вышивка для детских изделий. (1) Рисунок в Каталоге. ">
            <a:hlinkClick r:id="rId5"/>
          </p:cNvPr>
          <p:cNvPicPr>
            <a:picLocks noChangeAspect="1" noChangeArrowheads="1"/>
          </p:cNvPicPr>
          <p:nvPr/>
        </p:nvPicPr>
        <p:blipFill>
          <a:blip r:embed="rId11" cstate="print"/>
          <a:srcRect r="-232"/>
          <a:stretch>
            <a:fillRect/>
          </a:stretch>
        </p:blipFill>
        <p:spPr bwMode="auto">
          <a:xfrm>
            <a:off x="0" y="4419600"/>
            <a:ext cx="685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36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23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ahamas Bold"/>
              </a:rPr>
              <a:t>Guess the words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ahamas Bold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609600" y="2362200"/>
            <a:ext cx="3429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nmghatoredr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tromeh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esrits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tuna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4648200" y="2209800"/>
            <a:ext cx="3429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ardahnegft</a:t>
            </a:r>
          </a:p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hrafet</a:t>
            </a:r>
          </a:p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rebhrot</a:t>
            </a:r>
          </a:p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lneuc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8209" name="Text Box 40"/>
          <p:cNvSpPr txBox="1">
            <a:spLocks noChangeArrowheads="1"/>
          </p:cNvSpPr>
          <p:nvPr/>
        </p:nvSpPr>
        <p:spPr bwMode="auto">
          <a:xfrm>
            <a:off x="4038600" y="3505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495800" y="2286000"/>
            <a:ext cx="4572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i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c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u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o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s</a:t>
            </a:r>
            <a:endParaRPr lang="ru-RU" sz="4000" b="1">
              <a:solidFill>
                <a:srgbClr val="0000FF"/>
              </a:solidFill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838200" y="2286000"/>
            <a:ext cx="3429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grandmother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mother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sister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aunt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4876800" y="2286000"/>
            <a:ext cx="3429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grandfather</a:t>
            </a:r>
          </a:p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father</a:t>
            </a:r>
          </a:p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brother</a:t>
            </a:r>
          </a:p>
          <a:p>
            <a:pPr algn="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uncle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4495800" y="2209800"/>
            <a:ext cx="4572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c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o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u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i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n</a:t>
            </a:r>
            <a:endParaRPr lang="ru-RU" sz="4000" b="1">
              <a:solidFill>
                <a:srgbClr val="0000FF"/>
              </a:solidFill>
            </a:endParaRPr>
          </a:p>
        </p:txBody>
      </p:sp>
      <p:pic>
        <p:nvPicPr>
          <p:cNvPr id="8214" name="Picture 45" descr="ROUGE DANS NID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105400"/>
            <a:ext cx="235426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8" presetClass="exit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38" presetClass="exit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38" presetClass="exit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182" grpId="0" build="p"/>
      <p:bldP spid="6183" grpId="0" build="p"/>
      <p:bldP spid="6185" grpId="0"/>
      <p:bldP spid="6186" grpId="0" build="p"/>
      <p:bldP spid="6187" grpId="0" build="p"/>
      <p:bldP spid="6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Характер: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special        </a:t>
            </a:r>
            <a:r>
              <a:rPr lang="ru-RU" dirty="0" smtClean="0"/>
              <a:t>особенная </a:t>
            </a:r>
          </a:p>
          <a:p>
            <a:pPr lvl="0"/>
            <a:endParaRPr lang="ru-RU" dirty="0" smtClean="0"/>
          </a:p>
          <a:p>
            <a:r>
              <a:rPr lang="en-US" b="1" u="sng" dirty="0" smtClean="0"/>
              <a:t>Kind           </a:t>
            </a:r>
            <a:r>
              <a:rPr lang="ru-RU" dirty="0" smtClean="0"/>
              <a:t>добрая </a:t>
            </a:r>
          </a:p>
          <a:p>
            <a:pPr lvl="0"/>
            <a:endParaRPr lang="ru-RU" dirty="0" smtClean="0"/>
          </a:p>
          <a:p>
            <a:pPr lvl="0"/>
            <a:r>
              <a:rPr lang="en-US" b="1" u="sng" dirty="0" smtClean="0"/>
              <a:t>Reliable   </a:t>
            </a:r>
            <a:r>
              <a:rPr lang="ru-RU" b="1" u="sng" dirty="0" smtClean="0"/>
              <a:t> </a:t>
            </a:r>
            <a:r>
              <a:rPr lang="en-US" b="1" u="sng" dirty="0" smtClean="0"/>
              <a:t>  </a:t>
            </a:r>
            <a:r>
              <a:rPr lang="ru-RU" dirty="0" smtClean="0"/>
              <a:t>надежная </a:t>
            </a:r>
          </a:p>
          <a:p>
            <a:r>
              <a:rPr lang="en-US" b="1" u="sng" dirty="0" smtClean="0"/>
              <a:t>pretty           </a:t>
            </a:r>
            <a:r>
              <a:rPr lang="ru-RU" dirty="0" smtClean="0"/>
              <a:t>милая</a:t>
            </a:r>
          </a:p>
          <a:p>
            <a:pPr lvl="0"/>
            <a:endParaRPr lang="ru-RU" dirty="0" smtClean="0"/>
          </a:p>
          <a:p>
            <a:r>
              <a:rPr lang="en-US" b="1" u="sng" dirty="0" smtClean="0"/>
              <a:t>beautiful     </a:t>
            </a:r>
            <a:r>
              <a:rPr lang="ru-RU" dirty="0" smtClean="0"/>
              <a:t>красивая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145603"/>
          <a:ext cx="8072494" cy="4712289"/>
        </p:xfrm>
        <a:graphic>
          <a:graphicData uri="http://schemas.openxmlformats.org/drawingml/2006/table">
            <a:tbl>
              <a:tblPr/>
              <a:tblGrid>
                <a:gridCol w="4559888"/>
                <a:gridCol w="3512606"/>
              </a:tblGrid>
              <a:tr h="47122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en-US" sz="3600" b="1" u="sng" dirty="0">
                          <a:latin typeface="Times New Roman"/>
                          <a:ea typeface="Calibri"/>
                          <a:cs typeface="Calibri"/>
                        </a:rPr>
                        <a:t>eyes</a:t>
                      </a:r>
                      <a:endParaRPr lang="ru-RU" sz="3600" dirty="0">
                        <a:latin typeface="Symbol"/>
                        <a:ea typeface="Calibri"/>
                        <a:cs typeface="Open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en-US" sz="3600" b="1" u="sng" dirty="0">
                          <a:latin typeface="Times New Roman"/>
                          <a:ea typeface="Calibri"/>
                          <a:cs typeface="Calibri"/>
                        </a:rPr>
                        <a:t>nose</a:t>
                      </a:r>
                      <a:endParaRPr lang="ru-RU" sz="3600" dirty="0">
                        <a:latin typeface="Symbol"/>
                        <a:ea typeface="Calibri"/>
                        <a:cs typeface="Open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en-US" sz="3600" b="1" u="sng" dirty="0">
                          <a:latin typeface="Times New Roman"/>
                          <a:ea typeface="Calibri"/>
                          <a:cs typeface="Calibri"/>
                        </a:rPr>
                        <a:t>ears</a:t>
                      </a:r>
                      <a:endParaRPr lang="ru-RU" sz="3600" dirty="0">
                        <a:latin typeface="Symbol"/>
                        <a:ea typeface="Calibri"/>
                        <a:cs typeface="Open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en-US" sz="3600" b="1" u="sng" dirty="0">
                          <a:latin typeface="Times New Roman"/>
                          <a:ea typeface="Calibri"/>
                          <a:cs typeface="Calibri"/>
                        </a:rPr>
                        <a:t>fair hair</a:t>
                      </a:r>
                      <a:endParaRPr lang="ru-RU" sz="3600" dirty="0">
                        <a:latin typeface="Symbol"/>
                        <a:ea typeface="Calibri"/>
                        <a:cs typeface="Open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en-US" sz="3600" b="1" u="sng" dirty="0">
                          <a:latin typeface="Times New Roman"/>
                          <a:ea typeface="Calibri"/>
                          <a:cs typeface="Calibri"/>
                        </a:rPr>
                        <a:t>dark hair</a:t>
                      </a:r>
                      <a:endParaRPr lang="ru-RU" sz="3600" dirty="0">
                        <a:latin typeface="Symbol"/>
                        <a:ea typeface="Calibri"/>
                        <a:cs typeface="Open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en-US" sz="3600" b="1" u="sng" dirty="0">
                          <a:latin typeface="Times New Roman"/>
                          <a:ea typeface="Calibri"/>
                          <a:cs typeface="Calibri"/>
                        </a:rPr>
                        <a:t>mouth</a:t>
                      </a:r>
                      <a:endParaRPr lang="ru-RU" sz="3600" dirty="0">
                        <a:latin typeface="Symbol"/>
                        <a:ea typeface="Calibri"/>
                        <a:cs typeface="OpenSymbo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Calibri"/>
                        </a:rPr>
                        <a:t>глаза</a:t>
                      </a:r>
                      <a:endParaRPr lang="ru-RU" sz="3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Calibri"/>
                        </a:rPr>
                        <a:t>нос</a:t>
                      </a:r>
                      <a:endParaRPr lang="ru-RU" sz="3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Calibri"/>
                        </a:rPr>
                        <a:t>уши</a:t>
                      </a:r>
                      <a:endParaRPr lang="ru-RU" sz="3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Calibri"/>
                        </a:rPr>
                        <a:t>светлые волосы</a:t>
                      </a:r>
                      <a:endParaRPr lang="ru-RU" sz="3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Calibri"/>
                        </a:rPr>
                        <a:t>темные волосы</a:t>
                      </a:r>
                      <a:endParaRPr lang="ru-RU" sz="3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Calibri"/>
                        </a:rPr>
                        <a:t>рот</a:t>
                      </a:r>
                      <a:endParaRPr lang="ru-RU" sz="3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94058" y="-94565"/>
            <a:ext cx="27558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Внешность: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 </a:t>
            </a:r>
            <a:r>
              <a:rPr lang="ru-RU" u="sng" dirty="0" smtClean="0"/>
              <a:t>Рассказ о маме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u="sng" dirty="0" smtClean="0"/>
              <a:t>My mom’s  name is… 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She is … (age).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She is tall/short.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She has got dark/fair hair.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She has got … (</a:t>
            </a:r>
            <a:r>
              <a:rPr lang="en-US" b="1" i="1" u="sng" dirty="0" err="1" smtClean="0"/>
              <a:t>colour</a:t>
            </a:r>
            <a:r>
              <a:rPr lang="en-US" b="1" i="1" u="sng" dirty="0" smtClean="0"/>
              <a:t>) eyes. 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My mom is pretty.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She </a:t>
            </a:r>
            <a:r>
              <a:rPr lang="ru-RU" b="1" i="1" u="sng" dirty="0" smtClean="0"/>
              <a:t>с</a:t>
            </a:r>
            <a:r>
              <a:rPr lang="en-US" b="1" i="1" u="sng" dirty="0" smtClean="0"/>
              <a:t>an.....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She can</a:t>
            </a:r>
            <a:r>
              <a:rPr lang="ru-RU" b="1" i="1" u="sng" dirty="0" smtClean="0"/>
              <a:t>'</a:t>
            </a:r>
            <a:r>
              <a:rPr lang="en-US" b="1" i="1" u="sng" dirty="0" smtClean="0"/>
              <a:t>t</a:t>
            </a:r>
            <a:r>
              <a:rPr lang="ru-RU" b="1" i="1" u="sng" dirty="0" smtClean="0"/>
              <a:t>.... </a:t>
            </a:r>
            <a:endParaRPr lang="ru-RU" dirty="0" smtClean="0"/>
          </a:p>
          <a:p>
            <a:pPr>
              <a:buNone/>
            </a:pPr>
            <a:r>
              <a:rPr lang="en-US" b="1" i="1" u="sng" dirty="0" smtClean="0"/>
              <a:t>I love my mom very much.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acie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285992"/>
            <a:ext cx="1583625" cy="18167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428604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6267862</TotalTime>
  <Words>306</Words>
  <Application>Microsoft Office PowerPoint</Application>
  <PresentationFormat>Экран (4:3)</PresentationFormat>
  <Paragraphs>137</Paragraphs>
  <Slides>16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Mother’s DAY</vt:lpstr>
      <vt:lpstr>Слайд 2</vt:lpstr>
      <vt:lpstr>Mother`s Day is a celebration that honors mothers.</vt:lpstr>
      <vt:lpstr>Слайд 4</vt:lpstr>
      <vt:lpstr>Слайд 5</vt:lpstr>
      <vt:lpstr>Слайд 6</vt:lpstr>
      <vt:lpstr>Характер: </vt:lpstr>
      <vt:lpstr>Слайд 8</vt:lpstr>
      <vt:lpstr> Рассказ о маме </vt:lpstr>
      <vt:lpstr>Little   KITTENS</vt:lpstr>
      <vt:lpstr>Слайд 11</vt:lpstr>
      <vt:lpstr>Слайд 12</vt:lpstr>
      <vt:lpstr>Слайд 13</vt:lpstr>
      <vt:lpstr>   My   dear   mummy,   I   love  you  very much !   Thank   you  for   your   love! </vt:lpstr>
      <vt:lpstr>Home Task :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Mother’s DAY</dc:title>
  <dc:creator>Юлия</dc:creator>
  <cp:lastModifiedBy>Use rЮлия</cp:lastModifiedBy>
  <cp:revision>25</cp:revision>
  <dcterms:modified xsi:type="dcterms:W3CDTF">2014-04-20T14:28:26Z</dcterms:modified>
</cp:coreProperties>
</file>