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46E8A7-8BEE-4776-8E80-08DE737E184F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F149997-8AAA-40B2-BB87-9F55F9F9040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7848872" cy="2740094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/>
              <a:t/>
            </a:r>
            <a:br>
              <a:rPr lang="ru-RU" sz="6000" dirty="0"/>
            </a:b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«Сложноподчиненное предложение с несколькими придаточными»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903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476672"/>
            <a:ext cx="6984776" cy="252028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Кто говорит, что на войне не страшно,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Тот ничего не знает о войне.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Ю. Друнина</a:t>
            </a:r>
          </a:p>
          <a:p>
            <a:pPr algn="ctr"/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(     ), (     ),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[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   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]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последовательное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3968" y="1844824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652120" y="1855014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292150" y="1844824"/>
            <a:ext cx="0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38088" y="2035034"/>
            <a:ext cx="5400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448618" y="2060848"/>
            <a:ext cx="0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968044" y="2035034"/>
            <a:ext cx="0" cy="1800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619672" y="3573016"/>
            <a:ext cx="6984776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если по дороге мы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умрем,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lvl="0"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Своею смертью разрывая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даты,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lvl="0"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То пусть нас похоронят на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высотах,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lvl="0"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Которые мы всё – таки берём.</a:t>
            </a:r>
          </a:p>
          <a:p>
            <a:pPr lvl="0"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       К.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Симонов</a:t>
            </a:r>
          </a:p>
          <a:p>
            <a:pPr lvl="0" algn="ctr"/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lvl="0"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А если (     ),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[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   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]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, (     ).</a:t>
            </a:r>
          </a:p>
          <a:p>
            <a:pPr lvl="0"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п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араллельное, неоднородное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4860032" y="5805264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652120" y="5805264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436096" y="5805264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652120" y="5805264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860032" y="5805264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6228184" y="5805264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9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4122" y="764704"/>
            <a:ext cx="7134341" cy="14904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ln w="10541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Если я не вернусь дорогая нежным письмам</a:t>
            </a:r>
          </a:p>
          <a:p>
            <a:pPr algn="ctr"/>
            <a:r>
              <a:rPr lang="ru-RU" sz="2600" b="1" dirty="0" smtClean="0">
                <a:ln w="10541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Твоим не внемля не подумай что это другая…</a:t>
            </a:r>
          </a:p>
          <a:p>
            <a:pPr algn="ctr"/>
            <a:r>
              <a:rPr lang="ru-RU" sz="2600" b="1" dirty="0" smtClean="0">
                <a:ln w="10541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                                                                          У. Уткин</a:t>
            </a:r>
          </a:p>
          <a:p>
            <a:pPr algn="ctr"/>
            <a:endParaRPr lang="ru-RU" b="1" dirty="0">
              <a:ln w="10541" cmpd="sng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4122" y="3429000"/>
            <a:ext cx="7134341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ln w="10541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Был я там где рвались мины</a:t>
            </a:r>
          </a:p>
          <a:p>
            <a:pPr algn="ctr"/>
            <a:r>
              <a:rPr lang="ru-RU" sz="2600" b="1" dirty="0" smtClean="0">
                <a:ln w="10541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Где слышал рядом свист свинца.</a:t>
            </a:r>
          </a:p>
          <a:p>
            <a:pPr algn="ctr"/>
            <a:r>
              <a:rPr lang="ru-RU" sz="2600" b="1" dirty="0" smtClean="0">
                <a:ln w="10541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                                                    </a:t>
            </a:r>
            <a:r>
              <a:rPr lang="ru-RU" sz="2600" b="1" dirty="0" err="1" smtClean="0">
                <a:ln w="10541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В.Бобров</a:t>
            </a:r>
            <a:endParaRPr lang="ru-RU" sz="2600" b="1" dirty="0">
              <a:ln w="10541" cmpd="sng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836712"/>
            <a:ext cx="6912768" cy="2376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Если я не 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вернусь,  дорогая,  </a:t>
            </a:r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нежным письмам</a:t>
            </a:r>
          </a:p>
          <a:p>
            <a:pPr lvl="0" algn="ctr"/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Твоим не 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внемля,  </a:t>
            </a:r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не 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подумай,  </a:t>
            </a:r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что это другая…</a:t>
            </a:r>
          </a:p>
          <a:p>
            <a:pPr lvl="0" algn="ctr"/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                                                                              У. 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Уткин</a:t>
            </a:r>
          </a:p>
          <a:p>
            <a:pPr lvl="0" algn="ctr"/>
            <a:endParaRPr lang="ru-RU" sz="2400" b="1" dirty="0">
              <a:ln w="10541" cmpd="sng">
                <a:solidFill>
                  <a:srgbClr val="B4DCFA">
                    <a:lumMod val="25000"/>
                  </a:srgb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lvl="0" algn="ctr"/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(     ),</a:t>
            </a:r>
            <a:r>
              <a:rPr lang="en-US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[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     </a:t>
            </a:r>
            <a:r>
              <a:rPr lang="en-US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]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, (     ).</a:t>
            </a:r>
          </a:p>
          <a:p>
            <a:pPr lvl="0" algn="ctr"/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п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араллельно, неоднородно</a:t>
            </a:r>
            <a:endParaRPr lang="ru-RU" sz="2400" b="1" dirty="0">
              <a:ln w="10541" cmpd="sng">
                <a:solidFill>
                  <a:srgbClr val="B4DCFA">
                    <a:lumMod val="25000"/>
                  </a:srgbClr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11960" y="2276872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932040" y="2276872"/>
            <a:ext cx="5760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32040" y="2276872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788024" y="2276872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211960" y="2276872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508104" y="2276872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475656" y="3933056"/>
            <a:ext cx="7056784" cy="26642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Был я 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там,  </a:t>
            </a:r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где рвались 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мины,</a:t>
            </a:r>
            <a:endParaRPr lang="ru-RU" sz="2400" b="1" dirty="0">
              <a:ln w="10541" cmpd="sng">
                <a:solidFill>
                  <a:srgbClr val="B4DCFA">
                    <a:lumMod val="25000"/>
                  </a:srgb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lvl="0" algn="ctr"/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Где слышал рядом свист свинца.</a:t>
            </a:r>
          </a:p>
          <a:p>
            <a:pPr lvl="0" algn="ctr"/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                                                    </a:t>
            </a:r>
            <a:r>
              <a:rPr lang="ru-RU" sz="2400" b="1" dirty="0" err="1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В.Бобров</a:t>
            </a:r>
            <a:endParaRPr lang="ru-RU" sz="2400" b="1" dirty="0" smtClean="0">
              <a:ln w="10541" cmpd="sng">
                <a:solidFill>
                  <a:srgbClr val="B4DCFA">
                    <a:lumMod val="25000"/>
                  </a:srgb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lvl="0" algn="ctr"/>
            <a:endParaRPr lang="ru-RU" sz="2400" b="1" dirty="0" smtClean="0">
              <a:ln w="10541" cmpd="sng">
                <a:solidFill>
                  <a:srgbClr val="B4DCFA">
                    <a:lumMod val="25000"/>
                  </a:srgbClr>
                </a:solidFill>
                <a:prstDash val="solid"/>
              </a:ln>
              <a:solidFill>
                <a:sysClr val="windowText" lastClr="000000"/>
              </a:solidFill>
            </a:endParaRPr>
          </a:p>
          <a:p>
            <a:pPr lvl="0" algn="ctr"/>
            <a:r>
              <a:rPr lang="en-US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[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      </a:t>
            </a:r>
            <a:r>
              <a:rPr lang="en-US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]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, (      ),(      ).</a:t>
            </a:r>
          </a:p>
          <a:p>
            <a:pPr lvl="0" algn="ctr"/>
            <a:r>
              <a:rPr lang="ru-RU" sz="2400" b="1" dirty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п</a:t>
            </a:r>
            <a:r>
              <a:rPr lang="ru-RU" sz="2400" b="1" dirty="0" smtClean="0">
                <a:ln w="10541" cmpd="sng">
                  <a:solidFill>
                    <a:srgbClr val="B4DCFA">
                      <a:lumMod val="25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</a:rPr>
              <a:t>араллельно, однородно</a:t>
            </a:r>
            <a:endParaRPr lang="ru-RU" sz="2400" b="1" dirty="0">
              <a:ln w="10541" cmpd="sng">
                <a:solidFill>
                  <a:srgbClr val="B4DCFA">
                    <a:lumMod val="25000"/>
                  </a:srgbClr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211960" y="5265204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11960" y="5265204"/>
            <a:ext cx="0" cy="468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355976" y="5499230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355976" y="5499230"/>
            <a:ext cx="0" cy="2340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652120" y="5265204"/>
            <a:ext cx="0" cy="4680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004048" y="5499230"/>
            <a:ext cx="0" cy="2340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85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Цель</a:t>
            </a:r>
            <a:r>
              <a:rPr lang="ru-RU" dirty="0" smtClean="0"/>
              <a:t> – </a:t>
            </a:r>
            <a:r>
              <a:rPr lang="ru-RU" sz="3600" dirty="0" smtClean="0"/>
              <a:t>формировать умение определять виды присоединения нескольких придаточных к главному.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pPr marL="82296" indent="0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Задачи: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повторить правописание н,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нн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в суффиксах прилагательных и причастий (отработка В4);</a:t>
            </a:r>
          </a:p>
          <a:p>
            <a:pPr marL="82296" indent="0" algn="just">
              <a:buNone/>
            </a:pPr>
            <a:endParaRPr lang="ru-RU" sz="2400" dirty="0" smtClean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оспитать чувства любви и гордости к своему прошлому, истории своей родины;</a:t>
            </a:r>
          </a:p>
          <a:p>
            <a:pPr marL="82296" indent="0" algn="just">
              <a:buNone/>
            </a:pPr>
            <a:endParaRPr lang="ru-RU" sz="2400" dirty="0" smtClean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родолжить  работу по подготовке к ГИА (отработка В-1, В-9, В-12, В-14, В-7).</a:t>
            </a:r>
            <a:endParaRPr lang="ru-RU" dirty="0" smtClean="0">
              <a:solidFill>
                <a:schemeClr val="tx2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/>
          <a:lstStyle/>
          <a:p>
            <a:pPr marL="82296" indent="0" algn="ctr">
              <a:buNone/>
            </a:pPr>
            <a:r>
              <a:rPr lang="ru-RU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Воин – боец, солдат, рубака (разговорное), воитель (высок.), ратник (устаревшее).</a:t>
            </a:r>
            <a:endParaRPr lang="ru-RU" dirty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Monotype Corsiva" pitchFamily="66" charset="0"/>
            </a:endParaRPr>
          </a:p>
          <a:p>
            <a:pPr marL="82296" indent="0" algn="ctr">
              <a:buNone/>
            </a:pPr>
            <a:endParaRPr lang="ru-RU" dirty="0" smtClean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Monotype Corsiva" pitchFamily="66" charset="0"/>
            </a:endParaRPr>
          </a:p>
          <a:p>
            <a:pPr marL="82296" indent="0" algn="ctr">
              <a:buNone/>
            </a:pPr>
            <a:r>
              <a:rPr lang="ru-RU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Смелый – отважный, храбрый, мужественный, бесстрашный, доблестный, героический, дерзкий.</a:t>
            </a:r>
          </a:p>
          <a:p>
            <a:pPr marL="82296" indent="0" algn="ctr">
              <a:buNone/>
            </a:pPr>
            <a:endParaRPr lang="ru-RU" dirty="0">
              <a:ln>
                <a:solidFill>
                  <a:schemeClr val="bg2">
                    <a:lumMod val="25000"/>
                  </a:schemeClr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Monotype Corsiva" pitchFamily="66" charset="0"/>
            </a:endParaRPr>
          </a:p>
          <a:p>
            <a:pPr marL="82296" indent="0" algn="ctr">
              <a:buNone/>
            </a:pPr>
            <a:r>
              <a:rPr lang="ru-RU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Защищать – охранять, заслонять, прикрывать, ограждать, оборонять, служить щитом, заступаться, бороться, спасать.</a:t>
            </a:r>
          </a:p>
        </p:txBody>
      </p:sp>
    </p:spTree>
    <p:extLst>
      <p:ext uri="{BB962C8B-B14F-4D97-AF65-F5344CB8AC3E}">
        <p14:creationId xmlns:p14="http://schemas.microsoft.com/office/powerpoint/2010/main" val="216019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1143000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Обобщение обстоятельств</a:t>
            </a: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91669923"/>
              </p:ext>
            </p:extLst>
          </p:nvPr>
        </p:nvGraphicFramePr>
        <p:xfrm>
          <a:off x="1259632" y="1268760"/>
          <a:ext cx="7632848" cy="5040560"/>
        </p:xfrm>
        <a:graphic>
          <a:graphicData uri="http://schemas.openxmlformats.org/drawingml/2006/table">
            <a:tbl>
              <a:tblPr/>
              <a:tblGrid>
                <a:gridCol w="3816424"/>
                <a:gridCol w="381642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Monotype Corsiva" pitchFamily="66" charset="0"/>
                        </a:rPr>
                        <a:t>Обособляются 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glow rad="228600">
                            <a:schemeClr val="accent5">
                              <a:satMod val="175000"/>
                              <a:alpha val="40000"/>
                            </a:schemeClr>
                          </a:glow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Monotype Corsiva" pitchFamily="66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glow rad="228600">
                              <a:schemeClr val="accent5">
                                <a:satMod val="175000"/>
                                <a:alpha val="40000"/>
                              </a:schemeClr>
                            </a:glow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Monotype Corsiva" pitchFamily="66" charset="0"/>
                        </a:rPr>
                        <a:t>Не обособляются </a:t>
                      </a:r>
                      <a:endParaRPr lang="ru-RU" sz="28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glow rad="228600">
                            <a:schemeClr val="accent5">
                              <a:satMod val="175000"/>
                              <a:alpha val="40000"/>
                            </a:schemeClr>
                          </a:glow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Monotype Corsiva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037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Деепричастные обороты в любом месте предложения.</a:t>
                      </a:r>
                    </a:p>
                    <a:p>
                      <a:pPr marL="0" indent="0" algn="ctr">
                        <a:buNone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Держа кувшин над головой, грузинка узкою тропой сходила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берегу.</a:t>
                      </a:r>
                    </a:p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Деепричастия, близкие к наречиям.</a:t>
                      </a:r>
                    </a:p>
                    <a:p>
                      <a:pPr marL="342900" indent="-342900" algn="ctr">
                        <a:buAutoNum type="arabicPeriod"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buNone/>
                      </a:pP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Пётр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шёл не торопясь.</a:t>
                      </a:r>
                      <a:endParaRPr lang="ru-RU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272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Одиночные деепричастия.</a:t>
                      </a:r>
                    </a:p>
                    <a:p>
                      <a:pPr algn="ctr"/>
                      <a:endParaRPr lang="ru-RU" sz="16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И, качаясь, шаловливо шепчет мне крапива: «С добрым утром!»</a:t>
                      </a:r>
                    </a:p>
                    <a:p>
                      <a:pPr algn="ctr"/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Фразеологические обороты.</a:t>
                      </a: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Ребята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бежали сломя голову.</a:t>
                      </a:r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889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Сравнительные обороты.</a:t>
                      </a:r>
                    </a:p>
                    <a:p>
                      <a:pPr algn="ctr"/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Взошла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растворилась луна</a:t>
                      </a:r>
                    </a:p>
                    <a:p>
                      <a:pPr algn="ctr"/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И, словно облаком суровым,</a:t>
                      </a:r>
                    </a:p>
                    <a:p>
                      <a:pPr algn="ctr"/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Грядущий день заволокла.</a:t>
                      </a:r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39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1112144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 и НН в суффиксах отглагольных прилагательных и причастий</a:t>
            </a:r>
            <a:endParaRPr lang="ru-RU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65701" y="5661248"/>
            <a:ext cx="122413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НН</a:t>
            </a:r>
            <a:endParaRPr lang="ru-RU" sz="2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5681550"/>
            <a:ext cx="122413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91780" y="1988840"/>
            <a:ext cx="5652628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Есть ли зависимые слова?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1"/>
          </p:cNvCxnSpPr>
          <p:nvPr/>
        </p:nvCxnSpPr>
        <p:spPr>
          <a:xfrm flipH="1">
            <a:off x="1691680" y="2240868"/>
            <a:ext cx="9001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695659" y="2240868"/>
            <a:ext cx="0" cy="361572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1682638" y="5842949"/>
            <a:ext cx="459092" cy="206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347864" y="2996952"/>
            <a:ext cx="4896544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Есть ли приставка (кроме не)?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>
            <a:stCxn id="8" idx="2"/>
          </p:cNvCxnSpPr>
          <p:nvPr/>
        </p:nvCxnSpPr>
        <p:spPr>
          <a:xfrm>
            <a:off x="5418094" y="2492896"/>
            <a:ext cx="0" cy="5040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31616" y="255804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347864" y="3933056"/>
            <a:ext cx="4896544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Образованно от глагола совершенного вида?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5418094" y="3429000"/>
            <a:ext cx="13522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550116" y="3503453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dirty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835764" y="186593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>
            <a:stCxn id="16" idx="1"/>
          </p:cNvCxnSpPr>
          <p:nvPr/>
        </p:nvCxnSpPr>
        <p:spPr>
          <a:xfrm flipH="1">
            <a:off x="2267744" y="3212976"/>
            <a:ext cx="10801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267744" y="3212976"/>
            <a:ext cx="0" cy="23042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13738" y="2842735"/>
            <a:ext cx="58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383936" y="4797152"/>
            <a:ext cx="4860472" cy="4831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Оканчивается на –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ованный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еванный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5418094" y="4365104"/>
            <a:ext cx="13522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5550115" y="4428123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dirty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cxnSp>
        <p:nvCxnSpPr>
          <p:cNvPr id="46" name="Прямая соединительная линия 45"/>
          <p:cNvCxnSpPr>
            <a:stCxn id="21" idx="1"/>
          </p:cNvCxnSpPr>
          <p:nvPr/>
        </p:nvCxnSpPr>
        <p:spPr>
          <a:xfrm flipH="1">
            <a:off x="2777769" y="4149080"/>
            <a:ext cx="57009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2777769" y="4149080"/>
            <a:ext cx="0" cy="13681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702419" y="3748390"/>
            <a:ext cx="58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5418094" y="5280338"/>
            <a:ext cx="6761" cy="7409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5418094" y="6041590"/>
            <a:ext cx="30603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5495466" y="5301740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dirty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cxnSp>
        <p:nvCxnSpPr>
          <p:cNvPr id="60" name="Прямая соединительная линия 59"/>
          <p:cNvCxnSpPr>
            <a:stCxn id="39" idx="1"/>
          </p:cNvCxnSpPr>
          <p:nvPr/>
        </p:nvCxnSpPr>
        <p:spPr>
          <a:xfrm flipH="1">
            <a:off x="3101869" y="5038745"/>
            <a:ext cx="28206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3062816" y="5038745"/>
            <a:ext cx="0" cy="47848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948835" y="4680694"/>
            <a:ext cx="588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73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nemiga.info/museum/9-ma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216"/>
            <a:ext cx="3600400" cy="2832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www.savok.org/uploads/posts/2010-10/thumbs/1286560569_r.-ryoryosrryerri.-rr-rrrryors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48" b="7531"/>
          <a:stretch/>
        </p:blipFill>
        <p:spPr bwMode="auto">
          <a:xfrm>
            <a:off x="5148064" y="3789040"/>
            <a:ext cx="3980656" cy="2880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http://ww2history.ru/uploads/2007/1302289936_4-490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56" r="5537" b="8751"/>
          <a:stretch/>
        </p:blipFill>
        <p:spPr bwMode="auto">
          <a:xfrm>
            <a:off x="5364088" y="20216"/>
            <a:ext cx="3764631" cy="31207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http://ww2history.ru/uploads/2007/1302289871_1-490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28" r="3507" b="8050"/>
          <a:stretch/>
        </p:blipFill>
        <p:spPr bwMode="auto">
          <a:xfrm>
            <a:off x="983076" y="3789040"/>
            <a:ext cx="3888432" cy="29523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1850064"/>
            <a:ext cx="6211416" cy="3451144"/>
          </a:xfrm>
        </p:spPr>
        <p:txBody>
          <a:bodyPr>
            <a:normAutofit fontScale="32500" lnSpcReduction="20000"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Война  жесточе нету слова,</a:t>
            </a:r>
          </a:p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Война – печальней нету слова,</a:t>
            </a:r>
          </a:p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Война – светлее нету слова</a:t>
            </a:r>
          </a:p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В тишине  и славе этих лет</a:t>
            </a:r>
          </a:p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И на  устах у нас иного </a:t>
            </a:r>
          </a:p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Ещё не может быть и нет.</a:t>
            </a:r>
          </a:p>
          <a:p>
            <a:r>
              <a:rPr lang="ru-RU" sz="9600" b="1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                А. Твардовский</a:t>
            </a:r>
          </a:p>
          <a:p>
            <a:endParaRPr lang="ru-RU" sz="2800" b="1" dirty="0">
              <a:latin typeface="Monotype Corsiva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5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406640" cy="6353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Виды подчинительной связи</a:t>
            </a: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832529"/>
              </p:ext>
            </p:extLst>
          </p:nvPr>
        </p:nvGraphicFramePr>
        <p:xfrm>
          <a:off x="1524000" y="1397000"/>
          <a:ext cx="6936432" cy="39762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6032"/>
                <a:gridCol w="3600400"/>
              </a:tblGrid>
              <a:tr h="397621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Параллельное </a:t>
                      </a:r>
                    </a:p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(    ), (    ).</a:t>
                      </a:r>
                    </a:p>
                    <a:p>
                      <a:pPr algn="ctr"/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   ),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(   ).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Последовательное </a:t>
                      </a:r>
                    </a:p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[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(   ),(   ).</a:t>
                      </a:r>
                    </a:p>
                    <a:p>
                      <a:pPr algn="ctr"/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Я хочу, чтобы слышала ты, как тоскует мой голос живой.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555776" y="2132856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555776" y="213285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167844" y="2132856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779912" y="2132856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532001" y="3272976"/>
            <a:ext cx="6120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144069" y="327297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75856" y="3272976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75856" y="327297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532001" y="3272976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779912" y="3272976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012160" y="2240868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012160" y="2240868"/>
            <a:ext cx="0" cy="10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732240" y="2240868"/>
            <a:ext cx="0" cy="108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804248" y="2240868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804248" y="2240868"/>
            <a:ext cx="0" cy="10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7236296" y="2240868"/>
            <a:ext cx="0" cy="2520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Таблица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73065"/>
              </p:ext>
            </p:extLst>
          </p:nvPr>
        </p:nvGraphicFramePr>
        <p:xfrm>
          <a:off x="1519707" y="1390918"/>
          <a:ext cx="6954592" cy="3406234"/>
        </p:xfrm>
        <a:graphic>
          <a:graphicData uri="http://schemas.openxmlformats.org/drawingml/2006/table">
            <a:tbl>
              <a:tblPr/>
              <a:tblGrid>
                <a:gridCol w="3412333"/>
                <a:gridCol w="3542259"/>
              </a:tblGrid>
              <a:tr h="34062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72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404664"/>
            <a:ext cx="7406640" cy="70733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Параллельное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1772816"/>
            <a:ext cx="2520280" cy="4988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/>
              <a:t>Однородное </a:t>
            </a:r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491880" y="1124744"/>
            <a:ext cx="100811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08104" y="1124744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508104" y="1772816"/>
            <a:ext cx="266429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Неоднородное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125593" y="2780019"/>
            <a:ext cx="38956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effectLst/>
              </a:rPr>
              <a:t>Я думал, что не успею,</a:t>
            </a:r>
          </a:p>
          <a:p>
            <a:pPr algn="ctr"/>
            <a:r>
              <a:rPr lang="ru-RU" sz="2400" dirty="0"/>
              <a:t>ч</a:t>
            </a:r>
            <a:r>
              <a:rPr lang="ru-RU" sz="2400" dirty="0" smtClean="0"/>
              <a:t>то не перенесу, что </a:t>
            </a:r>
          </a:p>
          <a:p>
            <a:pPr algn="ctr"/>
            <a:r>
              <a:rPr lang="ru-RU" sz="2400" dirty="0"/>
              <a:t>з</a:t>
            </a:r>
            <a:r>
              <a:rPr lang="ru-RU" sz="2400" dirty="0" smtClean="0"/>
              <a:t>атеряюсь я в строю.</a:t>
            </a:r>
          </a:p>
          <a:p>
            <a:pPr algn="ctr"/>
            <a:endParaRPr lang="ru-RU" sz="2400" dirty="0"/>
          </a:p>
          <a:p>
            <a:pPr algn="ctr"/>
            <a:r>
              <a:rPr lang="en-US" sz="2400" dirty="0" smtClean="0"/>
              <a:t>[</a:t>
            </a:r>
            <a:r>
              <a:rPr lang="ru-RU" sz="2400" dirty="0" smtClean="0"/>
              <a:t>     </a:t>
            </a:r>
            <a:r>
              <a:rPr lang="en-US" sz="2400" dirty="0" smtClean="0"/>
              <a:t>]</a:t>
            </a:r>
            <a:r>
              <a:rPr lang="ru-RU" sz="2400" dirty="0" smtClean="0"/>
              <a:t>, что (   ), что (    ), что(   ).</a:t>
            </a:r>
            <a:endParaRPr lang="ru-RU" sz="24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475656" y="4149080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475656" y="4149080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627784" y="4149080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635896" y="4169023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644008" y="4149080"/>
            <a:ext cx="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508104" y="2924944"/>
            <a:ext cx="32406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Если ошибся, ищи, что </a:t>
            </a:r>
          </a:p>
          <a:p>
            <a:pPr algn="ctr"/>
            <a:r>
              <a:rPr lang="ru-RU" sz="2400" dirty="0"/>
              <a:t>с</a:t>
            </a:r>
            <a:r>
              <a:rPr lang="ru-RU" sz="2400" dirty="0" smtClean="0"/>
              <a:t>делал не так.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    (   ),</a:t>
            </a:r>
            <a:r>
              <a:rPr lang="en-US" sz="2400" dirty="0" smtClean="0"/>
              <a:t> [</a:t>
            </a:r>
            <a:r>
              <a:rPr lang="ru-RU" sz="2400" dirty="0" smtClean="0"/>
              <a:t>     </a:t>
            </a:r>
            <a:r>
              <a:rPr lang="en-US" sz="2400" dirty="0" smtClean="0"/>
              <a:t>]</a:t>
            </a:r>
            <a:r>
              <a:rPr lang="ru-RU" sz="2400" dirty="0" smtClean="0"/>
              <a:t>, (    ).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6588224" y="3933056"/>
            <a:ext cx="5401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308304" y="3933056"/>
            <a:ext cx="5040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128419" y="3933056"/>
            <a:ext cx="1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7308304" y="393305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588224" y="3933056"/>
            <a:ext cx="0" cy="2359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7835499" y="3922260"/>
            <a:ext cx="0" cy="3240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1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12399" y="1052736"/>
            <a:ext cx="7128792" cy="17281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Кто говорит что на войне не страшно</a:t>
            </a:r>
            <a:br>
              <a:rPr lang="ru-RU" sz="3200" dirty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</a:br>
            <a:r>
              <a:rPr lang="ru-RU" sz="3200" dirty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тот ничего не знает о войне.</a:t>
            </a:r>
            <a:br>
              <a:rPr lang="ru-RU" sz="3200" dirty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</a:br>
            <a:r>
              <a:rPr lang="ru-RU" sz="3200" dirty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                                        </a:t>
            </a:r>
            <a:r>
              <a:rPr lang="ru-RU" sz="3200" dirty="0" err="1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Ю.Друнина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573016"/>
            <a:ext cx="6849511" cy="2592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3200" dirty="0" smtClean="0">
              <a:solidFill>
                <a:srgbClr val="212745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lvl="0" algn="ctr"/>
            <a:r>
              <a:rPr lang="ru-RU" sz="3200" dirty="0" smtClean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А если по дороге мы умрем</a:t>
            </a:r>
          </a:p>
          <a:p>
            <a:pPr lvl="0" algn="ctr"/>
            <a:r>
              <a:rPr lang="ru-RU" sz="3200" dirty="0" smtClean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Своею смертью разрывая даты</a:t>
            </a:r>
          </a:p>
          <a:p>
            <a:pPr lvl="0" algn="ctr"/>
            <a:r>
              <a:rPr lang="ru-RU" sz="3200" dirty="0" smtClean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То пусть нас похоронят на высотах</a:t>
            </a:r>
          </a:p>
          <a:p>
            <a:pPr lvl="0" algn="ctr"/>
            <a:r>
              <a:rPr lang="ru-RU" sz="3200" dirty="0" smtClean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Которые мы всё – таки берём.</a:t>
            </a:r>
          </a:p>
          <a:p>
            <a:pPr lvl="0" algn="ctr"/>
            <a:r>
              <a:rPr lang="ru-RU" sz="3200" dirty="0" smtClean="0">
                <a:solidFill>
                  <a:srgbClr val="212745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                         К. Симонов</a:t>
            </a:r>
          </a:p>
          <a:p>
            <a:pPr lvl="0" algn="ctr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00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151</TotalTime>
  <Words>566</Words>
  <Application>Microsoft Office PowerPoint</Application>
  <PresentationFormat>Экран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  «Сложноподчиненное предложение с несколькими придаточными»</vt:lpstr>
      <vt:lpstr>Цель – формировать умение определять виды присоединения нескольких придаточных к главному.</vt:lpstr>
      <vt:lpstr>Презентация PowerPoint</vt:lpstr>
      <vt:lpstr>Обобщение обстоятельств</vt:lpstr>
      <vt:lpstr>Н и НН в суффиксах отглагольных прилагательных и причастий</vt:lpstr>
      <vt:lpstr>Презентация PowerPoint</vt:lpstr>
      <vt:lpstr>Виды подчинительной связи</vt:lpstr>
      <vt:lpstr>Параллельное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МБОУ СОШ№19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«Сложноподчиненное предложение с несколькими придаточными»</dc:title>
  <dc:creator>яяя</dc:creator>
  <cp:lastModifiedBy>12</cp:lastModifiedBy>
  <cp:revision>14</cp:revision>
  <dcterms:created xsi:type="dcterms:W3CDTF">2013-04-23T15:35:00Z</dcterms:created>
  <dcterms:modified xsi:type="dcterms:W3CDTF">2013-04-24T07:10:14Z</dcterms:modified>
</cp:coreProperties>
</file>