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B1182DD-94E0-4319-B5F4-BFC9667DC37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443E61-EC97-409E-B5C8-55760FA2EAF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35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12" Type="http://schemas.openxmlformats.org/officeDocument/2006/relationships/image" Target="../media/image34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11" Type="http://schemas.openxmlformats.org/officeDocument/2006/relationships/image" Target="../media/image33.jpeg"/><Relationship Id="rId5" Type="http://schemas.openxmlformats.org/officeDocument/2006/relationships/image" Target="../media/image27.jpeg"/><Relationship Id="rId10" Type="http://schemas.openxmlformats.org/officeDocument/2006/relationships/image" Target="../media/image32.pn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Данте Алигьери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«Божественная комедия»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49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307132"/>
            <a:ext cx="5987008" cy="6735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Особенности композиции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268760"/>
            <a:ext cx="8928992" cy="532859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     </a:t>
            </a:r>
            <a:r>
              <a:rPr lang="ru-RU" sz="1800" b="1" dirty="0" smtClean="0"/>
              <a:t>«                 </a:t>
            </a:r>
            <a:r>
              <a:rPr lang="ru-RU" sz="1800" b="1" dirty="0" smtClean="0">
                <a:solidFill>
                  <a:srgbClr val="FFFF00"/>
                </a:solidFill>
              </a:rPr>
              <a:t>Божественная комедия</a:t>
            </a:r>
            <a:r>
              <a:rPr lang="ru-RU" sz="1800" b="1" dirty="0" smtClean="0">
                <a:solidFill>
                  <a:srgbClr val="FFFF00"/>
                </a:solidFill>
              </a:rPr>
              <a:t>»  - </a:t>
            </a:r>
            <a:r>
              <a:rPr lang="ru-RU" sz="1800" b="1" dirty="0">
                <a:solidFill>
                  <a:srgbClr val="FFFF00"/>
                </a:solidFill>
              </a:rPr>
              <a:t>величайшее творение Данте</a:t>
            </a:r>
            <a:r>
              <a:rPr lang="ru-RU" sz="1800" dirty="0"/>
              <a:t>. Это </a:t>
            </a:r>
            <a:r>
              <a:rPr lang="ru-RU" sz="1800" dirty="0" smtClean="0"/>
              <a:t>произведение</a:t>
            </a:r>
            <a:r>
              <a:rPr lang="ru-RU" sz="1800" dirty="0"/>
              <a:t> стало итогом развития художественной, философской и религиозной мысли Средневековья и первым шагом к пути Возрождения. Главной его </a:t>
            </a:r>
            <a:r>
              <a:rPr lang="ru-RU" sz="1800" b="1" dirty="0">
                <a:solidFill>
                  <a:srgbClr val="FFFF00"/>
                </a:solidFill>
              </a:rPr>
              <a:t>идеей</a:t>
            </a:r>
            <a:r>
              <a:rPr lang="ru-RU" sz="1800" b="1" dirty="0"/>
              <a:t> </a:t>
            </a:r>
            <a:r>
              <a:rPr lang="ru-RU" sz="1800" dirty="0"/>
              <a:t>становится постоянный поиск человеком нового пути в жизни. По своей форме это произведение - своеобразное путешествие в потусторонний мир, осуществленная поэтом в художественном воображении. Комедией он называется потому, что имеет счастливый конец, а титул «Божественная» получил из легкой руки Джованни Боккаччо. Комедия состоит из трех частей: «Ад», «Чистилище» и «Рай». Это символическое изображение реальной жизни, внутренней борьбы </a:t>
            </a:r>
            <a:r>
              <a:rPr lang="ru-RU" sz="1800" dirty="0" smtClean="0"/>
              <a:t>автора </a:t>
            </a:r>
            <a:r>
              <a:rPr lang="ru-RU" sz="1800" dirty="0"/>
              <a:t>и веры, которую некогда не терял Данте. Каждая часть </a:t>
            </a:r>
            <a:r>
              <a:rPr lang="ru-RU" sz="1800" dirty="0" smtClean="0"/>
              <a:t>имеет 33 песни</a:t>
            </a:r>
            <a:r>
              <a:rPr lang="ru-RU" sz="1800" dirty="0"/>
              <a:t>, но «Пекло» имеет еще одну дополнительную, </a:t>
            </a:r>
            <a:r>
              <a:rPr lang="ru-RU" sz="1800" dirty="0" smtClean="0"/>
              <a:t>благодаря которой общее </a:t>
            </a:r>
            <a:r>
              <a:rPr lang="ru-RU" sz="1800" dirty="0"/>
              <a:t>количество песен </a:t>
            </a:r>
            <a:r>
              <a:rPr lang="ru-RU" sz="1800" dirty="0" smtClean="0"/>
              <a:t>равняется </a:t>
            </a:r>
            <a:r>
              <a:rPr lang="ru-RU" sz="1800" dirty="0"/>
              <a:t>ста</a:t>
            </a:r>
            <a:r>
              <a:rPr lang="ru-RU" sz="1800" dirty="0" smtClean="0"/>
              <a:t>. Все части заканчиваются </a:t>
            </a:r>
            <a:r>
              <a:rPr lang="ru-RU" sz="1800" dirty="0"/>
              <a:t>словами «звездные потолки», так </a:t>
            </a:r>
            <a:endParaRPr lang="ru-RU" sz="1800" dirty="0"/>
          </a:p>
          <a:p>
            <a:pPr marL="45720" indent="0" algn="ctr">
              <a:buNone/>
            </a:pPr>
            <a:r>
              <a:rPr lang="ru-RU" sz="1800" dirty="0" smtClean="0"/>
              <a:t> как звезда для </a:t>
            </a:r>
            <a:r>
              <a:rPr lang="ru-RU" sz="1800" dirty="0"/>
              <a:t>автора - это символ небесной цели, </a:t>
            </a:r>
            <a:r>
              <a:rPr lang="ru-RU" sz="1800" dirty="0" smtClean="0"/>
              <a:t> </a:t>
            </a:r>
          </a:p>
          <a:p>
            <a:pPr marL="45720" indent="0" algn="ctr">
              <a:buNone/>
            </a:pPr>
            <a:r>
              <a:rPr lang="ru-RU" sz="1800" dirty="0" smtClean="0"/>
              <a:t>  необыкновенный ориентир в </a:t>
            </a:r>
            <a:r>
              <a:rPr lang="ru-RU" sz="1800" dirty="0"/>
              <a:t>путешествии.</a:t>
            </a:r>
          </a:p>
        </p:txBody>
      </p:sp>
      <p:pic>
        <p:nvPicPr>
          <p:cNvPr id="3074" name="Picture 2" descr="C:\Users\кампутер на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828800" cy="1524000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кампутер на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584176" cy="2016224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6674"/>
            <a:ext cx="4968551" cy="5620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Ещё раз о поэме и поэте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94267"/>
            <a:ext cx="828092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             Представляя собой </a:t>
            </a:r>
            <a:r>
              <a:rPr lang="ru-RU" dirty="0"/>
              <a:t>грандиозный синтез </a:t>
            </a:r>
            <a:endParaRPr lang="ru-RU" dirty="0" smtClean="0"/>
          </a:p>
          <a:p>
            <a:pPr algn="ctr"/>
            <a:r>
              <a:rPr lang="ru-RU" dirty="0"/>
              <a:t> </a:t>
            </a:r>
            <a:r>
              <a:rPr lang="ru-RU" dirty="0" smtClean="0"/>
              <a:t>                            средневековой </a:t>
            </a:r>
            <a:r>
              <a:rPr lang="ru-RU" dirty="0"/>
              <a:t>культуры, «Божественная </a:t>
            </a:r>
            <a:r>
              <a:rPr lang="ru-RU" dirty="0" smtClean="0"/>
              <a:t>комедия»</a:t>
            </a:r>
          </a:p>
          <a:p>
            <a:pPr marL="0" indent="0" algn="ctr">
              <a:buNone/>
            </a:pPr>
            <a:r>
              <a:rPr lang="ru-RU" dirty="0" smtClean="0"/>
              <a:t>                              одновременно </a:t>
            </a:r>
            <a:r>
              <a:rPr lang="ru-RU" dirty="0"/>
              <a:t>несет в себе могущественное дыхание новой культуры, нового типа мышления, которое прорицает гуманистическую эпоху Ренессанса. Человек общественно активный, Данте не удовлетворяется абстрактным морализированием: он переносит в потусторонний мир своих современников и предшественников, с их радостью и переживаниями, с их политическими вкусами, с их действиями и поступками, - и создает над ними суровый и неумолимый суд с позиции мудреца-гуманиста. Он выступает как всесторонне просвещенный человек, </a:t>
            </a:r>
            <a:r>
              <a:rPr lang="ru-RU" dirty="0" smtClean="0"/>
              <a:t>который                                             позволяет </a:t>
            </a:r>
            <a:r>
              <a:rPr lang="ru-RU" dirty="0"/>
              <a:t>ему быть политиком, богословом</a:t>
            </a:r>
            <a:r>
              <a:rPr lang="ru-RU" dirty="0" smtClean="0"/>
              <a:t>,                                        моралистом</a:t>
            </a:r>
            <a:r>
              <a:rPr lang="ru-RU" dirty="0"/>
              <a:t>, философом, историком, </a:t>
            </a:r>
            <a:r>
              <a:rPr lang="ru-RU" dirty="0" smtClean="0"/>
              <a:t>физиологом</a:t>
            </a:r>
            <a:r>
              <a:rPr lang="ru-RU" dirty="0"/>
              <a:t>,</a:t>
            </a:r>
            <a:r>
              <a:rPr lang="ru-RU" dirty="0" smtClean="0"/>
              <a:t> психологом </a:t>
            </a:r>
            <a:r>
              <a:rPr lang="ru-RU" dirty="0"/>
              <a:t>и астрономом. По словам наилучшего русского </a:t>
            </a:r>
            <a:r>
              <a:rPr lang="ru-RU" dirty="0" smtClean="0"/>
              <a:t>                                переводчика </a:t>
            </a:r>
            <a:r>
              <a:rPr lang="ru-RU" dirty="0"/>
              <a:t>поэмы Данте М. Л. Лозинского</a:t>
            </a:r>
            <a:r>
              <a:rPr lang="ru-RU" smtClean="0"/>
              <a:t>, что                             </a:t>
            </a:r>
            <a:r>
              <a:rPr lang="ru-RU" dirty="0" smtClean="0"/>
              <a:t>«</a:t>
            </a:r>
            <a:r>
              <a:rPr lang="ru-RU" dirty="0"/>
              <a:t>Божественная комедия» - это книга о Вселенной и такой </a:t>
            </a:r>
            <a:r>
              <a:rPr lang="ru-RU" dirty="0" smtClean="0"/>
              <a:t>                             же </a:t>
            </a:r>
            <a:r>
              <a:rPr lang="ru-RU" dirty="0"/>
              <a:t>мерой книга о самом поэте, которая навсегда </a:t>
            </a:r>
            <a:r>
              <a:rPr lang="ru-RU" dirty="0" smtClean="0"/>
              <a:t>                                          останется </a:t>
            </a:r>
            <a:r>
              <a:rPr lang="ru-RU" dirty="0"/>
              <a:t>в веках как вечно живой образец </a:t>
            </a:r>
            <a:r>
              <a:rPr lang="ru-RU" dirty="0" smtClean="0"/>
              <a:t>                                   </a:t>
            </a:r>
            <a:r>
              <a:rPr lang="ru-RU" smtClean="0"/>
              <a:t>гениального творения.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кампутер на\Deskto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4797152"/>
            <a:ext cx="1423739" cy="1853351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ампутер на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66674"/>
            <a:ext cx="1951041" cy="15061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3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1"/>
            <a:ext cx="7315200" cy="792088"/>
          </a:xfrm>
        </p:spPr>
        <p:txBody>
          <a:bodyPr/>
          <a:lstStyle/>
          <a:p>
            <a:r>
              <a:rPr lang="ru-RU" b="1" dirty="0" smtClean="0"/>
              <a:t>Данте Алигьери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268760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/>
              <a:t>Итальянский поэт Данте Алигьери, один из основателей литературного итальянского языка родился в 1265 году. О его семье, как и о том, что с ним происходило в ранние годы практически ничего неизвестно. Первое воспоминание датируется 1274 годом, когда девятилетний Данте залюбовался девочкой, живущей по соседству. Это была </a:t>
            </a:r>
            <a:r>
              <a:rPr lang="ru-RU" dirty="0" err="1"/>
              <a:t>Беатриче</a:t>
            </a:r>
            <a:r>
              <a:rPr lang="ru-RU" dirty="0"/>
              <a:t> </a:t>
            </a:r>
            <a:r>
              <a:rPr lang="ru-RU" dirty="0" err="1"/>
              <a:t>Портинари</a:t>
            </a:r>
            <a:r>
              <a:rPr lang="ru-RU" dirty="0"/>
              <a:t>. Только через девять лет он вновь увидел ее, уже замужнюю женщину, и влюбляется в нее. </a:t>
            </a:r>
            <a:r>
              <a:rPr lang="ru-RU" dirty="0" err="1"/>
              <a:t>Беатриче</a:t>
            </a:r>
            <a:r>
              <a:rPr lang="ru-RU" dirty="0"/>
              <a:t> на всю его жизнь стала его музой, прекрасным символом, который Данте сохранял и после ее смерти в 1290 году.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1052736"/>
            <a:ext cx="4114800" cy="5073427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FFC000"/>
                </a:solidFill>
              </a:rPr>
              <a:t>                       Флоренция</a:t>
            </a:r>
            <a:endParaRPr lang="ru-RU" sz="1400" b="1" dirty="0" smtClean="0">
              <a:solidFill>
                <a:srgbClr val="FFC000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1400" b="1" dirty="0" err="1" smtClean="0">
                <a:solidFill>
                  <a:srgbClr val="FFC000"/>
                </a:solidFill>
              </a:rPr>
              <a:t>Беатриче</a:t>
            </a:r>
            <a:r>
              <a:rPr lang="ru-RU" sz="1400" b="1" dirty="0" smtClean="0">
                <a:solidFill>
                  <a:srgbClr val="FFC000"/>
                </a:solidFill>
              </a:rPr>
              <a:t> </a:t>
            </a:r>
            <a:r>
              <a:rPr lang="ru-RU" sz="1400" b="1" dirty="0" err="1" smtClean="0">
                <a:solidFill>
                  <a:srgbClr val="FFC000"/>
                </a:solidFill>
              </a:rPr>
              <a:t>Портинари</a:t>
            </a:r>
            <a:r>
              <a:rPr lang="ru-RU" sz="1400" b="1" dirty="0" smtClean="0">
                <a:solidFill>
                  <a:srgbClr val="FFC000"/>
                </a:solidFill>
              </a:rPr>
              <a:t>      Данте Алигьери </a:t>
            </a:r>
            <a:endParaRPr lang="ru-RU" sz="1400" b="1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кампутер на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407334"/>
            <a:ext cx="1524000" cy="18192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ампутер на\Desktop\florencija-nastojawee-sokroviwe-italii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81423"/>
            <a:ext cx="2627280" cy="1721322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кампутер на\Desktop\images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258" y="4334996"/>
            <a:ext cx="1478650" cy="1963950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4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824" y="260648"/>
            <a:ext cx="3933927" cy="7200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Жизненный путь Данте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4038600" cy="45259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Данте принадлежал к флорентийской партии </a:t>
            </a:r>
            <a:r>
              <a:rPr lang="ru-RU" dirty="0" err="1"/>
              <a:t>Черки</a:t>
            </a:r>
            <a:r>
              <a:rPr lang="ru-RU" dirty="0"/>
              <a:t>, которая враждовала с партией </a:t>
            </a:r>
            <a:r>
              <a:rPr lang="ru-RU" dirty="0" err="1"/>
              <a:t>Донати</a:t>
            </a:r>
            <a:r>
              <a:rPr lang="ru-RU" dirty="0"/>
              <a:t>. В 1298 году состоялся деловой брак между ним и </a:t>
            </a:r>
            <a:r>
              <a:rPr lang="ru-RU" dirty="0" err="1"/>
              <a:t>Джемме</a:t>
            </a:r>
            <a:r>
              <a:rPr lang="ru-RU" dirty="0"/>
              <a:t> </a:t>
            </a:r>
            <a:r>
              <a:rPr lang="ru-RU" dirty="0" err="1"/>
              <a:t>Донати</a:t>
            </a:r>
            <a:r>
              <a:rPr lang="ru-RU" dirty="0"/>
              <a:t>. В это время Данте писал песни, восхваляющие </a:t>
            </a:r>
            <a:r>
              <a:rPr lang="ru-RU" dirty="0" err="1"/>
              <a:t>Беатриче</a:t>
            </a:r>
            <a:r>
              <a:rPr lang="ru-RU" dirty="0"/>
              <a:t>, а о Джеме он не писал ни слова. В 1296 году Данте начал участвовать в общественной жизни Флоренции, и в 1300 году стал одним из приоров города.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7" y="836712"/>
            <a:ext cx="4176465" cy="5245511"/>
          </a:xfrm>
        </p:spPr>
        <p:txBody>
          <a:bodyPr>
            <a:normAutofit/>
          </a:bodyPr>
          <a:lstStyle/>
          <a:p>
            <a:r>
              <a:rPr lang="ru-RU" sz="1500" b="1" dirty="0" err="1" smtClean="0">
                <a:solidFill>
                  <a:srgbClr val="FFC000"/>
                </a:solidFill>
              </a:rPr>
              <a:t>Джемма</a:t>
            </a:r>
            <a:r>
              <a:rPr lang="ru-RU" sz="1500" b="1" dirty="0" smtClean="0">
                <a:solidFill>
                  <a:srgbClr val="FFC000"/>
                </a:solidFill>
              </a:rPr>
              <a:t>  и Данте </a:t>
            </a:r>
            <a:endParaRPr lang="ru-RU" sz="1500" b="1" dirty="0" smtClean="0">
              <a:solidFill>
                <a:srgbClr val="FFC000"/>
              </a:solidFill>
            </a:endParaRPr>
          </a:p>
          <a:p>
            <a:endParaRPr lang="ru-RU" sz="2000" b="1" dirty="0" smtClean="0"/>
          </a:p>
          <a:p>
            <a:r>
              <a:rPr lang="ru-RU" sz="2000" b="1" dirty="0" smtClean="0"/>
              <a:t>       </a:t>
            </a:r>
          </a:p>
          <a:p>
            <a:endParaRPr lang="ru-RU" b="1" dirty="0" smtClean="0"/>
          </a:p>
          <a:p>
            <a:pPr marL="4572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</a:t>
            </a:r>
            <a:r>
              <a:rPr lang="ru-RU" sz="2000" b="1" dirty="0" smtClean="0"/>
              <a:t>                                   </a:t>
            </a:r>
          </a:p>
          <a:p>
            <a:r>
              <a:rPr lang="ru-RU" sz="1500" b="1" dirty="0" smtClean="0"/>
              <a:t>                                         </a:t>
            </a:r>
            <a:r>
              <a:rPr lang="ru-RU" sz="1500" b="1" dirty="0" smtClean="0">
                <a:solidFill>
                  <a:srgbClr val="FFC000"/>
                </a:solidFill>
              </a:rPr>
              <a:t>Данте Алигьери</a:t>
            </a:r>
            <a:endParaRPr lang="ru-RU" sz="1500" b="1" dirty="0" smtClean="0">
              <a:solidFill>
                <a:srgbClr val="FFC000"/>
              </a:solidFill>
            </a:endParaRPr>
          </a:p>
          <a:p>
            <a:pPr marL="45720" indent="0">
              <a:buNone/>
            </a:pPr>
            <a:endParaRPr lang="ru-RU" sz="2000" b="1" dirty="0" smtClean="0"/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endParaRPr lang="ru-RU" sz="2000" b="1" dirty="0" smtClean="0"/>
          </a:p>
          <a:p>
            <a:r>
              <a:rPr lang="ru-RU" sz="1500" b="1" dirty="0" err="1" smtClean="0">
                <a:solidFill>
                  <a:srgbClr val="FFC000"/>
                </a:solidFill>
              </a:rPr>
              <a:t>Беатриче</a:t>
            </a:r>
            <a:r>
              <a:rPr lang="ru-RU" sz="1500" b="1" dirty="0" smtClean="0">
                <a:solidFill>
                  <a:srgbClr val="FFC000"/>
                </a:solidFill>
              </a:rPr>
              <a:t> и </a:t>
            </a:r>
            <a:r>
              <a:rPr lang="ru-RU" sz="1500" b="1" dirty="0">
                <a:solidFill>
                  <a:srgbClr val="FFC000"/>
                </a:solidFill>
              </a:rPr>
              <a:t>Д</a:t>
            </a:r>
            <a:r>
              <a:rPr lang="ru-RU" sz="1500" b="1" dirty="0" smtClean="0">
                <a:solidFill>
                  <a:srgbClr val="FFC000"/>
                </a:solidFill>
              </a:rPr>
              <a:t>анте</a:t>
            </a:r>
            <a:endParaRPr lang="ru-RU" sz="1500" b="1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кампутер на\Desktop\jean-delville-dante-buvant-les-eaux-du-lethe-290x2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503" y="1484784"/>
            <a:ext cx="2016224" cy="15841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кампутер на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5" y="3040020"/>
            <a:ext cx="1512168" cy="1800589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кампутер на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351" y="4435961"/>
            <a:ext cx="2581275" cy="17716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Скитания Данте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980728"/>
            <a:ext cx="4038600" cy="4525963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В 1302 году Данте вместе со своей партией был изгнан из Флоренции. Только любовь к </a:t>
            </a:r>
            <a:r>
              <a:rPr lang="ru-RU" sz="1600" dirty="0" err="1"/>
              <a:t>Беатриче</a:t>
            </a:r>
            <a:r>
              <a:rPr lang="ru-RU" sz="1600" dirty="0"/>
              <a:t> имела для Данте смысл. Еще в 1295 году он написал «Новую жизнь», повесть об обновившей его любви. В годы изгнания Данте становится более строгим. В это время он затевает, но не заканчивает «Пир», а также начинает знаменитую «Божественную комедию». Первое время он жил в Вероне, затем прибыл в Болонью, а в 1308 году добрался до Парижа. Следуя за императором Генрихом VII, он возвращается в Италию, надеясь на восстановление своих гражданских прав. Однако смерть императора и не дала сбыться надеждам Данте. В 1315 году наместник короля подтверждает декрет об изгнании Данте и его сыновей.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27984" y="908720"/>
            <a:ext cx="4536504" cy="5430167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FFC000"/>
                </a:solidFill>
              </a:rPr>
              <a:t>Верона                                  </a:t>
            </a:r>
            <a:r>
              <a:rPr lang="ru-RU" sz="1400" b="1" dirty="0" smtClean="0">
                <a:solidFill>
                  <a:srgbClr val="FFC000"/>
                </a:solidFill>
              </a:rPr>
              <a:t>     Болонья</a:t>
            </a:r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pPr marL="45720" indent="0">
              <a:buNone/>
            </a:pPr>
            <a:r>
              <a:rPr lang="ru-RU" sz="1400" b="1" dirty="0" smtClean="0"/>
              <a:t>  </a:t>
            </a:r>
            <a:endParaRPr lang="ru-RU" sz="1400" dirty="0" smtClean="0"/>
          </a:p>
          <a:p>
            <a:r>
              <a:rPr lang="ru-RU" sz="1400" b="1" dirty="0" smtClean="0">
                <a:solidFill>
                  <a:srgbClr val="FFC000"/>
                </a:solidFill>
              </a:rPr>
              <a:t>Париж </a:t>
            </a:r>
            <a:r>
              <a:rPr lang="ru-RU" sz="1400" b="1" dirty="0" smtClean="0">
                <a:solidFill>
                  <a:srgbClr val="FFC000"/>
                </a:solidFill>
              </a:rPr>
              <a:t>                                           Генрих </a:t>
            </a:r>
            <a:r>
              <a:rPr lang="en-US" sz="1400" b="1" dirty="0" smtClean="0">
                <a:solidFill>
                  <a:srgbClr val="FFC000"/>
                </a:solidFill>
              </a:rPr>
              <a:t>VII</a:t>
            </a:r>
            <a:r>
              <a:rPr lang="ru-RU" sz="1400" b="1" dirty="0" smtClean="0">
                <a:solidFill>
                  <a:srgbClr val="FFC000"/>
                </a:solidFill>
              </a:rPr>
              <a:t>  </a:t>
            </a:r>
            <a:r>
              <a:rPr lang="ru-RU" sz="1400" dirty="0" smtClean="0">
                <a:solidFill>
                  <a:srgbClr val="FFC000"/>
                </a:solidFill>
              </a:rPr>
              <a:t>                                                                     </a:t>
            </a:r>
            <a:endParaRPr lang="ru-RU" sz="1400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кампутер на\Desktop\img4a1251359c9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448" y="1412776"/>
            <a:ext cx="1888711" cy="151096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кампутер на\Desktop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26" y="1523471"/>
            <a:ext cx="1726080" cy="14002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кампутер на\Desktop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55104"/>
            <a:ext cx="1794200" cy="14461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кампутер на\Desktop\images (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12" y="3501007"/>
            <a:ext cx="1345436" cy="19354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кампутер на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145" y="2708920"/>
            <a:ext cx="1066523" cy="12731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7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Последние годы жизни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 С 1316 года Данте останавливается в Равенне, где его принял синьор города Гвидо да Полента. Здесь он продолжает работать над «Божественной комедией». В 1321 году Данте как посол правителя Равенны направляется в Венецию, для заключения мира с республикой Святого Марка. На обратной дороге он заразился малярией и в ночь с 13 на 14 сентября 1321 года скончался. Похоронен Данте Алигьери в Равенне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16481" y="1340769"/>
            <a:ext cx="4038600" cy="481392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FFC000"/>
                </a:solidFill>
              </a:rPr>
              <a:t>Равенна                      Гвидо да Полента</a:t>
            </a:r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endParaRPr lang="ru-RU" sz="1400" b="1" dirty="0"/>
          </a:p>
          <a:p>
            <a:endParaRPr lang="ru-RU" sz="1400" b="1" dirty="0" smtClean="0"/>
          </a:p>
          <a:p>
            <a:r>
              <a:rPr lang="ru-RU" sz="1400" b="1" dirty="0" smtClean="0">
                <a:solidFill>
                  <a:srgbClr val="FFC000"/>
                </a:solidFill>
              </a:rPr>
              <a:t>Могила поэта</a:t>
            </a:r>
          </a:p>
          <a:p>
            <a:endParaRPr lang="ru-RU" sz="1400" b="1" dirty="0"/>
          </a:p>
          <a:p>
            <a:r>
              <a:rPr lang="ru-RU" sz="1400" b="1" dirty="0" smtClean="0"/>
              <a:t>                                           </a:t>
            </a:r>
            <a:r>
              <a:rPr lang="ru-RU" sz="1400" b="1" dirty="0" smtClean="0">
                <a:solidFill>
                  <a:srgbClr val="FFC000"/>
                </a:solidFill>
              </a:rPr>
              <a:t>Данте Алигьери</a:t>
            </a:r>
            <a:endParaRPr lang="ru-RU" sz="1400" b="1" dirty="0">
              <a:solidFill>
                <a:srgbClr val="FFC000"/>
              </a:solidFill>
            </a:endParaRPr>
          </a:p>
        </p:txBody>
      </p:sp>
      <p:pic>
        <p:nvPicPr>
          <p:cNvPr id="4098" name="Picture 2" descr="C:\Users\кампутер на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061" y="2019286"/>
            <a:ext cx="1947757" cy="1296144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кампутер на\Desktop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217" y="2019286"/>
            <a:ext cx="1381125" cy="19907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кампутер на\Desktop\tomba_dante_inter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340" y="4221088"/>
            <a:ext cx="1428750" cy="1905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кампутер на\Desktop\images (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826" y="4653136"/>
            <a:ext cx="1679516" cy="1529432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2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ru-RU" dirty="0" smtClean="0"/>
              <a:t>«Божественная комедия»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4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16632"/>
            <a:ext cx="4040188" cy="639762"/>
          </a:xfrm>
        </p:spPr>
        <p:txBody>
          <a:bodyPr/>
          <a:lstStyle/>
          <a:p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23794" y="116632"/>
            <a:ext cx="4041775" cy="639762"/>
          </a:xfrm>
        </p:spPr>
        <p:txBody>
          <a:bodyPr/>
          <a:lstStyle/>
          <a:p>
            <a:r>
              <a:rPr lang="ru-RU" dirty="0" smtClean="0"/>
              <a:t>Жанр комедии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07504" y="1086051"/>
            <a:ext cx="3802346" cy="514543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Считается, что Данте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принялся </a:t>
            </a:r>
            <a:r>
              <a:rPr lang="ru-RU" dirty="0" smtClean="0"/>
              <a:t>за работу над  </a:t>
            </a:r>
          </a:p>
          <a:p>
            <a:pPr marL="0" indent="0" algn="ctr">
              <a:buNone/>
            </a:pPr>
            <a:r>
              <a:rPr lang="ru-RU" dirty="0" smtClean="0"/>
              <a:t>«Божественной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К</a:t>
            </a:r>
            <a:r>
              <a:rPr lang="ru-RU" dirty="0" smtClean="0"/>
              <a:t>омедией» </a:t>
            </a:r>
            <a:r>
              <a:rPr lang="ru-RU" dirty="0"/>
              <a:t>около </a:t>
            </a:r>
            <a:r>
              <a:rPr lang="ru-RU" dirty="0" smtClean="0"/>
              <a:t>1307 года,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прервав </a:t>
            </a:r>
            <a:r>
              <a:rPr lang="ru-RU" dirty="0"/>
              <a:t>работу над трактатами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«Пир» (</a:t>
            </a:r>
            <a:r>
              <a:rPr lang="ru-RU" dirty="0" smtClean="0"/>
              <a:t>1304–1307 гг.) </a:t>
            </a:r>
            <a:r>
              <a:rPr lang="ru-RU" dirty="0"/>
              <a:t>и </a:t>
            </a:r>
            <a:r>
              <a:rPr lang="ru-RU" dirty="0" smtClean="0"/>
              <a:t>«О </a:t>
            </a:r>
            <a:r>
              <a:rPr lang="ru-RU" dirty="0"/>
              <a:t>народном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к</a:t>
            </a:r>
            <a:r>
              <a:rPr lang="ru-RU" dirty="0" smtClean="0"/>
              <a:t>расноречии</a:t>
            </a:r>
            <a:r>
              <a:rPr lang="ru-RU" dirty="0" smtClean="0"/>
              <a:t>» (</a:t>
            </a:r>
            <a:r>
              <a:rPr lang="ru-RU" dirty="0" smtClean="0"/>
              <a:t>1304–1307 гг.). </a:t>
            </a:r>
            <a:r>
              <a:rPr lang="ru-RU" dirty="0"/>
              <a:t>В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этом </a:t>
            </a:r>
            <a:r>
              <a:rPr lang="ru-RU" dirty="0"/>
              <a:t>произведении он хотел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представить </a:t>
            </a:r>
            <a:r>
              <a:rPr lang="ru-RU" dirty="0"/>
              <a:t>двойное </a:t>
            </a:r>
            <a:r>
              <a:rPr lang="ru-RU" dirty="0" smtClean="0"/>
              <a:t>видение</a:t>
            </a:r>
          </a:p>
          <a:p>
            <a:pPr marL="0" indent="0" algn="ctr">
              <a:buNone/>
            </a:pPr>
            <a:r>
              <a:rPr lang="ru-RU" dirty="0" smtClean="0"/>
              <a:t>общественно-политического </a:t>
            </a:r>
            <a:r>
              <a:rPr lang="ru-RU" dirty="0"/>
              <a:t>устройства: с одной стороны, как божественно предустановленного, с другой – как достигшего невиданного разложения в современном ему обществе («нынешний мир сбился с пути» – Чистилище, ХVI, 82). </a:t>
            </a:r>
            <a:r>
              <a:rPr lang="ru-RU" b="1" dirty="0">
                <a:solidFill>
                  <a:srgbClr val="FFFF00"/>
                </a:solidFill>
              </a:rPr>
              <a:t>Основной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</a:rPr>
              <a:t>темой </a:t>
            </a:r>
            <a:r>
              <a:rPr lang="ru-RU" b="1" dirty="0" smtClean="0"/>
              <a:t>«</a:t>
            </a:r>
            <a:r>
              <a:rPr lang="ru-RU" dirty="0" smtClean="0"/>
              <a:t>Божественной </a:t>
            </a:r>
            <a:r>
              <a:rPr lang="ru-RU" dirty="0" smtClean="0"/>
              <a:t>к</a:t>
            </a:r>
            <a:r>
              <a:rPr lang="ru-RU" dirty="0" smtClean="0"/>
              <a:t>омедии» </a:t>
            </a:r>
            <a:r>
              <a:rPr lang="ru-RU" dirty="0" smtClean="0"/>
              <a:t>можно </a:t>
            </a:r>
            <a:r>
              <a:rPr lang="ru-RU" dirty="0"/>
              <a:t>назвать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</a:t>
            </a:r>
            <a:r>
              <a:rPr lang="ru-RU" dirty="0" smtClean="0"/>
              <a:t> справедливость в </a:t>
            </a:r>
          </a:p>
          <a:p>
            <a:pPr marL="0" indent="0" algn="ctr">
              <a:buNone/>
            </a:pPr>
            <a:r>
              <a:rPr lang="ru-RU" dirty="0" smtClean="0"/>
              <a:t>                   этой жизни и в </a:t>
            </a:r>
          </a:p>
          <a:p>
            <a:pPr marL="0" indent="0" algn="ctr">
              <a:buNone/>
            </a:pPr>
            <a:r>
              <a:rPr lang="ru-RU" dirty="0" smtClean="0"/>
              <a:t>                          </a:t>
            </a:r>
            <a:r>
              <a:rPr lang="ru-RU" dirty="0" smtClean="0"/>
              <a:t>загробной</a:t>
            </a:r>
            <a:r>
              <a:rPr lang="ru-RU" dirty="0"/>
              <a:t>, а также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dirty="0" smtClean="0"/>
              <a:t> </a:t>
            </a:r>
            <a:r>
              <a:rPr lang="ru-RU" dirty="0" smtClean="0"/>
              <a:t>средства </a:t>
            </a:r>
            <a:r>
              <a:rPr lang="ru-RU" dirty="0"/>
              <a:t>к ее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</a:t>
            </a:r>
            <a:r>
              <a:rPr lang="ru-RU" dirty="0" smtClean="0"/>
              <a:t> </a:t>
            </a:r>
            <a:r>
              <a:rPr lang="ru-RU" dirty="0" smtClean="0"/>
              <a:t>восстановлению</a:t>
            </a:r>
            <a:r>
              <a:rPr lang="ru-RU" dirty="0"/>
              <a:t>,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</a:t>
            </a:r>
            <a:r>
              <a:rPr lang="ru-RU" dirty="0" smtClean="0"/>
              <a:t>    </a:t>
            </a:r>
            <a:r>
              <a:rPr lang="ru-RU" dirty="0" smtClean="0"/>
              <a:t>отданные</a:t>
            </a:r>
            <a:r>
              <a:rPr lang="ru-RU" dirty="0"/>
              <a:t>, по промыслу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</a:t>
            </a:r>
            <a:r>
              <a:rPr lang="ru-RU" dirty="0" smtClean="0"/>
              <a:t> </a:t>
            </a:r>
            <a:r>
              <a:rPr lang="ru-RU" dirty="0" smtClean="0"/>
              <a:t>Божьему</a:t>
            </a:r>
            <a:r>
              <a:rPr lang="ru-RU" dirty="0"/>
              <a:t>, в руки самого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человека</a:t>
            </a:r>
            <a:r>
              <a:rPr lang="ru-RU" dirty="0"/>
              <a:t>. 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859826"/>
            <a:ext cx="4041775" cy="5596377"/>
          </a:xfrm>
        </p:spPr>
        <p:txBody>
          <a:bodyPr>
            <a:normAutofit/>
          </a:bodyPr>
          <a:lstStyle/>
          <a:p>
            <a:pPr algn="ctr"/>
            <a:r>
              <a:rPr lang="ru-RU" sz="1400" dirty="0"/>
              <a:t>Свою поэму Данте назвал </a:t>
            </a:r>
            <a:r>
              <a:rPr lang="ru-RU" sz="1400" i="1" dirty="0" smtClean="0">
                <a:solidFill>
                  <a:srgbClr val="FFFF00"/>
                </a:solidFill>
              </a:rPr>
              <a:t>комедией</a:t>
            </a:r>
            <a:r>
              <a:rPr lang="ru-RU" sz="1400" dirty="0"/>
              <a:t>, поскольку она имеет мрачное начало (Ад) и радостный конец (Рай и созерцание Божественной сущности), и, кроме того, написана </a:t>
            </a:r>
            <a:r>
              <a:rPr lang="ru-RU" sz="1400" i="1" dirty="0">
                <a:solidFill>
                  <a:srgbClr val="FFFF00"/>
                </a:solidFill>
              </a:rPr>
              <a:t>простым стилем </a:t>
            </a:r>
            <a:r>
              <a:rPr lang="ru-RU" sz="1400" dirty="0"/>
              <a:t>(в отличие от возвышенного стиля, присущего, в понимании Данте, трагедии), на </a:t>
            </a:r>
            <a:r>
              <a:rPr lang="ru-RU" sz="1400" i="1" dirty="0">
                <a:solidFill>
                  <a:srgbClr val="FFFF00"/>
                </a:solidFill>
              </a:rPr>
              <a:t>народном языке</a:t>
            </a:r>
            <a:r>
              <a:rPr lang="ru-RU" sz="1400" dirty="0"/>
              <a:t>, «каким говорят женщины». Эпитет Божественная в заглавии придуман не </a:t>
            </a:r>
            <a:r>
              <a:rPr lang="ru-RU" sz="1400" dirty="0" smtClean="0"/>
              <a:t>Данте, а Боккаччо, </a:t>
            </a:r>
            <a:r>
              <a:rPr lang="ru-RU" sz="1400" dirty="0"/>
              <a:t>впервые он появился в издании, вышедшем в 1555 в Венеции.  «Божественная комедия» написана в жанре </a:t>
            </a:r>
            <a:r>
              <a:rPr lang="ru-RU" sz="1400" dirty="0">
                <a:solidFill>
                  <a:srgbClr val="FFFF00"/>
                </a:solidFill>
              </a:rPr>
              <a:t>видения</a:t>
            </a:r>
            <a:r>
              <a:rPr lang="ru-RU" sz="1400" dirty="0"/>
              <a:t>, популярного в средневековой </a:t>
            </a:r>
            <a:r>
              <a:rPr lang="ru-RU" sz="1400" dirty="0" smtClean="0"/>
              <a:t>.литературе</a:t>
            </a:r>
            <a:endParaRPr lang="ru-RU" sz="1400" dirty="0"/>
          </a:p>
        </p:txBody>
      </p:sp>
      <p:pic>
        <p:nvPicPr>
          <p:cNvPr id="5122" name="Picture 2" descr="C:\Users\кампутер на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16" y="4581128"/>
            <a:ext cx="1512168" cy="1872209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кампутер на\Desktop\33f7fa87aac625676a81870f895e9ddd_fu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52736"/>
            <a:ext cx="1218902" cy="16561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кампутер на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469" y="4314819"/>
            <a:ext cx="2486025" cy="18383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кампутер на\Desktop\images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75076"/>
            <a:ext cx="1584176" cy="1944216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2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26635"/>
            <a:ext cx="4040188" cy="432048"/>
          </a:xfrm>
        </p:spPr>
        <p:txBody>
          <a:bodyPr>
            <a:normAutofit/>
          </a:bodyPr>
          <a:lstStyle/>
          <a:p>
            <a:r>
              <a:rPr lang="ru-RU" dirty="0" smtClean="0"/>
              <a:t>Смысл комедии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476672"/>
            <a:ext cx="3897759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-180527" y="692696"/>
            <a:ext cx="4824536" cy="583264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1400" dirty="0"/>
              <a:t>Идя по средневековой традиции, Данте вложил в свое </a:t>
            </a:r>
            <a:r>
              <a:rPr lang="ru-RU" sz="1400" dirty="0" smtClean="0"/>
              <a:t>произведение четыре </a:t>
            </a:r>
            <a:r>
              <a:rPr lang="ru-RU" sz="1400" dirty="0"/>
              <a:t>смысла: </a:t>
            </a:r>
            <a:r>
              <a:rPr lang="ru-RU" sz="1400" i="1" dirty="0">
                <a:solidFill>
                  <a:srgbClr val="FFFF00"/>
                </a:solidFill>
              </a:rPr>
              <a:t>буквальный</a:t>
            </a:r>
            <a:r>
              <a:rPr lang="ru-RU" sz="1400" dirty="0"/>
              <a:t>, </a:t>
            </a:r>
            <a:r>
              <a:rPr lang="ru-RU" sz="1400" i="1" dirty="0">
                <a:solidFill>
                  <a:srgbClr val="FFFF00"/>
                </a:solidFill>
              </a:rPr>
              <a:t>аллегорический, моральный и </a:t>
            </a:r>
            <a:r>
              <a:rPr lang="ru-RU" sz="1400" i="1" dirty="0" err="1">
                <a:solidFill>
                  <a:srgbClr val="FFFF00"/>
                </a:solidFill>
              </a:rPr>
              <a:t>анагогичный</a:t>
            </a:r>
            <a:r>
              <a:rPr lang="ru-RU" sz="1400" i="1" dirty="0">
                <a:solidFill>
                  <a:srgbClr val="FFFF00"/>
                </a:solidFill>
              </a:rPr>
              <a:t> (мистический). </a:t>
            </a:r>
            <a:r>
              <a:rPr lang="ru-RU" sz="1400" b="1" dirty="0">
                <a:solidFill>
                  <a:srgbClr val="FFFF00"/>
                </a:solidFill>
              </a:rPr>
              <a:t>Первый</a:t>
            </a:r>
            <a:r>
              <a:rPr lang="ru-RU" sz="1400" dirty="0">
                <a:solidFill>
                  <a:srgbClr val="FFFF00"/>
                </a:solidFill>
              </a:rPr>
              <a:t> </a:t>
            </a:r>
            <a:r>
              <a:rPr lang="ru-RU" sz="1400" dirty="0"/>
              <a:t>из них предусматривал «натуральное» описание потустороннего мира со всеми его атрибутами — и поэт сделал это настолько убедительно, словно видел на собственные глаза то, что было лишь произведением его чрезвычайного воображения. </a:t>
            </a:r>
            <a:r>
              <a:rPr lang="ru-RU" sz="1400" b="1" dirty="0">
                <a:solidFill>
                  <a:srgbClr val="FFFF00"/>
                </a:solidFill>
              </a:rPr>
              <a:t>Второй</a:t>
            </a:r>
            <a:r>
              <a:rPr lang="ru-RU" sz="1400" dirty="0"/>
              <a:t> смысл предусматривал </a:t>
            </a:r>
            <a:r>
              <a:rPr lang="ru-RU" sz="1400" dirty="0" smtClean="0"/>
              <a:t>выражение</a:t>
            </a:r>
            <a:r>
              <a:rPr lang="ru-RU" sz="1400" dirty="0"/>
              <a:t> идеи бытия в ее абстрактной форме: в мире все двигается от тьмы до света, от страданий до радости, от ложи до истины, от плохого до </a:t>
            </a:r>
            <a:r>
              <a:rPr lang="ru-RU" sz="1400" dirty="0" smtClean="0"/>
              <a:t>доброго. </a:t>
            </a:r>
            <a:r>
              <a:rPr lang="ru-RU" sz="1400" b="1" dirty="0" smtClean="0">
                <a:solidFill>
                  <a:srgbClr val="FFFF00"/>
                </a:solidFill>
              </a:rPr>
              <a:t>Третий</a:t>
            </a:r>
            <a:r>
              <a:rPr lang="ru-RU" sz="1400" dirty="0" smtClean="0"/>
              <a:t>, главный, - </a:t>
            </a:r>
            <a:r>
              <a:rPr lang="ru-RU" sz="1400" dirty="0"/>
              <a:t>восхождения души через познание мира. Моральный смысл предусматривал идею отплаты за все земные дела в потусторонней жизни. Данте искренне верил в то, что любой человеческий поступок обязательно будет иметь божественную благодарность, отсюда и идея жестокой отплаты тиранам, и идея благодарности «вечным светом» святым. Поэт считал себя обязанным быть максимально конкретным и описательным в этих потусторонних картинах. </a:t>
            </a:r>
            <a:r>
              <a:rPr lang="ru-RU" sz="1400" dirty="0" smtClean="0"/>
              <a:t>И </a:t>
            </a:r>
            <a:r>
              <a:rPr lang="ru-RU" sz="1400" b="1" dirty="0" smtClean="0">
                <a:solidFill>
                  <a:srgbClr val="FFFF00"/>
                </a:solidFill>
              </a:rPr>
              <a:t>четвертый</a:t>
            </a:r>
            <a:r>
              <a:rPr lang="ru-RU" sz="1400" dirty="0" smtClean="0"/>
              <a:t> смысл </a:t>
            </a:r>
            <a:r>
              <a:rPr lang="ru-RU" sz="1400" dirty="0"/>
              <a:t>предусматривает интуитивное постижение божественной идеи через восприятие красоты самой поэзии как языка также божественного, хотя и созданного умом поэта, земного человека.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025" y="692696"/>
            <a:ext cx="4041775" cy="543346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1026" name="Picture 2" descr="C:\Users\кампутер на\Desktop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836713"/>
            <a:ext cx="1993383" cy="1368152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кампутер на\Desktop\images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206" y="3331645"/>
            <a:ext cx="1800200" cy="1247521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кампутер на\Desktop\images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84" y="1276169"/>
            <a:ext cx="1146096" cy="13681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4" name="Picture 2" descr="C:\Users\кампутер на\Desktop\images (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035" y="5085184"/>
            <a:ext cx="1968271" cy="12116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ампутер на\Desktop\images (7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1503914" cy="1942254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26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:\Users\кампутер на\Desktop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338" y="5660130"/>
            <a:ext cx="1477931" cy="9831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78011"/>
            <a:ext cx="3538736" cy="373146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Композиция комедии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84947"/>
            <a:ext cx="4716016" cy="602554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5600" dirty="0"/>
              <a:t>«Божественная комедия» делится на три части («кантики»): «Ад», «Чистилище» и «Рай». Поэт с добросовестностью геометра чертит пространственные параметры: в Аду — девять кругов, в Чистилище — два </a:t>
            </a:r>
            <a:r>
              <a:rPr lang="ru-RU" sz="5600" dirty="0" err="1" smtClean="0"/>
              <a:t>предчистилища</a:t>
            </a:r>
            <a:r>
              <a:rPr lang="ru-RU" sz="5600" dirty="0" smtClean="0"/>
              <a:t> </a:t>
            </a:r>
            <a:r>
              <a:rPr lang="ru-RU" sz="5600" dirty="0"/>
              <a:t>и семь уступов горы, которая возвышается к небам, а в Раю — девять небесных сфер. Композиция дантовской поэмы построена с учетом так называемой магии чисел, согласно которой священными есть числа 3, 9 и 10. В «Божественной комедии» три кантика, три центральные фигуры, в каждом кантике по 33 песни, а поскольку есть еще первая песня — пролог, то общая сумма песен равняется 100. Мир Данте исключительно целостный и гармонический, удивительно даже именно это объединение математической точности мышления с неудержимой фантазией поэта. В изображении странствия потусторонним миром поражает объединение достоверности картин, перенесенных из земного бытия, и аллегоричности, которая привносит в эти картины определенную </a:t>
            </a:r>
            <a:r>
              <a:rPr lang="ru-RU" sz="5600" dirty="0" err="1" smtClean="0"/>
              <a:t>зашифрованность</a:t>
            </a:r>
            <a:r>
              <a:rPr lang="ru-RU" sz="5600" dirty="0"/>
              <a:t>. Чтение поэмы и раньше нуждалось в комментариях, которые расшифровывали обычные для средневековой культуры аллегории.</a:t>
            </a:r>
          </a:p>
          <a:p>
            <a:pPr algn="ctr"/>
            <a:r>
              <a:rPr lang="ru-RU" sz="5600" dirty="0"/>
              <a:t>Каждая кантика имеет свое аллегорическое содержание: Ад — воплощение страшного и безобразного, Чистилище — поправимых недостатков и утоленной печали. Рай — аллегория Красоты, Радости. Каждая форма наказания в Аду также имеет свой аллегорический ракурс, как и каждое испытание в Чистилище и каждая форма награды в Раю. Вообразив этот мир как основанный Творцом, Данте на самом деле сконструировал его сам.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8200" y="332656"/>
            <a:ext cx="4038600" cy="5793507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solidFill>
                  <a:srgbClr val="FFC000"/>
                </a:solidFill>
              </a:rPr>
              <a:t>1 часть – «Ад</a:t>
            </a:r>
            <a:r>
              <a:rPr lang="ru-RU" sz="1200" b="1" dirty="0" smtClean="0">
                <a:solidFill>
                  <a:srgbClr val="FFC000"/>
                </a:solidFill>
              </a:rPr>
              <a:t>»</a:t>
            </a:r>
          </a:p>
          <a:p>
            <a:endParaRPr lang="ru-RU" sz="1200" b="1" dirty="0" smtClean="0"/>
          </a:p>
          <a:p>
            <a:pPr marL="45720" indent="0">
              <a:buNone/>
            </a:pPr>
            <a:endParaRPr lang="ru-RU" sz="1200" b="1" dirty="0"/>
          </a:p>
          <a:p>
            <a:pPr marL="45720" indent="0">
              <a:buNone/>
            </a:pPr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b="1" dirty="0" smtClean="0">
                <a:solidFill>
                  <a:srgbClr val="FFC000"/>
                </a:solidFill>
              </a:rPr>
              <a:t>2 часть – «Чистилище</a:t>
            </a:r>
            <a:r>
              <a:rPr lang="ru-RU" sz="1200" b="1" dirty="0" smtClean="0">
                <a:solidFill>
                  <a:srgbClr val="FFC000"/>
                </a:solidFill>
              </a:rPr>
              <a:t>»</a:t>
            </a:r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/>
          </a:p>
          <a:p>
            <a:endParaRPr lang="ru-RU" sz="1200" b="1" dirty="0" smtClean="0"/>
          </a:p>
          <a:p>
            <a:endParaRPr lang="ru-RU" sz="1200" b="1" dirty="0" smtClean="0"/>
          </a:p>
          <a:p>
            <a:endParaRPr lang="ru-RU" sz="1200" dirty="0"/>
          </a:p>
          <a:p>
            <a:pPr marL="0" indent="0">
              <a:buNone/>
            </a:pPr>
            <a:endParaRPr lang="ru-RU" sz="1200" dirty="0"/>
          </a:p>
          <a:p>
            <a:r>
              <a:rPr lang="ru-RU" sz="1200" b="1" dirty="0" smtClean="0">
                <a:solidFill>
                  <a:srgbClr val="FFC000"/>
                </a:solidFill>
              </a:rPr>
              <a:t>3 часть – «Рай»</a:t>
            </a:r>
            <a:endParaRPr lang="ru-RU" sz="1200" b="1" dirty="0">
              <a:solidFill>
                <a:srgbClr val="FFC000"/>
              </a:solidFill>
            </a:endParaRPr>
          </a:p>
        </p:txBody>
      </p:sp>
      <p:pic>
        <p:nvPicPr>
          <p:cNvPr id="2052" name="Picture 4" descr="C:\Users\кампутер на\Desktop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619" y="1264566"/>
            <a:ext cx="1217541" cy="8369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кампутер на\Desktop\images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593" y="684946"/>
            <a:ext cx="1198691" cy="7589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кампутер на\Desktop\images (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660" y="2476588"/>
            <a:ext cx="982753" cy="12241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кампутер на\Desktop\image129539636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400" y="2829719"/>
            <a:ext cx="947782" cy="119068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кампутер на\Desktop\images (10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391" y="2276872"/>
            <a:ext cx="975887" cy="12449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кампутер на\Desktop\images (13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26" y="4724233"/>
            <a:ext cx="1033492" cy="12961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кампутер на\Desktop\images (12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325" y="4820552"/>
            <a:ext cx="974706" cy="12457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кампутер на\Desktop\imgn.1179.78ceab8578b84f5997eb99ac24141859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079" y="4149080"/>
            <a:ext cx="1003653" cy="12943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кампутер на\Desktop\images (14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619" y="260648"/>
            <a:ext cx="1194595" cy="84532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кампутер на\Desktop\images (4)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618" y="860310"/>
            <a:ext cx="1163373" cy="80851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кампутер на\Desktop\images (16)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732" y="2496301"/>
            <a:ext cx="1049632" cy="133973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4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344</TotalTime>
  <Words>1068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Перспектива</vt:lpstr>
      <vt:lpstr>Данте Алигьери</vt:lpstr>
      <vt:lpstr>Данте Алигьери</vt:lpstr>
      <vt:lpstr>Жизненный путь Данте</vt:lpstr>
      <vt:lpstr>Скитания Данте</vt:lpstr>
      <vt:lpstr>Последние годы жизни</vt:lpstr>
      <vt:lpstr>«Божественная комедия»</vt:lpstr>
      <vt:lpstr>Презентация PowerPoint</vt:lpstr>
      <vt:lpstr>Презентация PowerPoint</vt:lpstr>
      <vt:lpstr>Композиция комедии </vt:lpstr>
      <vt:lpstr>Особенности композиции</vt:lpstr>
      <vt:lpstr>Ещё раз о поэме и поэте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Данте Алигьери</dc:title>
  <dc:creator>кампутер на</dc:creator>
  <cp:lastModifiedBy>кампутер на</cp:lastModifiedBy>
  <cp:revision>30</cp:revision>
  <dcterms:created xsi:type="dcterms:W3CDTF">2012-06-24T14:40:25Z</dcterms:created>
  <dcterms:modified xsi:type="dcterms:W3CDTF">2012-06-26T16:37:04Z</dcterms:modified>
</cp:coreProperties>
</file>