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92888" cy="35283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Современные технологии воспитательной работы с детьми сиротами и детьми, оставшимися без попечения родителей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1951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1"/>
            <a:ext cx="8229600" cy="194421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Программа семинара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/>
              <a:t>. Школа примирения</a:t>
            </a:r>
          </a:p>
          <a:p>
            <a:pPr marL="0" indent="0">
              <a:buNone/>
            </a:pPr>
            <a:r>
              <a:rPr lang="ru-RU" dirty="0" smtClean="0"/>
              <a:t>2. Круг сообщества</a:t>
            </a:r>
          </a:p>
          <a:p>
            <a:pPr marL="0" indent="0">
              <a:buNone/>
            </a:pPr>
            <a:r>
              <a:rPr lang="ru-RU" dirty="0" smtClean="0"/>
              <a:t>3. Игра «Международное кафе»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224639"/>
              </p:ext>
            </p:extLst>
          </p:nvPr>
        </p:nvGraphicFramePr>
        <p:xfrm>
          <a:off x="1907704" y="3284984"/>
          <a:ext cx="7988300" cy="328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Документ" r:id="rId3" imgW="5926392" imgH="2443546" progId="Word.Document.12">
                  <p:embed/>
                </p:oleObj>
              </mc:Choice>
              <mc:Fallback>
                <p:oleObj name="Документ" r:id="rId3" imgW="5926392" imgH="2443546" progId="Word.Document.12">
                  <p:embed/>
                  <p:pic>
                    <p:nvPicPr>
                      <p:cNvPr id="0" name="Объект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284984"/>
                        <a:ext cx="7988300" cy="328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3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  </a:t>
            </a:r>
          </a:p>
          <a:p>
            <a:pPr marL="0" indent="0">
              <a:buNone/>
            </a:pPr>
            <a:r>
              <a:rPr lang="ru-RU" b="1" dirty="0" smtClean="0"/>
              <a:t>Школьная </a:t>
            </a:r>
            <a:r>
              <a:rPr lang="ru-RU" b="1" dirty="0"/>
              <a:t>служба примирения это: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Разрешение конфликтов силами самой школы.</a:t>
            </a:r>
          </a:p>
          <a:p>
            <a:pPr marL="0" indent="0">
              <a:buNone/>
            </a:pPr>
            <a:r>
              <a:rPr lang="ru-RU" dirty="0"/>
              <a:t>2. Изменение традиций реагирования на конфликтные ситуации.</a:t>
            </a:r>
          </a:p>
          <a:p>
            <a:pPr marL="0" indent="0">
              <a:buNone/>
            </a:pPr>
            <a:r>
              <a:rPr lang="ru-RU" dirty="0"/>
              <a:t>3. Профилактика школьной </a:t>
            </a:r>
            <a:r>
              <a:rPr lang="ru-RU" dirty="0" err="1"/>
              <a:t>дезадаптации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4. Школьное самоуправление и волонтерское движение подростков школы.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r>
              <a:rPr lang="ru-RU" b="1" u="sng" dirty="0" smtClean="0"/>
              <a:t>Миссия </a:t>
            </a:r>
            <a:r>
              <a:rPr lang="ru-RU" b="1" u="sng" dirty="0"/>
              <a:t>ШСП: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1. Создается альтернативный путь разрешения конфликтов</a:t>
            </a:r>
          </a:p>
          <a:p>
            <a:pPr marL="0" indent="0">
              <a:buNone/>
            </a:pPr>
            <a:r>
              <a:rPr lang="ru-RU" dirty="0"/>
              <a:t> 2. Конфликт превращается в конструктивный процесс</a:t>
            </a:r>
          </a:p>
          <a:p>
            <a:pPr marL="0" indent="0">
              <a:buNone/>
            </a:pPr>
            <a:r>
              <a:rPr lang="ru-RU" dirty="0"/>
              <a:t> 3. Приобретаются навыки активного слушания, лидерства и другие полезные коммуникативные умения</a:t>
            </a:r>
          </a:p>
          <a:p>
            <a:pPr marL="0" indent="0">
              <a:buNone/>
            </a:pPr>
            <a:r>
              <a:rPr lang="ru-RU" dirty="0"/>
              <a:t> 4. Улучшаются взаимоотношения среди детей и взрослых</a:t>
            </a:r>
          </a:p>
          <a:p>
            <a:pPr marL="0" indent="0">
              <a:buNone/>
            </a:pPr>
            <a:r>
              <a:rPr lang="ru-RU" dirty="0"/>
              <a:t> 5. Развивается чувство ответственности за свой выбор и решения, а также усиливается чувство личной значимости.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Школьная служба примирения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156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Рисунок 3" descr="http://im2-tub-ru.yandex.net/i?id=63eb7680fc09a2b0b3b11df3ee8f768c-35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692696"/>
            <a:ext cx="6768753" cy="526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Круг сообщества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Этапы: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Подготовка. Создание основы для диалога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Обсуждение проблемной ситуации</a:t>
            </a:r>
          </a:p>
          <a:p>
            <a:pPr marL="514350" indent="-514350">
              <a:buAutoNum type="arabicPeriod"/>
            </a:pPr>
            <a:r>
              <a:rPr lang="ru-RU" dirty="0" smtClean="0"/>
              <a:t>Рассмотрение вариантов выхода,      достижение   консенсуса</a:t>
            </a:r>
          </a:p>
          <a:p>
            <a:pPr marL="0" indent="0">
              <a:buNone/>
            </a:pPr>
            <a:r>
              <a:rPr lang="ru-RU" dirty="0" smtClean="0"/>
              <a:t>4. Подведение итогов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/>
              <a:t>Правила Круга:</a:t>
            </a:r>
          </a:p>
          <a:p>
            <a:pPr marL="0" indent="0">
              <a:buNone/>
            </a:pPr>
            <a:r>
              <a:rPr lang="ru-RU" dirty="0" smtClean="0"/>
              <a:t>1). Уважать символ слова</a:t>
            </a:r>
          </a:p>
          <a:p>
            <a:pPr marL="0" indent="0">
              <a:buNone/>
            </a:pPr>
            <a:r>
              <a:rPr lang="ru-RU" dirty="0" smtClean="0"/>
              <a:t>2). Говорить и слушать с уважением</a:t>
            </a:r>
          </a:p>
          <a:p>
            <a:pPr marL="0" indent="0">
              <a:buNone/>
            </a:pPr>
            <a:r>
              <a:rPr lang="ru-RU" dirty="0" smtClean="0"/>
              <a:t>3). Оставаться в круге до его завершения</a:t>
            </a:r>
          </a:p>
          <a:p>
            <a:pPr marL="0" indent="0">
              <a:buNone/>
            </a:pPr>
            <a:r>
              <a:rPr lang="ru-RU" dirty="0" smtClean="0"/>
              <a:t>4). Соблюдать конфиденциальность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796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270"/>
            <a:ext cx="7772400" cy="3195786"/>
          </a:xfrm>
        </p:spPr>
        <p:txBody>
          <a:bodyPr/>
          <a:lstStyle/>
          <a:p>
            <a:r>
              <a:rPr lang="ru-RU" u="sng" dirty="0" smtClean="0"/>
              <a:t>Игра «Международное кафе»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204864"/>
            <a:ext cx="6512768" cy="343393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Правила игры: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Аудитория делится на группы.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Каждой группе предлагается для обсуждения проблема(либо группа сама </a:t>
            </a:r>
            <a:r>
              <a:rPr lang="ru-RU" b="1" dirty="0" smtClean="0">
                <a:solidFill>
                  <a:schemeClr val="tx1"/>
                </a:solidFill>
              </a:rPr>
              <a:t>её определяет )</a:t>
            </a: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За определённое время группа должна обсудить данную проблему и разработать план действий.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По сигналу 1 участник остаётся на месте, а все остальные – переходят в другую группу.</a:t>
            </a:r>
          </a:p>
          <a:p>
            <a:pPr marL="514350" indent="-514350" algn="l">
              <a:buAutoNum type="arabicPeriod" startAt="5"/>
            </a:pPr>
            <a:r>
              <a:rPr lang="ru-RU" b="1" dirty="0" smtClean="0">
                <a:solidFill>
                  <a:schemeClr val="tx1"/>
                </a:solidFill>
              </a:rPr>
              <a:t>Несколько раз меняется главный участник в     группе и сама группа.</a:t>
            </a:r>
          </a:p>
          <a:p>
            <a:pPr marL="514350" indent="-514350" algn="l">
              <a:buAutoNum type="arabicPeriod" startAt="5"/>
            </a:pPr>
            <a:r>
              <a:rPr lang="ru-RU" b="1" dirty="0" smtClean="0">
                <a:solidFill>
                  <a:schemeClr val="tx1"/>
                </a:solidFill>
              </a:rPr>
              <a:t>В заключении каждая группа должна предложить свой вариант решения данной проблемы.</a:t>
            </a:r>
          </a:p>
          <a:p>
            <a:pPr marL="514350" indent="-514350" algn="l">
              <a:buAutoNum type="arabicPeriod"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b="1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10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a116.mycdn.me/image?id=576243262631&amp;bid=576243262631&amp;t=3&amp;plc=WEB&amp;tkn=h9esxGtNhaY69zcEmqrYJymg1GY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08720"/>
            <a:ext cx="594360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05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163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Документ</vt:lpstr>
      <vt:lpstr>Современные технологии воспитательной работы с детьми сиротами и детьми, оставшимися без попечения родителей</vt:lpstr>
      <vt:lpstr>Презентация PowerPoint</vt:lpstr>
      <vt:lpstr>Школьная служба примирения</vt:lpstr>
      <vt:lpstr>Презентация PowerPoint</vt:lpstr>
      <vt:lpstr> Круг сообщества</vt:lpstr>
      <vt:lpstr>Игра «Международное кафе»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технологии воспитательной работы с детьми сиротами и детьми, оставшимися без попечения родителей</dc:title>
  <dc:creator>Игорь</dc:creator>
  <cp:lastModifiedBy>Игорь</cp:lastModifiedBy>
  <cp:revision>22</cp:revision>
  <dcterms:created xsi:type="dcterms:W3CDTF">2014-12-10T15:23:19Z</dcterms:created>
  <dcterms:modified xsi:type="dcterms:W3CDTF">2015-01-18T06:29:42Z</dcterms:modified>
</cp:coreProperties>
</file>