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57" r:id="rId3"/>
    <p:sldId id="264" r:id="rId4"/>
    <p:sldId id="265" r:id="rId5"/>
    <p:sldId id="266" r:id="rId6"/>
    <p:sldId id="267" r:id="rId7"/>
    <p:sldId id="269" r:id="rId8"/>
    <p:sldId id="268" r:id="rId9"/>
    <p:sldId id="270" r:id="rId10"/>
    <p:sldId id="272" r:id="rId11"/>
    <p:sldId id="273" r:id="rId12"/>
    <p:sldId id="27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8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E48361-0EF0-4808-8893-9DFC736E6229}" type="datetimeFigureOut">
              <a:rPr lang="ru-RU" smtClean="0"/>
              <a:pPr/>
              <a:t>03.10.2012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8CEB0F-D1D2-4EAF-92F7-A98D3C9F74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CEB0F-D1D2-4EAF-92F7-A98D3C9F74E6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CEB0F-D1D2-4EAF-92F7-A98D3C9F74E6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03.10.2012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03.10.2012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03.10.2012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03.10.2012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03.10.2012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03.10.2012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5B106E36-FD25-4E2D-B0AA-010F637433A0}" type="datetimeFigureOut">
              <a:rPr lang="ru-RU" smtClean="0"/>
              <a:pPr/>
              <a:t>03.10.2012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6632575"/>
            <a:ext cx="16383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1100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3" name="Picture 2" descr="D:\Лидия\шаблоны\для работы\ramki\freeze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0825" y="260350"/>
            <a:ext cx="303213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Готовимся к ЕГЭ</a:t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dirty="0" smtClean="0">
                <a:solidFill>
                  <a:schemeClr val="tx2"/>
                </a:solidFill>
              </a:rPr>
              <a:t>(</a:t>
            </a:r>
            <a:r>
              <a:rPr lang="ru-RU" dirty="0" smtClean="0">
                <a:solidFill>
                  <a:schemeClr val="tx2"/>
                </a:solidFill>
              </a:rPr>
              <a:t>задание </a:t>
            </a:r>
            <a:r>
              <a:rPr lang="ru-RU" dirty="0" smtClean="0">
                <a:solidFill>
                  <a:schemeClr val="tx2"/>
                </a:solidFill>
              </a:rPr>
              <a:t>А-4)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Учитель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русского языка и литературы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ГОУ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лицей № 378 г.СПб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Артеменко Светлана Валерьевна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Варианты задания А-4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	Сравнивая слова «рад» и «отрада»,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1) они воспринимаются как однокоренные.</a:t>
            </a:r>
          </a:p>
          <a:p>
            <a:pPr>
              <a:buNone/>
            </a:pPr>
            <a:r>
              <a:rPr lang="ru-RU" dirty="0" smtClean="0"/>
              <a:t>	2)для нас кажется очевидным, что у них один корень.</a:t>
            </a:r>
          </a:p>
          <a:p>
            <a:pPr>
              <a:buNone/>
            </a:pPr>
            <a:r>
              <a:rPr lang="ru-RU" dirty="0" smtClean="0"/>
              <a:t>	3) надо учесть, что исторически они происходят от разных корней.</a:t>
            </a:r>
          </a:p>
          <a:p>
            <a:pPr>
              <a:buNone/>
            </a:pPr>
            <a:r>
              <a:rPr lang="ru-RU" dirty="0" smtClean="0"/>
              <a:t>	4) это любопытный пример переосмысления слов и изменения их состава.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5" name="Восьмиугольник 4"/>
          <p:cNvSpPr/>
          <p:nvPr/>
        </p:nvSpPr>
        <p:spPr>
          <a:xfrm>
            <a:off x="7596336" y="692696"/>
            <a:ext cx="1008112" cy="1224136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3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Варианты задания А-4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00200"/>
            <a:ext cx="8820472" cy="4853136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	Обработав статистические данные,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1) учёные определили, насколько быстро изменяется язык.</a:t>
            </a:r>
            <a:br>
              <a:rPr lang="ru-RU" dirty="0" smtClean="0"/>
            </a:br>
            <a:r>
              <a:rPr lang="ru-RU" dirty="0" smtClean="0"/>
              <a:t>2) была выявлена интересная закономерность развития языка.</a:t>
            </a:r>
          </a:p>
          <a:p>
            <a:pPr>
              <a:buNone/>
            </a:pPr>
            <a:r>
              <a:rPr lang="ru-RU" dirty="0" smtClean="0"/>
              <a:t>    3) подтвердилась гипотеза о существовании общих для всех языков законов.</a:t>
            </a:r>
          </a:p>
          <a:p>
            <a:pPr>
              <a:buNone/>
            </a:pPr>
            <a:r>
              <a:rPr lang="ru-RU" dirty="0" smtClean="0"/>
              <a:t>    4) для лингвистов многое осталось не вполне ясным.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Восьмиугольник 3"/>
          <p:cNvSpPr/>
          <p:nvPr/>
        </p:nvSpPr>
        <p:spPr>
          <a:xfrm>
            <a:off x="7524328" y="404664"/>
            <a:ext cx="1274440" cy="1346448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1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пейзаж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43706" y="332656"/>
            <a:ext cx="7888734" cy="6192688"/>
          </a:xfrm>
        </p:spPr>
      </p:pic>
      <p:sp>
        <p:nvSpPr>
          <p:cNvPr id="6" name="Прямоугольник 5"/>
          <p:cNvSpPr/>
          <p:nvPr/>
        </p:nvSpPr>
        <p:spPr>
          <a:xfrm rot="20115852">
            <a:off x="1040661" y="1631757"/>
            <a:ext cx="5818431" cy="8399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dirty="0" smtClean="0">
                <a:solidFill>
                  <a:srgbClr val="FF0000"/>
                </a:solidFill>
              </a:rPr>
              <a:t>МОЛОДЦЫ!</a:t>
            </a:r>
            <a:endParaRPr lang="ru-RU" sz="8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А-4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Укажите грамматически правильное продолжение предложения.</a:t>
            </a:r>
          </a:p>
          <a:p>
            <a:pPr>
              <a:buNone/>
            </a:pPr>
            <a:r>
              <a:rPr lang="ru-RU" b="1" dirty="0" smtClean="0"/>
              <a:t>	Говоря о богатстве языка,</a:t>
            </a:r>
          </a:p>
          <a:p>
            <a:pPr>
              <a:buNone/>
            </a:pPr>
            <a:r>
              <a:rPr lang="ru-RU" dirty="0" smtClean="0"/>
              <a:t>	1) в аудитории началась дискуссия.</a:t>
            </a:r>
          </a:p>
          <a:p>
            <a:pPr>
              <a:buNone/>
            </a:pPr>
            <a:r>
              <a:rPr lang="ru-RU" dirty="0" smtClean="0"/>
              <a:t>	2) у меня возник интерес к этой проблеме.</a:t>
            </a:r>
          </a:p>
          <a:p>
            <a:pPr>
              <a:buNone/>
            </a:pPr>
            <a:r>
              <a:rPr lang="ru-RU" dirty="0" smtClean="0"/>
              <a:t>	3) требуются конкретные примеры.</a:t>
            </a:r>
          </a:p>
          <a:p>
            <a:pPr>
              <a:buNone/>
            </a:pPr>
            <a:r>
              <a:rPr lang="ru-RU" dirty="0" smtClean="0"/>
              <a:t>	4) мы имели в виду главным образом его словарный запас.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А-4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Укажите грамматически правильное продолжение предложения.</a:t>
            </a:r>
          </a:p>
          <a:p>
            <a:pPr>
              <a:buNone/>
            </a:pPr>
            <a:r>
              <a:rPr lang="ru-RU" b="1" dirty="0" smtClean="0"/>
              <a:t>	Говоря о богатстве языка,</a:t>
            </a:r>
          </a:p>
          <a:p>
            <a:pPr>
              <a:buNone/>
            </a:pPr>
            <a:r>
              <a:rPr lang="ru-RU" dirty="0" smtClean="0"/>
              <a:t>	1) в аудитории началась дискуссия.</a:t>
            </a:r>
          </a:p>
          <a:p>
            <a:pPr>
              <a:buNone/>
            </a:pPr>
            <a:r>
              <a:rPr lang="ru-RU" dirty="0" smtClean="0"/>
              <a:t>	2) у меня возник интерес к этой проблеме.</a:t>
            </a:r>
          </a:p>
          <a:p>
            <a:pPr>
              <a:buNone/>
            </a:pPr>
            <a:r>
              <a:rPr lang="ru-RU" dirty="0" smtClean="0"/>
              <a:t>	3) требуются конкретные примеры.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rgbClr val="FF0000"/>
                </a:solidFill>
              </a:rPr>
              <a:t>4) мы имели в виду главным образом его словарный запас.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778098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Теория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196752"/>
            <a:ext cx="4032448" cy="5256584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/>
              <a:t>	</a:t>
            </a:r>
            <a:r>
              <a:rPr lang="ru-RU" sz="2400" b="1" u="sng" dirty="0" smtClean="0"/>
              <a:t>Возможные трудности</a:t>
            </a:r>
            <a:endParaRPr lang="ru-RU" sz="2400" u="sng" dirty="0" smtClean="0"/>
          </a:p>
          <a:p>
            <a:pPr>
              <a:buNone/>
            </a:pPr>
            <a:r>
              <a:rPr lang="ru-RU" sz="2400" dirty="0" smtClean="0"/>
              <a:t>	В употреблении одиночных деепричастий и деепричастных оборотов нередко допускаются ошибки, связанные с несовпадением производителей действия в сказуемом и деепричастии, например: </a:t>
            </a:r>
          </a:p>
          <a:p>
            <a:pPr>
              <a:buNone/>
            </a:pPr>
            <a:r>
              <a:rPr lang="ru-RU" sz="2400" dirty="0" smtClean="0"/>
              <a:t>	</a:t>
            </a:r>
            <a:r>
              <a:rPr lang="ru-RU" sz="2400" i="1" dirty="0" smtClean="0"/>
              <a:t>«Подъезжая к станции, у меня слетела шляпа».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67944" y="1124744"/>
            <a:ext cx="4824536" cy="5400600"/>
          </a:xfrm>
        </p:spPr>
        <p:txBody>
          <a:bodyPr/>
          <a:lstStyle/>
          <a:p>
            <a:pPr>
              <a:buNone/>
            </a:pPr>
            <a:r>
              <a:rPr lang="ru-RU" sz="1800" b="1" dirty="0" smtClean="0"/>
              <a:t>	</a:t>
            </a:r>
            <a:r>
              <a:rPr lang="ru-RU" sz="2400" b="1" u="sng" dirty="0" err="1" smtClean="0"/>
              <a:t>Cоветы</a:t>
            </a:r>
            <a:endParaRPr lang="ru-RU" sz="2000" u="sng" dirty="0" smtClean="0"/>
          </a:p>
          <a:p>
            <a:pPr>
              <a:buNone/>
            </a:pPr>
            <a:r>
              <a:rPr lang="ru-RU" sz="2000" dirty="0" smtClean="0"/>
              <a:t>	Запомните: деепричастие, обозначающее добавочное действие, и глагол, обозначающий основное действие, </a:t>
            </a:r>
            <a:r>
              <a:rPr lang="ru-RU" sz="2000" u="sng" dirty="0" smtClean="0"/>
              <a:t>должны относиться к одному и тому же производителю действия.</a:t>
            </a:r>
          </a:p>
          <a:p>
            <a:pPr>
              <a:buNone/>
            </a:pPr>
            <a:r>
              <a:rPr lang="ru-RU" sz="2000" dirty="0" smtClean="0"/>
              <a:t>	В приведённой фразе это языковое правило нарушено: на самом деле к станции подъезжал говорящий (а не шляпа). </a:t>
            </a:r>
            <a:br>
              <a:rPr lang="ru-RU" sz="2000" dirty="0" smtClean="0"/>
            </a:br>
            <a:r>
              <a:rPr lang="ru-RU" sz="2000" dirty="0" smtClean="0"/>
              <a:t>Необходимо изменить предложение так, чтобы оба действия (в сказуемом и деепричастном обороте) относились к одному и тому же деятелю:</a:t>
            </a:r>
          </a:p>
          <a:p>
            <a:pPr>
              <a:buNone/>
            </a:pPr>
            <a:r>
              <a:rPr lang="ru-RU" sz="2000" i="1" dirty="0" smtClean="0"/>
              <a:t>	</a:t>
            </a:r>
            <a:r>
              <a:rPr lang="ru-RU" sz="2000" b="1" i="1" dirty="0" smtClean="0"/>
              <a:t>«Подъезжая к станции, я уронил шляпу».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690864" cy="562074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Теория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1412776"/>
            <a:ext cx="4032448" cy="5040560"/>
          </a:xfrm>
        </p:spPr>
        <p:txBody>
          <a:bodyPr/>
          <a:lstStyle/>
          <a:p>
            <a:pPr>
              <a:buNone/>
            </a:pPr>
            <a:r>
              <a:rPr lang="ru-RU" sz="1400" dirty="0" smtClean="0"/>
              <a:t>	</a:t>
            </a:r>
            <a:r>
              <a:rPr lang="ru-RU" sz="2000" b="1" u="sng" dirty="0" smtClean="0"/>
              <a:t>Возможные трудности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Ошибки в употреблении деепричастий и деепричастных оборотов могут быть связаны с отсутствием в предложении глагола, например: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«Возвращаясь домой, мне стало грустно»; </a:t>
            </a:r>
          </a:p>
          <a:p>
            <a:pPr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	«Как он трогателен, произнося этот монолог».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4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39952" y="1268760"/>
            <a:ext cx="4752528" cy="518457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2000" b="1" u="sng" dirty="0" smtClean="0"/>
              <a:t>Советы</a:t>
            </a:r>
          </a:p>
          <a:p>
            <a:pPr>
              <a:buNone/>
            </a:pPr>
            <a:r>
              <a:rPr lang="ru-RU" sz="2000" dirty="0" smtClean="0"/>
              <a:t>	Деепричастный оборот не может присутствовать в предложении, в котором нет сказуемого, выраженного глаголом. Деепричастие обязательно должно относиться к глаголу или (в редких случаях) к причастию, например:</a:t>
            </a:r>
          </a:p>
          <a:p>
            <a:pPr>
              <a:buNone/>
            </a:pPr>
            <a:r>
              <a:rPr lang="ru-RU" sz="2000" dirty="0" smtClean="0"/>
              <a:t>	</a:t>
            </a:r>
            <a:r>
              <a:rPr lang="ru-RU" sz="2000" b="1" dirty="0" smtClean="0"/>
              <a:t>«Возвращаясь домой, я загрустила»; </a:t>
            </a:r>
          </a:p>
          <a:p>
            <a:pPr>
              <a:buNone/>
            </a:pPr>
            <a:r>
              <a:rPr lang="ru-RU" sz="2000" b="1" dirty="0" smtClean="0"/>
              <a:t>	«Произнося этот монолог, он выглядел очень трогательно»; </a:t>
            </a:r>
          </a:p>
          <a:p>
            <a:pPr>
              <a:buNone/>
            </a:pPr>
            <a:r>
              <a:rPr lang="ru-RU" sz="2000" b="1" dirty="0" smtClean="0"/>
              <a:t>	«Людям было не под силу сдержать напор волн, нахлынувших на берег, сметая всё на своём пути».</a:t>
            </a:r>
            <a:endParaRPr lang="ru-RU" sz="20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03032" cy="706090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Теория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980728"/>
            <a:ext cx="4104456" cy="5472608"/>
          </a:xfrm>
        </p:spPr>
        <p:txBody>
          <a:bodyPr/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Возможные трудности: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Если деепричастие или деепричастный оборот содержится в определенно-личном предложении, могут возникнуть сомнения в том, что предложение построено правильно, например:</a:t>
            </a:r>
          </a:p>
          <a:p>
            <a:pPr>
              <a:buNone/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	«Уходя из дома, не забудьте выключить электроприборы».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Если деепричастие или деепричастный оборот содержится в неопределенно-личном предложении, возможны ошибки, например:</a:t>
            </a:r>
          </a:p>
          <a:p>
            <a:pPr>
              <a:buNone/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	«Закончив институт, выпускников направили на работу в московские школы».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11960" y="836712"/>
            <a:ext cx="4932040" cy="5688632"/>
          </a:xfrm>
        </p:spPr>
        <p:txBody>
          <a:bodyPr/>
          <a:lstStyle/>
          <a:p>
            <a:pPr>
              <a:buNone/>
            </a:pPr>
            <a:r>
              <a:rPr lang="ru-RU" sz="1600" dirty="0" smtClean="0"/>
              <a:t>	</a:t>
            </a:r>
            <a:r>
              <a:rPr lang="ru-RU" sz="1800" b="1" dirty="0" smtClean="0"/>
              <a:t>Советы:</a:t>
            </a:r>
          </a:p>
          <a:p>
            <a:pPr>
              <a:buNone/>
            </a:pPr>
            <a:r>
              <a:rPr lang="ru-RU" sz="1800" dirty="0" smtClean="0"/>
              <a:t>	В определенно-личных предложениях деепричастие вполне уместно и </a:t>
            </a:r>
            <a:r>
              <a:rPr lang="ru-RU" sz="1800" u="sng" dirty="0" smtClean="0"/>
              <a:t>относится к подразумеваемому подлежащему:</a:t>
            </a:r>
          </a:p>
          <a:p>
            <a:pPr>
              <a:buNone/>
            </a:pPr>
            <a:r>
              <a:rPr lang="ru-RU" sz="1800" i="1" dirty="0" smtClean="0"/>
              <a:t>	</a:t>
            </a:r>
            <a:r>
              <a:rPr lang="ru-RU" sz="1800" b="1" i="1" dirty="0" smtClean="0"/>
              <a:t>«Уходя из дома, не забудьте выключить электроприборы».</a:t>
            </a:r>
            <a:endParaRPr lang="ru-RU" sz="1800" b="1" dirty="0" smtClean="0"/>
          </a:p>
          <a:p>
            <a:pPr>
              <a:buNone/>
            </a:pPr>
            <a:r>
              <a:rPr lang="ru-RU" sz="1800" dirty="0" smtClean="0"/>
              <a:t>	В неопределенно-личных предложениях деепричастие всегда должно относиться к подразумеваемому неопределенному деятелю, например:</a:t>
            </a:r>
          </a:p>
          <a:p>
            <a:pPr>
              <a:buNone/>
            </a:pPr>
            <a:r>
              <a:rPr lang="ru-RU" sz="1800" i="1" dirty="0" smtClean="0"/>
              <a:t>	</a:t>
            </a:r>
            <a:r>
              <a:rPr lang="ru-RU" sz="1800" b="1" i="1" dirty="0" smtClean="0"/>
              <a:t>«Играя в гольф, обычно пользуются несколькими различными клюшками». </a:t>
            </a:r>
            <a:endParaRPr lang="ru-RU" sz="1800" b="1" dirty="0" smtClean="0"/>
          </a:p>
          <a:p>
            <a:pPr>
              <a:buNone/>
            </a:pPr>
            <a:r>
              <a:rPr lang="ru-RU" sz="1800" dirty="0" smtClean="0"/>
              <a:t>	Если это правило нарушается, налицо </a:t>
            </a:r>
            <a:r>
              <a:rPr lang="ru-RU" sz="1800" u="sng" dirty="0" smtClean="0"/>
              <a:t>ошибка</a:t>
            </a:r>
            <a:r>
              <a:rPr lang="ru-RU" sz="1800" dirty="0" smtClean="0"/>
              <a:t>:</a:t>
            </a:r>
          </a:p>
          <a:p>
            <a:pPr>
              <a:buNone/>
            </a:pPr>
            <a:r>
              <a:rPr lang="ru-RU" sz="1800" i="1" dirty="0" smtClean="0"/>
              <a:t>	</a:t>
            </a:r>
            <a:r>
              <a:rPr lang="ru-RU" sz="1800" b="1" i="1" dirty="0" smtClean="0"/>
              <a:t>«Закончив институт, выпускников направили на работу в московские школы».</a:t>
            </a:r>
            <a:r>
              <a:rPr lang="ru-RU" sz="1800" b="1" dirty="0" smtClean="0"/>
              <a:t> </a:t>
            </a:r>
            <a:r>
              <a:rPr lang="ru-RU" sz="1800" dirty="0" smtClean="0"/>
              <a:t>(Закончили институт выпускники, а не те, кто направил их в московские школы.)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03032" cy="490066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Теория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980728"/>
            <a:ext cx="3672408" cy="5472608"/>
          </a:xfrm>
        </p:spPr>
        <p:txBody>
          <a:bodyPr/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Возможные трудности: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/>
              <a:t>Если деепричастие или деепричастный оборот содержится в безличном предложении, возможны ошибки, например: </a:t>
            </a:r>
            <a:br>
              <a:rPr lang="ru-RU" sz="2400" dirty="0" smtClean="0"/>
            </a:br>
            <a:r>
              <a:rPr lang="ru-RU" sz="2400" i="1" dirty="0" smtClean="0"/>
              <a:t>«Даже находясь около камина, мне холодно».</a:t>
            </a:r>
            <a:endParaRPr lang="ru-RU" sz="3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79912" y="836712"/>
            <a:ext cx="5364088" cy="5688632"/>
          </a:xfrm>
        </p:spPr>
        <p:txBody>
          <a:bodyPr/>
          <a:lstStyle/>
          <a:p>
            <a:pPr>
              <a:buNone/>
            </a:pPr>
            <a:r>
              <a:rPr lang="ru-RU" sz="1600" dirty="0" smtClean="0"/>
              <a:t>	</a:t>
            </a:r>
            <a:r>
              <a:rPr lang="ru-RU" sz="2400" b="1" dirty="0" smtClean="0"/>
              <a:t>Советы:</a:t>
            </a:r>
          </a:p>
          <a:p>
            <a:pPr>
              <a:buNone/>
            </a:pPr>
            <a:r>
              <a:rPr lang="ru-RU" sz="2400" dirty="0" smtClean="0"/>
              <a:t>	В безличных предложениях деепричастие или деепричастный оборот уместны только в том случае, если в предложении присутствует неопределённая форма глагола. Как правило, это безличные предложения с общим значением необходимости или возможности / невозможности, например:</a:t>
            </a:r>
          </a:p>
          <a:p>
            <a:pPr>
              <a:buNone/>
            </a:pPr>
            <a:r>
              <a:rPr lang="ru-RU" sz="2400" i="1" dirty="0" smtClean="0"/>
              <a:t>	</a:t>
            </a:r>
            <a:r>
              <a:rPr lang="ru-RU" sz="2400" b="1" i="1" dirty="0" smtClean="0"/>
              <a:t>«Решая задачу, можно пользоваться любыми справочными материалами».</a:t>
            </a:r>
            <a:endParaRPr lang="ru-RU" sz="2400" b="1" dirty="0" smtClean="0"/>
          </a:p>
          <a:p>
            <a:pPr>
              <a:buNone/>
            </a:pPr>
            <a:r>
              <a:rPr lang="ru-RU" sz="2400" b="1" i="1" dirty="0" smtClean="0"/>
              <a:t>	«Отправляясь в путешествие, нужно брать с собой карту».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38138"/>
          </a:xfrm>
        </p:spPr>
        <p:txBody>
          <a:bodyPr/>
          <a:lstStyle/>
          <a:p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</a:rPr>
              <a:t>Варианты задания А-4</a:t>
            </a:r>
            <a:endParaRPr lang="ru-RU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525963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	Создавая экологический прогноз,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1) учитывается состояние окружающей среды нашего города.</a:t>
            </a:r>
          </a:p>
          <a:p>
            <a:pPr>
              <a:buNone/>
            </a:pPr>
            <a:r>
              <a:rPr lang="ru-RU" dirty="0" smtClean="0"/>
              <a:t>	2) оформляйте его в виде карты со специальными обозначениями. </a:t>
            </a:r>
          </a:p>
          <a:p>
            <a:pPr>
              <a:buNone/>
            </a:pPr>
            <a:r>
              <a:rPr lang="ru-RU" dirty="0" smtClean="0"/>
              <a:t>	3) требуются специальные знания.</a:t>
            </a:r>
          </a:p>
          <a:p>
            <a:pPr>
              <a:buNone/>
            </a:pPr>
            <a:r>
              <a:rPr lang="ru-RU" dirty="0" smtClean="0"/>
              <a:t>	4) учёными обработан большой статистический материал.</a:t>
            </a:r>
          </a:p>
          <a:p>
            <a:endParaRPr lang="ru-RU" dirty="0"/>
          </a:p>
        </p:txBody>
      </p:sp>
      <p:sp>
        <p:nvSpPr>
          <p:cNvPr id="5" name="Восьмиугольник 4"/>
          <p:cNvSpPr/>
          <p:nvPr/>
        </p:nvSpPr>
        <p:spPr>
          <a:xfrm>
            <a:off x="7524328" y="764704"/>
            <a:ext cx="1346448" cy="1346448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2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</a:rPr>
              <a:t>Варианты задания А-4</a:t>
            </a:r>
            <a:endParaRPr lang="ru-RU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4784"/>
            <a:ext cx="8291264" cy="4641379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	Глядя на картины Леонардо да Винчи,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1) думаешь о необыкновенном исключении, которое сделала природа для человечества.</a:t>
            </a:r>
          </a:p>
          <a:p>
            <a:pPr>
              <a:buNone/>
            </a:pPr>
            <a:r>
              <a:rPr lang="ru-RU" dirty="0" smtClean="0"/>
              <a:t>	2) природа захотела соединить множество талантов в одном человеке.</a:t>
            </a:r>
          </a:p>
          <a:p>
            <a:pPr>
              <a:buNone/>
            </a:pPr>
            <a:r>
              <a:rPr lang="ru-RU" dirty="0" smtClean="0"/>
              <a:t>	3) вас ничто не должно отвлекать.</a:t>
            </a:r>
          </a:p>
          <a:p>
            <a:pPr>
              <a:buNone/>
            </a:pPr>
            <a:r>
              <a:rPr lang="ru-RU" dirty="0" smtClean="0"/>
              <a:t>	4) несколько часов прошли как один миг.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5" name="Восьмиугольник 4"/>
          <p:cNvSpPr/>
          <p:nvPr/>
        </p:nvSpPr>
        <p:spPr>
          <a:xfrm>
            <a:off x="7668344" y="692696"/>
            <a:ext cx="1080120" cy="1224136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1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Шаблон 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интересно</Template>
  <TotalTime>139</TotalTime>
  <Words>58</Words>
  <Application>Microsoft Office PowerPoint</Application>
  <PresentationFormat>Экран (4:3)</PresentationFormat>
  <Paragraphs>89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Шаблон 9</vt:lpstr>
      <vt:lpstr>Готовимся к ЕГЭ (задание А-4)</vt:lpstr>
      <vt:lpstr>Задание А-4</vt:lpstr>
      <vt:lpstr>Задание А-4</vt:lpstr>
      <vt:lpstr>Теория</vt:lpstr>
      <vt:lpstr>Теория</vt:lpstr>
      <vt:lpstr>Теория</vt:lpstr>
      <vt:lpstr>Теория</vt:lpstr>
      <vt:lpstr>Варианты задания А-4</vt:lpstr>
      <vt:lpstr>Варианты задания А-4</vt:lpstr>
      <vt:lpstr>Варианты задания А-4</vt:lpstr>
      <vt:lpstr>Варианты задания А-4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Готовимся к ЕГЭ</dc:title>
  <dc:creator>Жорик</dc:creator>
  <cp:lastModifiedBy>Вадим</cp:lastModifiedBy>
  <cp:revision>17</cp:revision>
  <dcterms:created xsi:type="dcterms:W3CDTF">2012-09-24T16:57:10Z</dcterms:created>
  <dcterms:modified xsi:type="dcterms:W3CDTF">2012-10-03T16:34:13Z</dcterms:modified>
</cp:coreProperties>
</file>