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7" r:id="rId2"/>
    <p:sldId id="259" r:id="rId3"/>
    <p:sldId id="268" r:id="rId4"/>
    <p:sldId id="260" r:id="rId5"/>
    <p:sldId id="261" r:id="rId6"/>
    <p:sldId id="262" r:id="rId7"/>
    <p:sldId id="263" r:id="rId8"/>
    <p:sldId id="264" r:id="rId9"/>
    <p:sldId id="267" r:id="rId10"/>
    <p:sldId id="266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30054-484A-48A7-800A-5FC430A55C84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66514-8005-433E-9063-BEFDAC288D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66514-8005-433E-9063-BEFDAC288D1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574B6-9A9C-4D93-9808-518C0C6B64D6}" type="datetimeFigureOut">
              <a:rPr lang="ru-RU"/>
              <a:pPr>
                <a:defRPr/>
              </a:pPr>
              <a:t>15.03.2012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FBD7D-FFDB-4784-B21D-9878E72851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BCAFF-0A65-4253-97E1-9C63F486E3EC}" type="datetimeFigureOut">
              <a:rPr lang="ru-RU"/>
              <a:pPr>
                <a:defRPr/>
              </a:pPr>
              <a:t>15.03.2012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F4BE6-2610-4361-B4EE-928816B781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563E3-F9A5-491A-B63B-90C0E405D8A0}" type="datetimeFigureOut">
              <a:rPr lang="ru-RU"/>
              <a:pPr>
                <a:defRPr/>
              </a:pPr>
              <a:t>15.03.2012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49D8B-9176-4954-9A5B-EFA45670B1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4B24D-860F-4F26-BC19-C05FBC2E5DB8}" type="datetimeFigureOut">
              <a:rPr lang="ru-RU"/>
              <a:pPr>
                <a:defRPr/>
              </a:pPr>
              <a:t>15.03.2012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8C656-D47E-4E60-B54E-B07B3178DD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28DA7-D4AA-43DC-9FEC-4FE8F8605955}" type="datetimeFigureOut">
              <a:rPr lang="ru-RU"/>
              <a:pPr>
                <a:defRPr/>
              </a:pPr>
              <a:t>15.03.2012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8F866-EE28-4864-93CB-CE4E6C3001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3D701-E734-4CA6-87B5-D19A9CAFD441}" type="datetimeFigureOut">
              <a:rPr lang="ru-RU"/>
              <a:pPr>
                <a:defRPr/>
              </a:pPr>
              <a:t>15.03.2012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A7E34-9F00-4684-A2FE-337646A76F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409C2-7B01-4A4D-BC44-C1FE48B22A75}" type="datetimeFigureOut">
              <a:rPr lang="ru-RU"/>
              <a:pPr>
                <a:defRPr/>
              </a:pPr>
              <a:t>15.03.2012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CDCCB-6E37-4B05-8EF9-252C86E435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9B2B9-53F9-462D-AD1D-50B7F6BEE817}" type="datetimeFigureOut">
              <a:rPr lang="ru-RU"/>
              <a:pPr>
                <a:defRPr/>
              </a:pPr>
              <a:t>15.03.2012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4274B-102E-41EC-A9AC-DECC78D78D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C87FD-2A7A-4C5C-8C9D-B46DEDA88529}" type="datetimeFigureOut">
              <a:rPr lang="ru-RU"/>
              <a:pPr>
                <a:defRPr/>
              </a:pPr>
              <a:t>15.03.2012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2FB61-448D-400F-8B38-0DAB238EAF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B91FC-966F-4CA1-B7D8-9698BB94D1F8}" type="datetimeFigureOut">
              <a:rPr lang="ru-RU"/>
              <a:pPr>
                <a:defRPr/>
              </a:pPr>
              <a:t>15.03.2012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FBB6F-A352-48BF-B7EB-F65963DCC2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A2025-020F-4B97-BB8B-845FFF366B4E}" type="datetimeFigureOut">
              <a:rPr lang="ru-RU"/>
              <a:pPr>
                <a:defRPr/>
              </a:pPr>
              <a:t>15.03.2012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3B6E2-C08D-4D85-9400-A0748BDEF2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3076D8E-A7CB-4603-938D-52E3F6A81A89}" type="datetimeFigureOut">
              <a:rPr lang="ru-RU"/>
              <a:pPr>
                <a:defRPr/>
              </a:pPr>
              <a:t>15.03.2012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426A6C9-1E91-457F-BA02-E9711F13B4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7" r:id="rId2"/>
    <p:sldLayoutId id="2147483696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7" r:id="rId9"/>
    <p:sldLayoutId id="2147483693" r:id="rId10"/>
    <p:sldLayoutId id="214748369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305800" cy="150019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dirty="0" smtClean="0">
                <a:latin typeface="Mistral" pitchFamily="66" charset="0"/>
                <a:cs typeface="Segoe UI" pitchFamily="34" charset="0"/>
              </a:rPr>
              <a:t>Образ</a:t>
            </a:r>
            <a:r>
              <a:rPr lang="ru-RU" sz="6000" i="1" dirty="0" smtClean="0">
                <a:latin typeface="Mistral" pitchFamily="66" charset="0"/>
                <a:cs typeface="Segoe UI" pitchFamily="34" charset="0"/>
              </a:rPr>
              <a:t> «тургеневской девушки» в повести «Ася»</a:t>
            </a:r>
            <a:endParaRPr lang="ru-RU" sz="6000" i="1" dirty="0">
              <a:latin typeface="Mistral" pitchFamily="66" charset="0"/>
              <a:cs typeface="Segoe UI" pitchFamily="34" charset="0"/>
            </a:endParaRPr>
          </a:p>
        </p:txBody>
      </p:sp>
      <p:pic>
        <p:nvPicPr>
          <p:cNvPr id="5123" name="Рисунок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714500"/>
            <a:ext cx="41433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9" descr="j02819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1214438"/>
            <a:ext cx="3786188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14352"/>
            <a:ext cx="4929222" cy="1162050"/>
          </a:xfrm>
        </p:spPr>
        <p:txBody>
          <a:bodyPr/>
          <a:lstStyle/>
          <a:p>
            <a:r>
              <a:rPr lang="ru-RU" sz="5400" dirty="0" smtClean="0">
                <a:latin typeface="Mistral" pitchFamily="66" charset="0"/>
              </a:rPr>
              <a:t>«Тургеневскую девушку» отличает</a:t>
            </a:r>
            <a:endParaRPr lang="ru-RU" sz="5400" dirty="0">
              <a:latin typeface="Mistral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571612"/>
            <a:ext cx="4100514" cy="492922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г</a:t>
            </a:r>
            <a:r>
              <a:rPr lang="ru-RU" sz="2100" b="1" dirty="0" smtClean="0">
                <a:solidFill>
                  <a:schemeClr val="tx2">
                    <a:lumMod val="50000"/>
                  </a:schemeClr>
                </a:solidFill>
              </a:rPr>
              <a:t>лубокий внутренний мир</a:t>
            </a:r>
          </a:p>
          <a:p>
            <a:pPr>
              <a:buFont typeface="Wingdings" pitchFamily="2" charset="2"/>
              <a:buChar char="Ø"/>
            </a:pPr>
            <a:r>
              <a:rPr lang="ru-RU" sz="2100" b="1" dirty="0" smtClean="0">
                <a:solidFill>
                  <a:schemeClr val="tx2">
                    <a:lumMod val="50000"/>
                  </a:schemeClr>
                </a:solidFill>
              </a:rPr>
              <a:t> превосходство внутренней красоты над внешней</a:t>
            </a:r>
          </a:p>
          <a:p>
            <a:pPr>
              <a:buFont typeface="Wingdings" pitchFamily="2" charset="2"/>
              <a:buChar char="Ø"/>
            </a:pPr>
            <a:r>
              <a:rPr lang="ru-RU" sz="2100" b="1" dirty="0" smtClean="0">
                <a:solidFill>
                  <a:schemeClr val="tx2">
                    <a:lumMod val="50000"/>
                  </a:schemeClr>
                </a:solidFill>
              </a:rPr>
              <a:t> проста, сердечная искренность</a:t>
            </a:r>
          </a:p>
          <a:p>
            <a:pPr>
              <a:buFont typeface="Wingdings" pitchFamily="2" charset="2"/>
              <a:buChar char="Ø"/>
            </a:pPr>
            <a:r>
              <a:rPr lang="ru-RU" sz="2100" b="1" dirty="0" smtClean="0">
                <a:solidFill>
                  <a:schemeClr val="tx2">
                    <a:lumMod val="50000"/>
                  </a:schemeClr>
                </a:solidFill>
              </a:rPr>
              <a:t> непосредственность</a:t>
            </a:r>
          </a:p>
          <a:p>
            <a:pPr>
              <a:buFont typeface="Wingdings" pitchFamily="2" charset="2"/>
              <a:buChar char="Ø"/>
            </a:pPr>
            <a:r>
              <a:rPr lang="ru-RU" sz="2100" b="1" dirty="0" smtClean="0">
                <a:solidFill>
                  <a:schemeClr val="tx2">
                    <a:lumMod val="50000"/>
                  </a:schemeClr>
                </a:solidFill>
              </a:rPr>
              <a:t> отсутствие фальши и лицемерия</a:t>
            </a:r>
          </a:p>
          <a:p>
            <a:pPr>
              <a:buFont typeface="Wingdings" pitchFamily="2" charset="2"/>
              <a:buChar char="Ø"/>
            </a:pPr>
            <a:r>
              <a:rPr lang="ru-RU" sz="2100" b="1" dirty="0" smtClean="0">
                <a:solidFill>
                  <a:schemeClr val="tx2">
                    <a:lumMod val="50000"/>
                  </a:schemeClr>
                </a:solidFill>
              </a:rPr>
              <a:t> сила духа</a:t>
            </a:r>
          </a:p>
          <a:p>
            <a:pPr>
              <a:buFont typeface="Wingdings" pitchFamily="2" charset="2"/>
              <a:buChar char="Ø"/>
            </a:pPr>
            <a:r>
              <a:rPr lang="ru-RU" sz="2100" b="1" dirty="0" smtClean="0">
                <a:solidFill>
                  <a:schemeClr val="tx2">
                    <a:lumMod val="50000"/>
                  </a:schemeClr>
                </a:solidFill>
              </a:rPr>
              <a:t> самоотверженность</a:t>
            </a:r>
          </a:p>
          <a:p>
            <a:pPr>
              <a:buFont typeface="Wingdings" pitchFamily="2" charset="2"/>
              <a:buChar char="Ø"/>
            </a:pPr>
            <a:r>
              <a:rPr lang="ru-RU" sz="2100" b="1" dirty="0" smtClean="0">
                <a:solidFill>
                  <a:schemeClr val="tx2">
                    <a:lumMod val="50000"/>
                  </a:schemeClr>
                </a:solidFill>
              </a:rPr>
              <a:t> готовность к свершению подвига</a:t>
            </a:r>
          </a:p>
          <a:p>
            <a:pPr>
              <a:buFont typeface="Wingdings" pitchFamily="2" charset="2"/>
              <a:buChar char="Ø"/>
            </a:pPr>
            <a:r>
              <a:rPr lang="ru-RU" sz="2100" b="1" dirty="0" smtClean="0">
                <a:solidFill>
                  <a:schemeClr val="tx2">
                    <a:lumMod val="50000"/>
                  </a:schemeClr>
                </a:solidFill>
              </a:rPr>
              <a:t> способность противостоять                свету</a:t>
            </a:r>
          </a:p>
          <a:p>
            <a:endParaRPr lang="ru-RU" sz="2000" b="1" dirty="0"/>
          </a:p>
        </p:txBody>
      </p:sp>
      <p:pic>
        <p:nvPicPr>
          <p:cNvPr id="5" name="Picture 4" descr="не стесняйся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714356"/>
            <a:ext cx="3714776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75" y="500063"/>
            <a:ext cx="8143875" cy="60023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200" dirty="0">
                <a:solidFill>
                  <a:schemeClr val="bg2">
                    <a:lumMod val="25000"/>
                  </a:schemeClr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Segoe UI" pitchFamily="34" charset="0"/>
                <a:cs typeface="Segoe UI" pitchFamily="34" charset="0"/>
              </a:rPr>
              <a:t>Цели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  <a:latin typeface="Segoe UI" pitchFamily="34" charset="0"/>
                <a:cs typeface="Segoe UI" pitchFamily="34" charset="0"/>
              </a:rPr>
              <a:t>: показать способы создания образа; развивать навыки анализа текста, монологической речи; дать понятие о «тургеневской девушке».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200" dirty="0">
                <a:solidFill>
                  <a:schemeClr val="bg2">
                    <a:lumMod val="25000"/>
                  </a:schemeClr>
                </a:solidFill>
                <a:latin typeface="Segoe UI" pitchFamily="34" charset="0"/>
                <a:cs typeface="Segoe UI" pitchFamily="34" charset="0"/>
              </a:rPr>
              <a:t>  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Segoe UI" pitchFamily="34" charset="0"/>
                <a:cs typeface="Segoe UI" pitchFamily="34" charset="0"/>
              </a:rPr>
              <a:t>Методические приёмы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  <a:latin typeface="Segoe UI" pitchFamily="34" charset="0"/>
                <a:cs typeface="Segoe UI" pitchFamily="34" charset="0"/>
              </a:rPr>
              <a:t>: пересказ, беседа по вопросам, работа в группах, элементы анализа текста.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200" dirty="0">
                <a:solidFill>
                  <a:schemeClr val="bg2">
                    <a:lumMod val="25000"/>
                  </a:schemeClr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Segoe UI" pitchFamily="34" charset="0"/>
                <a:cs typeface="Segoe UI" pitchFamily="34" charset="0"/>
              </a:rPr>
              <a:t>Оборудование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  <a:latin typeface="Segoe UI" pitchFamily="34" charset="0"/>
                <a:cs typeface="Segoe UI" pitchFamily="34" charset="0"/>
              </a:rPr>
              <a:t>: презентация, аудиозаписи «Баркаролы» П.И.Чайковского, русской народной песни «Матушка, голубушка».</a:t>
            </a:r>
            <a:br>
              <a:rPr lang="ru-RU" sz="3200" dirty="0">
                <a:solidFill>
                  <a:schemeClr val="bg2">
                    <a:lumMod val="25000"/>
                  </a:schemeClr>
                </a:solidFill>
                <a:latin typeface="Segoe UI" pitchFamily="34" charset="0"/>
                <a:cs typeface="Segoe UI" pitchFamily="34" charset="0"/>
              </a:rPr>
            </a:br>
            <a:endParaRPr lang="ru-RU" sz="3200" dirty="0">
              <a:solidFill>
                <a:schemeClr val="bg2">
                  <a:lumMod val="2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785818"/>
          </a:xfrm>
        </p:spPr>
        <p:txBody>
          <a:bodyPr/>
          <a:lstStyle/>
          <a:p>
            <a:r>
              <a:rPr lang="ru-RU" sz="6600" b="1" dirty="0" smtClean="0">
                <a:latin typeface="Mistral" pitchFamily="66" charset="0"/>
              </a:rPr>
              <a:t>     Работа в группах.</a:t>
            </a:r>
            <a:endParaRPr lang="ru-RU" sz="6600" b="1" dirty="0">
              <a:latin typeface="Mistral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5"/>
            <a:ext cx="8229600" cy="4824426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Segoe UI" pitchFamily="34" charset="0"/>
                <a:cs typeface="Segoe UI" pitchFamily="34" charset="0"/>
              </a:rPr>
              <a:t>1 группа. Портрет.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Segoe UI" pitchFamily="34" charset="0"/>
                <a:cs typeface="Segoe UI" pitchFamily="34" charset="0"/>
              </a:rPr>
              <a:t>    -Можно ли назвать Асю красавицей? Найдите в тексте детали портрета. В чём особенности портрета Аси?</a:t>
            </a:r>
          </a:p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Segoe UI" pitchFamily="34" charset="0"/>
                <a:cs typeface="Segoe UI" pitchFamily="34" charset="0"/>
              </a:rPr>
              <a:t>2 группа. Основные черты характера Аси.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Segoe UI" pitchFamily="34" charset="0"/>
                <a:cs typeface="Segoe UI" pitchFamily="34" charset="0"/>
              </a:rPr>
              <a:t>    -Найдите в тексте высказывания об Асе Гагина и Н.Н., прокомментируйте, сделайте вывод.</a:t>
            </a:r>
          </a:p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Segoe UI" pitchFamily="34" charset="0"/>
                <a:cs typeface="Segoe UI" pitchFamily="34" charset="0"/>
              </a:rPr>
              <a:t>3 группа. Ключевые образы, связанные с Асей.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Segoe UI" pitchFamily="34" charset="0"/>
                <a:cs typeface="Segoe UI" pitchFamily="34" charset="0"/>
              </a:rPr>
              <a:t>   - Найдите в тексте такие образы, прокомментируйте их.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Segoe UI" pitchFamily="34" charset="0"/>
                <a:cs typeface="Segoe UI" pitchFamily="34" charset="0"/>
              </a:rPr>
              <a:t>   - Какие образы противопоставлены образу Аси?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85776"/>
            <a:ext cx="8305800" cy="213286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Mistral" pitchFamily="66" charset="0"/>
              </a:rPr>
              <a:t>     </a:t>
            </a:r>
            <a:r>
              <a:rPr lang="ru-RU" sz="7200" dirty="0" smtClean="0">
                <a:latin typeface="Mistral" pitchFamily="66" charset="0"/>
              </a:rPr>
              <a:t>Образ главной героини.</a:t>
            </a:r>
            <a:endParaRPr lang="ru-RU" sz="7200" dirty="0">
              <a:latin typeface="Mistral" pitchFamily="66" charset="0"/>
            </a:endParaRPr>
          </a:p>
        </p:txBody>
      </p:sp>
      <p:pic>
        <p:nvPicPr>
          <p:cNvPr id="7171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785938"/>
            <a:ext cx="3571875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714750" y="1643063"/>
            <a:ext cx="5429250" cy="60324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0" lvl="3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4400" dirty="0">
                <a:solidFill>
                  <a:schemeClr val="tx2">
                    <a:lumMod val="75000"/>
                  </a:schemeClr>
                </a:solidFill>
                <a:latin typeface="Mistral" pitchFamily="66" charset="0"/>
              </a:rPr>
              <a:t>Портрет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Ася отнюдь не красавица, хотя кажется повествователю «очень миловидной». У неё «самое изменчивое лицо».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Собственно внешняя красота не является доминирующей чертой «Тургеневской девушки». В облике своих героинь автору важны обаяние, грация, свобода, искренность, чистота, неповторимость.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6143668" cy="1928802"/>
          </a:xfrm>
        </p:spPr>
        <p:txBody>
          <a:bodyPr/>
          <a:lstStyle/>
          <a:p>
            <a:r>
              <a:rPr lang="ru-RU" sz="3200" b="1" dirty="0" smtClean="0">
                <a:latin typeface="Monotype Corsiva" pitchFamily="66" charset="0"/>
              </a:rPr>
              <a:t>«Её надо хорошенько знать, чтобы о ней судить, у ней сердце очень доброе, но голова бедовая…»</a:t>
            </a:r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57224" y="1428736"/>
            <a:ext cx="5500726" cy="6215106"/>
          </a:xfrm>
        </p:spPr>
        <p:txBody>
          <a:bodyPr/>
          <a:lstStyle/>
          <a:p>
            <a:endParaRPr lang="ru-RU" sz="3600" b="1" dirty="0" smtClean="0">
              <a:solidFill>
                <a:schemeClr val="bg2">
                  <a:lumMod val="25000"/>
                </a:schemeClr>
              </a:solidFill>
              <a:latin typeface="Mistral" pitchFamily="66" charset="0"/>
            </a:endParaRPr>
          </a:p>
          <a:p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Mistral" pitchFamily="66" charset="0"/>
              </a:rPr>
              <a:t>2. 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Mistral" pitchFamily="66" charset="0"/>
              </a:rPr>
              <a:t>Основные черты характера Аси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Mistral" pitchFamily="66" charset="0"/>
              </a:rPr>
              <a:t>            </a:t>
            </a:r>
            <a:r>
              <a:rPr lang="ru-RU" sz="2100" b="1" dirty="0" smtClean="0">
                <a:solidFill>
                  <a:schemeClr val="tx2">
                    <a:lumMod val="50000"/>
                  </a:schemeClr>
                </a:solidFill>
              </a:rPr>
              <a:t>естественность</a:t>
            </a:r>
          </a:p>
          <a:p>
            <a:pPr>
              <a:buFont typeface="Wingdings" pitchFamily="2" charset="2"/>
              <a:buChar char="Ø"/>
            </a:pPr>
            <a:r>
              <a:rPr lang="ru-RU" sz="2100" b="1" dirty="0" smtClean="0">
                <a:solidFill>
                  <a:schemeClr val="tx2">
                    <a:lumMod val="50000"/>
                  </a:schemeClr>
                </a:solidFill>
              </a:rPr>
              <a:t>            наивность</a:t>
            </a:r>
          </a:p>
          <a:p>
            <a:pPr>
              <a:buFont typeface="Wingdings" pitchFamily="2" charset="2"/>
              <a:buChar char="Ø"/>
            </a:pPr>
            <a:r>
              <a:rPr lang="ru-RU" sz="2100" b="1" dirty="0" smtClean="0">
                <a:solidFill>
                  <a:schemeClr val="tx2">
                    <a:lumMod val="50000"/>
                  </a:schemeClr>
                </a:solidFill>
              </a:rPr>
              <a:t>            искренность</a:t>
            </a:r>
          </a:p>
          <a:p>
            <a:pPr>
              <a:buFont typeface="Wingdings" pitchFamily="2" charset="2"/>
              <a:buChar char="Ø"/>
            </a:pPr>
            <a:r>
              <a:rPr lang="ru-RU" sz="2100" b="1" dirty="0" smtClean="0">
                <a:solidFill>
                  <a:schemeClr val="tx2">
                    <a:lumMod val="50000"/>
                  </a:schemeClr>
                </a:solidFill>
              </a:rPr>
              <a:t>            непосредственность</a:t>
            </a:r>
          </a:p>
          <a:p>
            <a:pPr>
              <a:buFont typeface="Wingdings" pitchFamily="2" charset="2"/>
              <a:buChar char="Ø"/>
            </a:pPr>
            <a:r>
              <a:rPr lang="ru-RU" sz="2100" b="1" dirty="0" smtClean="0">
                <a:solidFill>
                  <a:schemeClr val="tx2">
                    <a:lumMod val="50000"/>
                  </a:schemeClr>
                </a:solidFill>
              </a:rPr>
              <a:t>           «</a:t>
            </a:r>
            <a:r>
              <a:rPr lang="ru-RU" sz="2100" b="1" dirty="0" err="1" smtClean="0">
                <a:solidFill>
                  <a:schemeClr val="tx2">
                    <a:lumMod val="50000"/>
                  </a:schemeClr>
                </a:solidFill>
              </a:rPr>
              <a:t>окрылённость</a:t>
            </a:r>
            <a:r>
              <a:rPr lang="ru-RU" sz="2100" b="1" dirty="0" smtClean="0">
                <a:solidFill>
                  <a:schemeClr val="tx2">
                    <a:lumMod val="50000"/>
                  </a:schemeClr>
                </a:solidFill>
              </a:rPr>
              <a:t>»</a:t>
            </a:r>
          </a:p>
          <a:p>
            <a:pPr>
              <a:buFont typeface="Wingdings" pitchFamily="2" charset="2"/>
              <a:buChar char="Ø"/>
            </a:pPr>
            <a:r>
              <a:rPr lang="ru-RU" sz="2100" b="1" dirty="0" smtClean="0">
                <a:solidFill>
                  <a:schemeClr val="tx2">
                    <a:lumMod val="50000"/>
                  </a:schemeClr>
                </a:solidFill>
              </a:rPr>
              <a:t>  способность глубоко чувствовать</a:t>
            </a:r>
          </a:p>
          <a:p>
            <a:pPr>
              <a:buFont typeface="Wingdings" pitchFamily="2" charset="2"/>
              <a:buChar char="Ø"/>
            </a:pPr>
            <a:r>
              <a:rPr lang="ru-RU" sz="2100" b="1" dirty="0" smtClean="0">
                <a:solidFill>
                  <a:schemeClr val="tx2">
                    <a:lumMod val="50000"/>
                  </a:schemeClr>
                </a:solidFill>
              </a:rPr>
              <a:t>  стремление к «полёту», к подвигу, к       самосовершенствованию</a:t>
            </a:r>
          </a:p>
          <a:p>
            <a:pPr>
              <a:buFont typeface="Wingdings" pitchFamily="2" charset="2"/>
              <a:buChar char="Ø"/>
            </a:pPr>
            <a:r>
              <a:rPr lang="ru-RU" sz="2100" b="1" dirty="0" smtClean="0">
                <a:solidFill>
                  <a:schemeClr val="tx2">
                    <a:lumMod val="50000"/>
                  </a:schemeClr>
                </a:solidFill>
              </a:rPr>
              <a:t>  самоотверженность</a:t>
            </a:r>
          </a:p>
          <a:p>
            <a:pPr>
              <a:buFont typeface="Wingdings" pitchFamily="2" charset="2"/>
              <a:buChar char="Ø"/>
            </a:pPr>
            <a:r>
              <a:rPr lang="ru-RU" sz="2100" b="1" dirty="0" smtClean="0">
                <a:solidFill>
                  <a:schemeClr val="tx2">
                    <a:lumMod val="50000"/>
                  </a:schemeClr>
                </a:solidFill>
              </a:rPr>
              <a:t>  доброта, внутренняя сила</a:t>
            </a:r>
            <a:endParaRPr lang="ru-RU" sz="2100" b="1" dirty="0"/>
          </a:p>
        </p:txBody>
      </p:sp>
      <p:pic>
        <p:nvPicPr>
          <p:cNvPr id="7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43636" y="214290"/>
            <a:ext cx="3000364" cy="6429419"/>
          </a:xfrm>
          <a:noFill/>
        </p:spPr>
      </p:pic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286512" y="6000768"/>
            <a:ext cx="2214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90000"/>
                  </a:schemeClr>
                </a:solidFill>
              </a:rPr>
              <a:t>В. М. Зельдес</a:t>
            </a:r>
          </a:p>
          <a:p>
            <a:r>
              <a:rPr lang="ru-RU" sz="2000" dirty="0" smtClean="0">
                <a:solidFill>
                  <a:schemeClr val="bg2">
                    <a:lumMod val="90000"/>
                  </a:schemeClr>
                </a:solidFill>
              </a:rPr>
              <a:t>         (1982)</a:t>
            </a:r>
            <a:endParaRPr lang="ru-RU" sz="20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85728"/>
            <a:ext cx="8143932" cy="1357322"/>
          </a:xfrm>
        </p:spPr>
        <p:txBody>
          <a:bodyPr/>
          <a:lstStyle/>
          <a:p>
            <a:r>
              <a:rPr lang="ru-RU" sz="4800" dirty="0" smtClean="0">
                <a:latin typeface="Monotype Corsiva" pitchFamily="66" charset="0"/>
              </a:rPr>
              <a:t>«Крылья у меня выросли – да       лететь некуда.»</a:t>
            </a:r>
            <a:endParaRPr lang="ru-RU" sz="4800" dirty="0">
              <a:latin typeface="Monotype Corsiva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86182" y="1920085"/>
            <a:ext cx="5572164" cy="4434840"/>
          </a:xfrm>
        </p:spPr>
        <p:txBody>
          <a:bodyPr/>
          <a:lstStyle/>
          <a:p>
            <a:pPr>
              <a:buNone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Mistral" pitchFamily="66" charset="0"/>
              </a:rPr>
              <a:t>3.Ключевые образы, связанные с Асей.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/>
              <a:t>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статуя мадонны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легенда о </a:t>
            </a:r>
            <a:r>
              <a:rPr lang="ru-RU" sz="3200" b="1" dirty="0" err="1" smtClean="0">
                <a:solidFill>
                  <a:schemeClr val="tx2">
                    <a:lumMod val="50000"/>
                  </a:schemeClr>
                </a:solidFill>
              </a:rPr>
              <a:t>Лорелее</a:t>
            </a:r>
            <a:endParaRPr lang="ru-RU" sz="3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Татьяна, героиня «Евгения Онегина»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образ летящей птицы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364333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6072206"/>
            <a:ext cx="2892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B0F0"/>
                </a:solidFill>
              </a:rPr>
              <a:t>В. М. Зельдес</a:t>
            </a:r>
          </a:p>
          <a:p>
            <a:r>
              <a:rPr lang="ru-RU" sz="2400" dirty="0" smtClean="0">
                <a:solidFill>
                  <a:srgbClr val="00B0F0"/>
                </a:solidFill>
              </a:rPr>
              <a:t>    (1982)</a:t>
            </a:r>
            <a:endParaRPr lang="ru-RU" sz="2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latin typeface="Monotype Corsiva" pitchFamily="66" charset="0"/>
              </a:rPr>
              <a:t>Сопоставление психологического состояния и действий героев в </a:t>
            </a:r>
            <a:r>
              <a:rPr lang="en-US" sz="4000" dirty="0" smtClean="0">
                <a:latin typeface="Monotype Corsiva" pitchFamily="66" charset="0"/>
              </a:rPr>
              <a:t>XI-XII </a:t>
            </a:r>
            <a:r>
              <a:rPr lang="ru-RU" sz="4000" dirty="0" smtClean="0">
                <a:latin typeface="Monotype Corsiva" pitchFamily="66" charset="0"/>
              </a:rPr>
              <a:t>гл.</a:t>
            </a:r>
            <a:endParaRPr lang="ru-RU" sz="4000" dirty="0">
              <a:latin typeface="Monotype Corsiva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2000239"/>
          <a:ext cx="8258204" cy="412178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129102"/>
                <a:gridCol w="4129102"/>
              </a:tblGrid>
              <a:tr h="527299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     Господин Н. Н.</a:t>
                      </a:r>
                      <a:endParaRPr lang="ru-RU" sz="28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             Ася</a:t>
                      </a:r>
                      <a:endParaRPr lang="ru-RU" sz="28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479884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               весёлый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          печальная</a:t>
                      </a:r>
                      <a:endParaRPr lang="ru-RU" sz="2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479884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              любуется</a:t>
                      </a:r>
                      <a:endParaRPr lang="ru-RU" sz="2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            боится</a:t>
                      </a:r>
                      <a:endParaRPr lang="ru-RU" sz="2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837475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              </a:t>
                      </a:r>
                      <a:r>
                        <a:rPr lang="ru-RU" sz="240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вошёл</a:t>
                      </a:r>
                      <a:endParaRPr lang="ru-RU" sz="2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   покраснела, собралась       было бежать</a:t>
                      </a:r>
                      <a:endParaRPr lang="ru-RU" sz="2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837475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«не только о будущем – о завтрашнем дне не думал»</a:t>
                      </a:r>
                      <a:endParaRPr lang="ru-RU" sz="2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«всю ночь думала… о многом</a:t>
                      </a:r>
                      <a:endParaRPr lang="ru-RU" sz="2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479884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«мне было очень хорошо»</a:t>
                      </a:r>
                      <a:endParaRPr lang="ru-RU" sz="2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        мысли о смерти</a:t>
                      </a:r>
                      <a:endParaRPr lang="ru-RU" sz="2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479884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              смеётся</a:t>
                      </a:r>
                      <a:endParaRPr lang="ru-RU" sz="2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              бледнеет</a:t>
                      </a:r>
                      <a:endParaRPr lang="ru-RU" sz="2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85728"/>
            <a:ext cx="7929586" cy="1214446"/>
          </a:xfrm>
        </p:spPr>
        <p:txBody>
          <a:bodyPr/>
          <a:lstStyle/>
          <a:p>
            <a:r>
              <a:rPr lang="ru-RU" sz="5400" dirty="0" smtClean="0">
                <a:latin typeface="Monotype Corsiva" pitchFamily="66" charset="0"/>
              </a:rPr>
              <a:t>Почему счастье героев не   состоялось?</a:t>
            </a:r>
            <a:endParaRPr lang="ru-RU" sz="5400" dirty="0">
              <a:latin typeface="Monotype Corsiva" pitchFamily="66" charset="0"/>
            </a:endParaRPr>
          </a:p>
        </p:txBody>
      </p:sp>
      <p:pic>
        <p:nvPicPr>
          <p:cNvPr id="6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00694" y="571480"/>
            <a:ext cx="3286148" cy="6000792"/>
          </a:xfr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1357298"/>
            <a:ext cx="4900618" cy="5357850"/>
          </a:xfrm>
        </p:spPr>
        <p:txBody>
          <a:bodyPr/>
          <a:lstStyle/>
          <a:p>
            <a:pPr>
              <a:buNone/>
            </a:pPr>
            <a:r>
              <a:rPr lang="ru-RU" sz="2100" b="1" dirty="0" smtClean="0"/>
              <a:t>         </a:t>
            </a:r>
            <a:r>
              <a:rPr lang="ru-RU" sz="2100" b="1" dirty="0" smtClean="0">
                <a:solidFill>
                  <a:schemeClr val="tx2">
                    <a:lumMod val="50000"/>
                  </a:schemeClr>
                </a:solidFill>
              </a:rPr>
              <a:t>Н. Н. боится </a:t>
            </a:r>
            <a:r>
              <a:rPr lang="ru-RU" sz="2100" b="1" dirty="0" err="1" smtClean="0">
                <a:solidFill>
                  <a:schemeClr val="tx2">
                    <a:lumMod val="50000"/>
                  </a:schemeClr>
                </a:solidFill>
              </a:rPr>
              <a:t>Асиной</a:t>
            </a:r>
            <a:r>
              <a:rPr lang="ru-RU" sz="2100" b="1" dirty="0" smtClean="0">
                <a:solidFill>
                  <a:schemeClr val="tx2">
                    <a:lumMod val="50000"/>
                  </a:schemeClr>
                </a:solidFill>
              </a:rPr>
              <a:t> «странности», боится неожиданности и беспокойства, которое ему сулит женитьба на ней. Он поступает «благоразумно», «по правилам», «как честный человек», а любовь – нарушение всех правил.</a:t>
            </a:r>
          </a:p>
          <a:p>
            <a:pPr>
              <a:buNone/>
            </a:pPr>
            <a:r>
              <a:rPr lang="ru-RU" sz="2100" b="1" dirty="0" smtClean="0">
                <a:solidFill>
                  <a:schemeClr val="tx2">
                    <a:lumMod val="50000"/>
                  </a:schemeClr>
                </a:solidFill>
              </a:rPr>
              <a:t>         Героям не суждено быть вместе. Автор наказывает героя за то, что он не узнал любовь, сомневался в ней. Осознание чувства любви к нему пришло слишком поздно. Нельзя откладывать любовь и счастье на завтра.</a:t>
            </a:r>
            <a:endParaRPr lang="ru-RU" sz="21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43702" y="6000768"/>
            <a:ext cx="21782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М. В. Зельдес</a:t>
            </a:r>
          </a:p>
          <a:p>
            <a:r>
              <a:rPr lang="ru-RU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    (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1982</a:t>
            </a:r>
            <a:r>
              <a:rPr lang="ru-RU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)</a:t>
            </a:r>
            <a:endParaRPr lang="ru-RU" sz="2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9358378" cy="1143008"/>
          </a:xfrm>
        </p:spPr>
        <p:txBody>
          <a:bodyPr/>
          <a:lstStyle/>
          <a:p>
            <a:r>
              <a:rPr lang="ru-RU" sz="5400" dirty="0" smtClean="0">
                <a:latin typeface="Mistral" pitchFamily="66" charset="0"/>
              </a:rPr>
              <a:t>Образ «тургеневской девушки»</a:t>
            </a:r>
            <a:endParaRPr lang="ru-RU" sz="54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500174"/>
            <a:ext cx="885831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591</TotalTime>
  <Words>532</Words>
  <Application>Microsoft Office PowerPoint</Application>
  <PresentationFormat>Экран (4:3)</PresentationFormat>
  <Paragraphs>71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Образ «тургеневской девушки» в повести «Ася»</vt:lpstr>
      <vt:lpstr>Слайд 2</vt:lpstr>
      <vt:lpstr>     Работа в группах.</vt:lpstr>
      <vt:lpstr>     Образ главной героини.</vt:lpstr>
      <vt:lpstr>«Её надо хорошенько знать, чтобы о ней судить, у ней сердце очень доброе, но голова бедовая…»</vt:lpstr>
      <vt:lpstr>«Крылья у меня выросли – да       лететь некуда.»</vt:lpstr>
      <vt:lpstr>Сопоставление психологического состояния и действий героев в XI-XII гл.</vt:lpstr>
      <vt:lpstr>Почему счастье героев не   состоялось?</vt:lpstr>
      <vt:lpstr>Образ «тургеневской девушки»</vt:lpstr>
      <vt:lpstr>«Тургеневскую девушку» отличает</vt:lpstr>
    </vt:vector>
  </TitlesOfParts>
  <Company>Satit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 «тургеневской девушки» в повести «Ася»</dc:title>
  <dc:creator>GreyWolf</dc:creator>
  <cp:lastModifiedBy>User</cp:lastModifiedBy>
  <cp:revision>17</cp:revision>
  <dcterms:created xsi:type="dcterms:W3CDTF">2011-11-04T14:35:30Z</dcterms:created>
  <dcterms:modified xsi:type="dcterms:W3CDTF">2012-03-15T14:10:19Z</dcterms:modified>
</cp:coreProperties>
</file>