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9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622EE-DE4C-4EA1-93E5-ADB48252C49B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6E506E-ED4B-434D-A053-836F6A6D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+mn-lt"/>
              </a:rPr>
            </a:br>
            <a:r>
              <a:rPr lang="ru-RU" sz="4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+mn-lt"/>
              </a:rPr>
            </a:br>
            <a:r>
              <a:rPr lang="ru-RU" sz="4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+mn-lt"/>
              </a:rPr>
            </a:br>
            <a:r>
              <a:rPr lang="ru-RU" sz="4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+mn-lt"/>
              </a:rPr>
            </a:br>
            <a:r>
              <a:rPr lang="ru-RU" sz="4400" dirty="0" err="1" smtClean="0">
                <a:solidFill>
                  <a:srgbClr val="7030A0"/>
                </a:solidFill>
                <a:latin typeface="+mn-lt"/>
              </a:rPr>
              <a:t>Зд</a:t>
            </a:r>
            <a:r>
              <a:rPr lang="ru-RU" sz="4400" dirty="0" err="1" smtClean="0">
                <a:solidFill>
                  <a:srgbClr val="7030A0"/>
                </a:solidFill>
                <a:effectLst/>
                <a:latin typeface="+mn-lt"/>
              </a:rPr>
              <a:t>оровьесберегающие</a:t>
            </a:r>
            <a:r>
              <a:rPr lang="ru-RU" sz="4400" dirty="0" smtClean="0">
                <a:solidFill>
                  <a:srgbClr val="7030A0"/>
                </a:solidFill>
                <a:effectLst/>
                <a:latin typeface="+mn-lt"/>
              </a:rPr>
              <a:t> технологии предложенные </a:t>
            </a:r>
            <a:r>
              <a:rPr lang="ru-RU" sz="4400" dirty="0" err="1" smtClean="0">
                <a:solidFill>
                  <a:srgbClr val="7030A0"/>
                </a:solidFill>
                <a:effectLst/>
                <a:latin typeface="+mn-lt"/>
              </a:rPr>
              <a:t>н.к.смирновым</a:t>
            </a:r>
            <a:r>
              <a:rPr lang="ru-RU" sz="4400" dirty="0" smtClean="0">
                <a:solidFill>
                  <a:srgbClr val="7030A0"/>
                </a:solidFill>
                <a:effectLst/>
                <a:latin typeface="+mn-lt"/>
              </a:rPr>
              <a:t> и используемые в учебно-воспитательном процессе</a:t>
            </a:r>
            <a:endParaRPr lang="ru-RU" sz="4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643578"/>
            <a:ext cx="2857520" cy="785818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Выполнил учитель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МОУ-СОШ с. Озёрное </a:t>
            </a:r>
          </a:p>
          <a:p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</a:rPr>
              <a:t>Аткарского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района Саратовской области</a:t>
            </a:r>
          </a:p>
          <a:p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</a:rPr>
              <a:t>Стихина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Елена Ивановна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6  Наличие и выбор места на уроке методов, способствующих активизации инициативы и творческого самовыражения самих учащихся, когда они действительно превращаются из «потребителей знаний» в субъектов действия по их получению и созиданию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Метод свободного выбора </a:t>
            </a:r>
            <a:r>
              <a:rPr lang="ru-RU" sz="2000" dirty="0" smtClean="0">
                <a:solidFill>
                  <a:schemeClr val="bg1"/>
                </a:solidFill>
              </a:rPr>
              <a:t>( свободная беседа, выбор действия, выбор способа действия, выбор способа взаимодействия, свобода </a:t>
            </a:r>
            <a:r>
              <a:rPr lang="ru-RU" sz="2000" dirty="0" smtClean="0">
                <a:solidFill>
                  <a:schemeClr val="bg1"/>
                </a:solidFill>
              </a:rPr>
              <a:t>творчества)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Активные </a:t>
            </a:r>
            <a:r>
              <a:rPr lang="ru-RU" sz="2000" dirty="0" smtClean="0">
                <a:solidFill>
                  <a:srgbClr val="C00000"/>
                </a:solidFill>
              </a:rPr>
              <a:t>методы обучения</a:t>
            </a:r>
            <a:r>
              <a:rPr lang="ru-RU" sz="2000" dirty="0" smtClean="0">
                <a:solidFill>
                  <a:schemeClr val="bg1"/>
                </a:solidFill>
              </a:rPr>
              <a:t> ( ученики в роли учителя, обучение действием, обсуждение в группах, ролевая игра, дискуссия, семинар, ученик как </a:t>
            </a:r>
            <a:r>
              <a:rPr lang="ru-RU" sz="2000" dirty="0" smtClean="0">
                <a:solidFill>
                  <a:schemeClr val="bg1"/>
                </a:solidFill>
              </a:rPr>
              <a:t>исследователь)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Методы</a:t>
            </a:r>
            <a:r>
              <a:rPr lang="ru-RU" sz="2000" dirty="0" smtClean="0">
                <a:solidFill>
                  <a:srgbClr val="C00000"/>
                </a:solidFill>
              </a:rPr>
              <a:t>, направленные на самопознание и развитие </a:t>
            </a:r>
            <a:r>
              <a:rPr lang="ru-RU" sz="2000" dirty="0" smtClean="0">
                <a:solidFill>
                  <a:schemeClr val="bg1"/>
                </a:solidFill>
              </a:rPr>
              <a:t>( интеллекта, эмоций, общения, воображения, самооценки и </a:t>
            </a:r>
            <a:r>
              <a:rPr lang="ru-RU" sz="2000" dirty="0" err="1" smtClean="0">
                <a:solidFill>
                  <a:schemeClr val="bg1"/>
                </a:solidFill>
              </a:rPr>
              <a:t>взаимооценки</a:t>
            </a:r>
            <a:r>
              <a:rPr lang="ru-RU" sz="2000" dirty="0" smtClean="0">
                <a:solidFill>
                  <a:schemeClr val="bg1"/>
                </a:solidFill>
              </a:rPr>
              <a:t>) по их получению и созиданию.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2-tub-ru.yandex.net/i?id=394178259-4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143512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110370957-5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143512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114743839-2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7207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23566"/>
          </a:xfrm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7 Место и длительность применения ТСО - </a:t>
            </a:r>
            <a:r>
              <a:rPr lang="ru-RU" sz="2000" dirty="0" smtClean="0">
                <a:solidFill>
                  <a:schemeClr val="bg1"/>
                </a:solidFill>
              </a:rPr>
              <a:t>8-10 минут, умение учителя использовать их как возможности инициирования дискуссий, обсуждения, привития интереса к познавательным программам, т.е. для взаимосвязанного решения как учебных, так и воспитательных задач.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8 Позы обучающихся и их чередование в зависимости от характера выполняемой работы.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Необходимо помнить, что нарушение осанки формируется как раз в школе.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3-tub-ru.yandex.net/i?id=331590223-3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101596676-4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78632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144918859-6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72008"/>
            <a:ext cx="21907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9 </a:t>
            </a:r>
            <a:r>
              <a:rPr lang="ru-RU" sz="2800" dirty="0" smtClean="0">
                <a:solidFill>
                  <a:srgbClr val="C00000"/>
                </a:solidFill>
              </a:rPr>
              <a:t>Физкультминутки и </a:t>
            </a:r>
            <a:r>
              <a:rPr lang="ru-RU" sz="2800" dirty="0" err="1" smtClean="0">
                <a:solidFill>
                  <a:srgbClr val="C00000"/>
                </a:solidFill>
              </a:rPr>
              <a:t>физкультпаузы</a:t>
            </a:r>
            <a:r>
              <a:rPr lang="ru-RU" sz="2800" dirty="0" smtClean="0">
                <a:solidFill>
                  <a:srgbClr val="C00000"/>
                </a:solidFill>
              </a:rPr>
              <a:t> на уроке являются обязательной составной частью </a:t>
            </a:r>
            <a:r>
              <a:rPr lang="ru-RU" sz="2800" dirty="0" smtClean="0">
                <a:solidFill>
                  <a:srgbClr val="C00000"/>
                </a:solidFill>
              </a:rPr>
              <a:t>урока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☺Первые</a:t>
            </a:r>
            <a:r>
              <a:rPr lang="ru-RU" sz="1800" dirty="0" smtClean="0">
                <a:solidFill>
                  <a:schemeClr val="bg1"/>
                </a:solidFill>
              </a:rPr>
              <a:t> признаки утомления служат сигналом к выполнению физкультминуток.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☺Физкультминутки</a:t>
            </a:r>
            <a:r>
              <a:rPr lang="ru-RU" sz="1800" dirty="0" smtClean="0">
                <a:solidFill>
                  <a:schemeClr val="bg1"/>
                </a:solidFill>
              </a:rPr>
              <a:t> положительно влияют на аналитическо-синтетическую деятельность мозга, активизируют сердечно сосудистую и дыхательную  системы , улучшают кровоснабжение внутренних органов и работоспособность нервной системы.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☺Известно</a:t>
            </a:r>
            <a:r>
              <a:rPr lang="ru-RU" sz="1800" dirty="0" smtClean="0">
                <a:solidFill>
                  <a:schemeClr val="bg1"/>
                </a:solidFill>
              </a:rPr>
              <a:t>, что дети быстро утомляются на уроках, поскольку длительное время находятся в статичном положении.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☺Проводят</a:t>
            </a:r>
            <a:r>
              <a:rPr lang="ru-RU" sz="1800" dirty="0" smtClean="0">
                <a:solidFill>
                  <a:schemeClr val="bg1"/>
                </a:solidFill>
              </a:rPr>
              <a:t> физкультминутку на 12- 20 минуте от начала урока по 1 минуте из 3-х лёгких упражнений.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im8-tub-ru.yandex.net/i?id=450108464-29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10 Положительной оценки заслуживает включение в содержательную часть урока вопросов, связанных со здоровьем и здоровым образом жизни; </a:t>
            </a:r>
            <a:r>
              <a:rPr lang="ru-RU" sz="2000" b="1" dirty="0" smtClean="0">
                <a:solidFill>
                  <a:schemeClr val="bg1"/>
                </a:solidFill>
              </a:rPr>
              <a:t>демонстрация примеров, прослеживание таких связей; формирование отношения к человеку и его здоровью как к ценности; выработка индивидуального способа безопасного поведения, обсуждения разных возможностей и последствий выбора того или иного поведения.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11 Наличие мотивации деятельности учащихся на уроке.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Внешняя мотивация: </a:t>
            </a:r>
            <a:r>
              <a:rPr lang="ru-RU" sz="2000" b="1" i="1" dirty="0" smtClean="0">
                <a:solidFill>
                  <a:schemeClr val="bg1"/>
                </a:solidFill>
              </a:rPr>
              <a:t>оценка, похвала, поддержка, соревновательный момент </a:t>
            </a:r>
            <a:r>
              <a:rPr lang="ru-RU" sz="2000" b="1" i="1" dirty="0" smtClean="0">
                <a:solidFill>
                  <a:schemeClr val="bg1"/>
                </a:solidFill>
              </a:rPr>
              <a:t>и т.п.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Стимуляция внутренней мотивации: </a:t>
            </a:r>
            <a:r>
              <a:rPr lang="ru-RU" sz="2000" b="1" i="1" dirty="0" smtClean="0">
                <a:solidFill>
                  <a:schemeClr val="bg1"/>
                </a:solidFill>
              </a:rPr>
              <a:t>стремление больше узнать, радость от активности, интерес к изучаемому предмету и т.п.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К вопросам здоровья вопросы мотивации имеют самое непосредственное отношение: постоянное принуждение к учебе разрушает здоровье детей и изматывает учителей. Между заинтересованностью в обучении и его позитивным влиянием на здоровье существует прямая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12 Психологический климат на </a:t>
            </a:r>
            <a:r>
              <a:rPr lang="ru-RU" sz="2000" dirty="0" smtClean="0">
                <a:solidFill>
                  <a:srgbClr val="C00000"/>
                </a:solidFill>
              </a:rPr>
              <a:t>уроке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Обучение </a:t>
            </a:r>
            <a:r>
              <a:rPr lang="ru-RU" sz="2000" dirty="0" smtClean="0">
                <a:solidFill>
                  <a:schemeClr val="bg1"/>
                </a:solidFill>
              </a:rPr>
              <a:t>и воспитание должно строиться без наказания и окриков (</a:t>
            </a:r>
            <a:r>
              <a:rPr lang="ru-RU" sz="2000" dirty="0" err="1" smtClean="0">
                <a:solidFill>
                  <a:schemeClr val="bg1"/>
                </a:solidFill>
              </a:rPr>
              <a:t>В.С.Сухолинский</a:t>
            </a:r>
            <a:r>
              <a:rPr lang="ru-RU" sz="2000" dirty="0" smtClean="0">
                <a:solidFill>
                  <a:schemeClr val="bg1"/>
                </a:solidFill>
              </a:rPr>
              <a:t>.)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Благоприятный психологический климат на уроке, служит одним из показателей успешности и его проведения: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☺Взаимоотношения</a:t>
            </a:r>
            <a:r>
              <a:rPr lang="ru-RU" sz="1800" dirty="0" smtClean="0">
                <a:solidFill>
                  <a:schemeClr val="bg1"/>
                </a:solidFill>
              </a:rPr>
              <a:t> на уроке между учителем и учениками: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комфорт, сотрудничество, индивидуальные подходы, учёт возрастных особенностей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☺ Между учениками: сотрудничество, дружелюбие, заинтересованность , активность.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Психологический дискомфорт на уроке для учителя, а затем и для учащихся, часто идет от чувства профессионального бессилие педагогической деятельности, поэтому учителю важно совершенствовать свое профессиональное мастерство.</a:t>
            </a: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im0-tub-ru.yandex.net/i?id=123256093-6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63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467128618-0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929198"/>
            <a:ext cx="22050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148926316-32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72074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13 Плотность урока. Количество времени затраченного обучающимися на учебную работу: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норма не менее 60% и не более 75-80%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14 Наличие на уроке эмоциональных разрядок: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</a:rPr>
              <a:t>утка, улыбка, юмористическая или поучительная картинка, поговорка, афоризм, небольшое стихотворение, музыкальная минутка.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2-tub-ru.yandex.net/i?id=48970599-1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15 Момент наступления утомления учащихся и снижение их учебной активности.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Определяется в ходе наблюдения по возрастанию двигательных и пассивных отвлечений у детей в процессе учебной работы. Норма: не ранее 25-30 минут в 1 классе, 35-40 минут в начальной школе, 40 минут в средней и старшей школе.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5-tub-ru.yandex.net/i?id=386400534-5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16 Темп окончания урока.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 нежелательным показателям относятся: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☺</a:t>
            </a:r>
            <a:r>
              <a:rPr lang="ru-RU" sz="2000" b="1" dirty="0" err="1" smtClean="0">
                <a:solidFill>
                  <a:schemeClr val="bg1"/>
                </a:solidFill>
              </a:rPr>
              <a:t>неоправдано</a:t>
            </a:r>
            <a:r>
              <a:rPr lang="ru-RU" sz="2000" b="1" dirty="0" smtClean="0">
                <a:solidFill>
                  <a:schemeClr val="bg1"/>
                </a:solidFill>
              </a:rPr>
              <a:t> быстрый темп заключительной части, её «</a:t>
            </a:r>
            <a:r>
              <a:rPr lang="ru-RU" sz="2000" b="1" dirty="0" err="1" smtClean="0">
                <a:solidFill>
                  <a:schemeClr val="bg1"/>
                </a:solidFill>
              </a:rPr>
              <a:t>скомканность</a:t>
            </a:r>
            <a:r>
              <a:rPr lang="ru-RU" sz="2000" b="1" dirty="0" smtClean="0">
                <a:solidFill>
                  <a:schemeClr val="bg1"/>
                </a:solidFill>
              </a:rPr>
              <a:t>»;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☺ </a:t>
            </a:r>
            <a:r>
              <a:rPr lang="ru-RU" sz="2000" b="1" dirty="0" smtClean="0">
                <a:solidFill>
                  <a:schemeClr val="bg1"/>
                </a:solidFill>
              </a:rPr>
              <a:t>отсутствие времени на вопросы учащихся;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☺</a:t>
            </a:r>
            <a:r>
              <a:rPr lang="ru-RU" sz="2000" b="1" dirty="0" err="1" smtClean="0">
                <a:solidFill>
                  <a:schemeClr val="bg1"/>
                </a:solidFill>
              </a:rPr>
              <a:t>необходимость</a:t>
            </a:r>
            <a:r>
              <a:rPr lang="ru-RU" sz="2000" b="1" dirty="0" smtClean="0">
                <a:solidFill>
                  <a:schemeClr val="bg1"/>
                </a:solidFill>
              </a:rPr>
              <a:t> торопливой, практически без комментариев, записи домашнего задания.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Все это- ненужный стресс как для школьников, так и для учителя. Кроме того, недопустима задержка учащихся в классе после звонка на перемену. Желательно, чтобы завершение урока было спокойным: учащиеся имели возможность задать учителю вопросы, учитель мог прокомментировать задание на дом, попрощаться с обучающимися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3-tub-ru.yandex.net/i?id=182166761-4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6009672697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799277305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Принципы </a:t>
            </a:r>
            <a:r>
              <a:rPr lang="ru-RU" sz="3100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«</a:t>
            </a:r>
            <a:r>
              <a:rPr lang="ru-RU" sz="2600" b="1" i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sz="2600" b="1" i="1" dirty="0" smtClean="0">
                <a:solidFill>
                  <a:schemeClr val="bg1"/>
                </a:solidFill>
              </a:rPr>
              <a:t> образовательные технологии </a:t>
            </a:r>
            <a:r>
              <a:rPr lang="ru-RU" sz="2600" dirty="0" smtClean="0">
                <a:solidFill>
                  <a:schemeClr val="bg1"/>
                </a:solidFill>
              </a:rPr>
              <a:t>— </a:t>
            </a:r>
            <a:r>
              <a:rPr lang="ru-RU" sz="2600" i="1" dirty="0" smtClean="0">
                <a:solidFill>
                  <a:schemeClr val="bg1"/>
                </a:solidFill>
              </a:rPr>
              <a:t>это системный подход к обучению и воспитанию, построенный на стремлении педагога не нанести ущерб здоровью учащихся».</a:t>
            </a:r>
            <a:r>
              <a:rPr lang="ru-RU" sz="2600" dirty="0" smtClean="0">
                <a:solidFill>
                  <a:schemeClr val="bg1"/>
                </a:solidFill>
              </a:rPr>
              <a:t> Н. К. Смирнов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Данные технологии должны удовлетворять принципам </a:t>
            </a:r>
            <a:r>
              <a:rPr lang="ru-RU" sz="2600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sz="2600" dirty="0" smtClean="0">
                <a:solidFill>
                  <a:schemeClr val="bg1"/>
                </a:solidFill>
              </a:rPr>
              <a:t>, которые сформулировал Н. К. Смирнов: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  <a:latin typeface="Monotype Corsiva"/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  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i="1" u="sng" dirty="0" smtClean="0">
                <a:solidFill>
                  <a:schemeClr val="bg1"/>
                </a:solidFill>
              </a:rPr>
              <a:t>«Не навреди!»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все применяемые методы, приемы, используемые средства должны быть обоснованными, проверенными на практике, не наносящими вреда здоровью ученика и учителя.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•   </a:t>
            </a:r>
            <a:r>
              <a:rPr lang="ru-RU" sz="2600" b="1" i="1" u="sng" dirty="0" smtClean="0">
                <a:solidFill>
                  <a:schemeClr val="bg1"/>
                </a:solidFill>
              </a:rPr>
              <a:t>Приоритет заботы о здоровье учителя и учащегося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все используемое должно быть оценено с позиции влияния на психофизиологическое состояние участников образовательного процесса.</a:t>
            </a:r>
          </a:p>
          <a:p>
            <a:r>
              <a:rPr lang="ru-RU" sz="2600" b="1" i="1" dirty="0" smtClean="0">
                <a:solidFill>
                  <a:schemeClr val="bg1"/>
                </a:solidFill>
              </a:rPr>
              <a:t>1 Непрерывность и преемственность </a:t>
            </a:r>
            <a:r>
              <a:rPr lang="ru-RU" sz="2600" dirty="0" smtClean="0">
                <a:solidFill>
                  <a:schemeClr val="bg1"/>
                </a:solidFill>
              </a:rPr>
              <a:t>— работа ведется не от случая к случаю, а каждый день и на каждом уроке.</a:t>
            </a:r>
          </a:p>
          <a:p>
            <a:pPr lvl="1">
              <a:buNone/>
            </a:pPr>
            <a:r>
              <a:rPr lang="ru-RU" sz="2600" b="1" i="1" u="sng" dirty="0" smtClean="0">
                <a:solidFill>
                  <a:schemeClr val="bg1"/>
                </a:solidFill>
              </a:rPr>
              <a:t>2</a:t>
            </a:r>
            <a:r>
              <a:rPr lang="ru-RU" sz="2600" i="1" u="sng" dirty="0" smtClean="0">
                <a:solidFill>
                  <a:schemeClr val="bg1"/>
                </a:solidFill>
              </a:rPr>
              <a:t> </a:t>
            </a:r>
            <a:r>
              <a:rPr lang="ru-RU" sz="2600" b="1" i="1" u="sng" dirty="0" err="1" smtClean="0">
                <a:solidFill>
                  <a:schemeClr val="bg1"/>
                </a:solidFill>
              </a:rPr>
              <a:t>Субъект-субъектные</a:t>
            </a:r>
            <a:r>
              <a:rPr lang="ru-RU" sz="2600" b="1" i="1" u="sng" dirty="0" smtClean="0">
                <a:solidFill>
                  <a:schemeClr val="bg1"/>
                </a:solidFill>
              </a:rPr>
              <a:t> взаимоотношения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учащийся является непосредственным участником </a:t>
            </a:r>
            <a:r>
              <a:rPr lang="ru-RU" sz="2600" dirty="0" err="1" smtClean="0">
                <a:solidFill>
                  <a:schemeClr val="bg1"/>
                </a:solidFill>
              </a:rPr>
              <a:t>здоровьесберегающих</a:t>
            </a:r>
            <a:r>
              <a:rPr lang="ru-RU" sz="2600" dirty="0" smtClean="0">
                <a:solidFill>
                  <a:schemeClr val="bg1"/>
                </a:solidFill>
              </a:rPr>
              <a:t> мероприятий и в содержательном, и в процессуальном аспектах.</a:t>
            </a:r>
          </a:p>
          <a:p>
            <a:pPr lvl="1">
              <a:buNone/>
            </a:pPr>
            <a:r>
              <a:rPr lang="ru-RU" sz="2600" i="1" u="sng" dirty="0" smtClean="0">
                <a:solidFill>
                  <a:schemeClr val="bg1"/>
                </a:solidFill>
              </a:rPr>
              <a:t>3 </a:t>
            </a:r>
            <a:r>
              <a:rPr lang="ru-RU" sz="2600" b="1" i="1" u="sng" dirty="0" smtClean="0">
                <a:solidFill>
                  <a:schemeClr val="bg1"/>
                </a:solidFill>
              </a:rPr>
              <a:t>Соответствие содержания и организации обучения возрастным особенностям учащихся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объем учебной нагрузки, сложность материала должны соответствовать возрасту учащихся.</a:t>
            </a:r>
          </a:p>
          <a:p>
            <a:pPr lvl="1">
              <a:buNone/>
            </a:pPr>
            <a:r>
              <a:rPr lang="ru-RU" sz="2600" b="1" i="1" u="sng" dirty="0" smtClean="0">
                <a:solidFill>
                  <a:schemeClr val="bg1"/>
                </a:solidFill>
              </a:rPr>
              <a:t>4</a:t>
            </a:r>
            <a:r>
              <a:rPr lang="ru-RU" sz="2600" i="1" u="sng" dirty="0" smtClean="0">
                <a:solidFill>
                  <a:schemeClr val="bg1"/>
                </a:solidFill>
              </a:rPr>
              <a:t> </a:t>
            </a:r>
            <a:r>
              <a:rPr lang="ru-RU" sz="2600" b="1" i="1" u="sng" dirty="0" smtClean="0">
                <a:solidFill>
                  <a:schemeClr val="bg1"/>
                </a:solidFill>
              </a:rPr>
              <a:t>Комплексный, междисциплинарный подход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единство в действиях педагогов, психологов и врачей.</a:t>
            </a:r>
          </a:p>
          <a:p>
            <a:pPr lvl="1">
              <a:buNone/>
            </a:pPr>
            <a:r>
              <a:rPr lang="ru-RU" sz="2600" b="1" i="1" u="sng" dirty="0" smtClean="0">
                <a:solidFill>
                  <a:schemeClr val="bg1"/>
                </a:solidFill>
              </a:rPr>
              <a:t>5 Успех порождает успех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акцент делается только на хорошее; в любом поступке, действии сначала выделяют положительное, а только потом отмечают недостатки.</a:t>
            </a:r>
          </a:p>
          <a:p>
            <a:pPr lvl="1">
              <a:buNone/>
            </a:pPr>
            <a:r>
              <a:rPr lang="ru-RU" sz="2600" b="1" i="1" u="sng" dirty="0" smtClean="0">
                <a:solidFill>
                  <a:schemeClr val="bg1"/>
                </a:solidFill>
              </a:rPr>
              <a:t>6 Активность</a:t>
            </a:r>
            <a:r>
              <a:rPr lang="ru-RU" sz="2600" b="1" i="1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— активное включение, а любой процесс снижает риск переутомления.</a:t>
            </a:r>
          </a:p>
          <a:p>
            <a:pPr>
              <a:buNone/>
            </a:pPr>
            <a:endParaRPr lang="ru-RU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002748921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753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__plpcte_target" descr="http://dg51.mycdn.me/getImage?photoId=525352943353&amp;photoType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14686"/>
            <a:ext cx="48244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031558137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720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__plpcte_target" descr="http://dg51.mycdn.me/getImage?photoId=524309920505&amp;photoType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51815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767262713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660397305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621218553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4386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5543234553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28667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_plpcte_target" descr="http://dg51.mycdn.me/getImage?photoId=523563919609&amp;photoType=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940425" cy="44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1429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Барсик</a:t>
            </a:r>
            <a:r>
              <a:rPr lang="ru-RU" b="1" dirty="0" smtClean="0">
                <a:solidFill>
                  <a:schemeClr val="bg1"/>
                </a:solidFill>
              </a:rPr>
              <a:t>, ты уверен что теперь оно главное в доме? - Даже не сомневайся!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783938"/>
            <a:ext cx="5143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fontScale="77500" lnSpcReduction="20000"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Ответственность за свое здоровье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у каждого ребенка надо стараться сформировать ответственность за свое здоровье, только тогда он реализует свои знания, умения и навыки по сохранности здоровья. Перед любым учителем неизбежно встает задача качественного обучения предмету, что совершенно невозможно без достаточного уровня мотивации школьников. В решении означенных задач и могут помочь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bg1"/>
                </a:solidFill>
              </a:rPr>
              <a:t> технологии.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Следует отметить, что все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bg1"/>
                </a:solidFill>
              </a:rPr>
              <a:t> технологии, применяемые в учебно-воспитательном процессе, можно разделить на три основные группы:</a:t>
            </a:r>
          </a:p>
          <a:p>
            <a:pPr lvl="1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i="1" dirty="0" smtClean="0">
                <a:solidFill>
                  <a:schemeClr val="bg1"/>
                </a:solidFill>
              </a:rPr>
              <a:t>технологии, обеспечивающие гигиенически оптимальные условия образовательного процесса;</a:t>
            </a:r>
          </a:p>
          <a:p>
            <a:pPr lvl="1">
              <a:buNone/>
            </a:pPr>
            <a:r>
              <a:rPr lang="ru-RU" b="1" i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i="1" dirty="0" smtClean="0">
                <a:solidFill>
                  <a:schemeClr val="bg1"/>
                </a:solidFill>
              </a:rPr>
              <a:t>технологии оптимальной организации учебного процесса и физической активности школьников;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500" b="1" i="1" dirty="0" smtClean="0">
                <a:solidFill>
                  <a:schemeClr val="bg1"/>
                </a:solidFill>
              </a:rPr>
              <a:t>разнообразные психолого-педагогические технологии, используемые на уроках и во внеурочной деятельности педагогами и воспитателями</a:t>
            </a:r>
            <a:endParaRPr lang="ru-RU" sz="25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Классификация </a:t>
            </a:r>
            <a:r>
              <a:rPr lang="ru-RU" sz="4000" dirty="0" err="1" smtClean="0">
                <a:solidFill>
                  <a:schemeClr val="bg1"/>
                </a:solidFill>
              </a:rPr>
              <a:t>здоровьесберегающих</a:t>
            </a:r>
            <a:r>
              <a:rPr lang="ru-RU" sz="4000" dirty="0" smtClean="0">
                <a:solidFill>
                  <a:schemeClr val="bg1"/>
                </a:solidFill>
              </a:rPr>
              <a:t> технологий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237682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b="1" dirty="0" err="1" smtClean="0">
                <a:solidFill>
                  <a:schemeClr val="bg1"/>
                </a:solidFill>
                <a:latin typeface="Monotype Corsiva"/>
              </a:rPr>
              <a:t>■</a:t>
            </a:r>
            <a:r>
              <a:rPr lang="ru-RU" b="1" dirty="0" err="1" smtClean="0">
                <a:solidFill>
                  <a:schemeClr val="bg1"/>
                </a:solidFill>
              </a:rPr>
              <a:t>Медико-гигиенические</a:t>
            </a:r>
            <a:r>
              <a:rPr lang="ru-RU" b="1" dirty="0" smtClean="0">
                <a:solidFill>
                  <a:schemeClr val="bg1"/>
                </a:solidFill>
              </a:rPr>
              <a:t> технологии.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Физкультурно-оздоровительные технологии.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Экологические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технологии.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Технологии обеспечения безопасности жизнедеятельности.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образовательнные</a:t>
            </a:r>
            <a:r>
              <a:rPr lang="ru-RU" b="1" dirty="0" smtClean="0">
                <a:solidFill>
                  <a:schemeClr val="bg1"/>
                </a:solidFill>
              </a:rPr>
              <a:t> технологии.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сопровождения учебного процесса</a:t>
            </a:r>
          </a:p>
          <a:p>
            <a:pPr lvl="2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bg1"/>
                </a:solidFill>
              </a:rPr>
              <a:t> сопровождения воспитательного процесса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Здоровьесберегающее</a:t>
            </a:r>
            <a:r>
              <a:rPr lang="ru-RU" sz="4000" dirty="0" smtClean="0">
                <a:solidFill>
                  <a:schemeClr val="bg1"/>
                </a:solidFill>
              </a:rPr>
              <a:t> образовательное пространство школы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Экологическое подпространство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Эмоционально-поведенческое подпространство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Вербальное подпространство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b="1" dirty="0" smtClean="0">
                <a:solidFill>
                  <a:schemeClr val="bg1"/>
                </a:solidFill>
              </a:rPr>
              <a:t>Культурологическое подпространство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bg1"/>
                </a:solidFill>
              </a:rPr>
              <a:t> технологии в школе преследуют следующие цели: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компенсация малоподвижного образа жизни школьников;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приобщение их к </a:t>
            </a:r>
            <a:r>
              <a:rPr lang="ru-RU" sz="2000" b="1" dirty="0" err="1" smtClean="0">
                <a:solidFill>
                  <a:schemeClr val="bg1"/>
                </a:solidFill>
              </a:rPr>
              <a:t>какому-либу</a:t>
            </a:r>
            <a:r>
              <a:rPr lang="ru-RU" sz="2000" b="1" dirty="0" smtClean="0">
                <a:solidFill>
                  <a:schemeClr val="bg1"/>
                </a:solidFill>
              </a:rPr>
              <a:t> виду спорта;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развитие основных двигательных качеств (ловкости, выносливости, координации и т.п.)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знакомство обучающихся с основными оздоровительными системами и методиками;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получение ими навыков быстрого переключения с одного вида деятельности на другой;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получение обучающимися навыков безопасности, начальных медицинских знаний;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/>
              </a:rPr>
              <a:t>■ </a:t>
            </a:r>
            <a:r>
              <a:rPr lang="ru-RU" sz="2000" b="1" dirty="0" smtClean="0">
                <a:solidFill>
                  <a:schemeClr val="bg1"/>
                </a:solidFill>
              </a:rPr>
              <a:t>получение знаний о состоянии окружающей среды и участия человека в поддержании экологического равновесия в природе.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Условия проведения </a:t>
            </a:r>
            <a:r>
              <a:rPr lang="ru-RU" sz="2400" dirty="0" err="1" smtClean="0">
                <a:solidFill>
                  <a:schemeClr val="bg1"/>
                </a:solidFill>
              </a:rPr>
              <a:t>здоровьесберегающего</a:t>
            </a:r>
            <a:r>
              <a:rPr lang="ru-RU" sz="2400" dirty="0" smtClean="0">
                <a:solidFill>
                  <a:schemeClr val="bg1"/>
                </a:solidFill>
              </a:rPr>
              <a:t> урока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1Гигиенические условия в классе (кабинете)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☺Чистота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☺ Температура и свежесть воздуха;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☺ Рациональность освещения класса и доски;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☺ Наличие/ отсутствие монотонных, неприятных звуковых раздражителей.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Следует отметить, что утомляемость и риск аллергических расстройств в немалой степени зависят от соблюдения этих простых условий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rpp.nashaucheba.ru/pars_docs/refs/114/113002/img4.jpg"/>
          <p:cNvPicPr/>
          <p:nvPr/>
        </p:nvPicPr>
        <p:blipFill>
          <a:blip r:embed="rId2"/>
          <a:srcRect l="79209" b="68109"/>
          <a:stretch>
            <a:fillRect/>
          </a:stretch>
        </p:blipFill>
        <p:spPr bwMode="auto">
          <a:xfrm>
            <a:off x="6929454" y="4929198"/>
            <a:ext cx="137795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pp.nashaucheba.ru/pars_docs/refs/114/113002/img4.jpg"/>
          <p:cNvPicPr/>
          <p:nvPr/>
        </p:nvPicPr>
        <p:blipFill>
          <a:blip r:embed="rId2"/>
          <a:srcRect t="54518" r="81400" b="7212"/>
          <a:stretch>
            <a:fillRect/>
          </a:stretch>
        </p:blipFill>
        <p:spPr bwMode="auto">
          <a:xfrm>
            <a:off x="714348" y="4857760"/>
            <a:ext cx="1285884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130495874-1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636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2 Количество видов учебной деятельности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☺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Опрос учащихся, письмо, чтение, слушание, рассказ, рассматривание наглядных пособий, ответы на вопросы, решение примеров и задач, практические занятия.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☺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Нормой считается 4-7 видов за урок. Однообразность урока способствует утомлению обучающихся, как это бывает , например, при  выполнении контрольной работы.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☺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Вместе с тем необходимо помнить, что частые смены одной деятельности на другую требуют от обучающихся дополнительных адаптационных усилий. Это также способствует росту утомляемости.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3 Средняя продолжительность и частота чередования различных видов учебной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деятельности-</a:t>
            </a:r>
            <a:r>
              <a:rPr lang="ru-RU" sz="2400" b="1" i="1" dirty="0" err="1" smtClean="0">
                <a:solidFill>
                  <a:schemeClr val="bg1"/>
                </a:solidFill>
              </a:rPr>
              <a:t>Ориентировочная</a:t>
            </a:r>
            <a:r>
              <a:rPr lang="ru-RU" sz="2400" b="1" i="1" dirty="0" smtClean="0">
                <a:solidFill>
                  <a:schemeClr val="bg1"/>
                </a:solidFill>
              </a:rPr>
              <a:t> норма 7-10 минут</a:t>
            </a:r>
          </a:p>
          <a:p>
            <a:pPr>
              <a:buNone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4 Количество видов преподавания: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словесный, наглядный,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аудивизуальный</a:t>
            </a:r>
            <a:r>
              <a:rPr lang="ru-RU" sz="2400" b="1" i="1" dirty="0" smtClean="0">
                <a:solidFill>
                  <a:schemeClr val="bg1"/>
                </a:solidFill>
              </a:rPr>
              <a:t> и т.д. Норма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неменее</a:t>
            </a:r>
            <a:r>
              <a:rPr lang="ru-RU" sz="2400" b="1" i="1" dirty="0" smtClean="0">
                <a:solidFill>
                  <a:schemeClr val="bg1"/>
                </a:solidFill>
              </a:rPr>
              <a:t> 3-4</a:t>
            </a:r>
          </a:p>
          <a:p>
            <a:pPr>
              <a:buNone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5 Чередование видов преподавания.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Норма- не позже, чем через 10-15 минут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1031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   Здоровьесберегающие технологии предложенные н.к.смирновым и используемые в учебно-воспитательном процессе</vt:lpstr>
      <vt:lpstr>Принципы здоровьесбережения </vt:lpstr>
      <vt:lpstr>Слайд 3</vt:lpstr>
      <vt:lpstr>Классификация здоровьесберегающих технологий</vt:lpstr>
      <vt:lpstr>Здоровьесберегающее образовательное пространство школы</vt:lpstr>
      <vt:lpstr>Здоровьесберегающие технологии в школе преследуют следующие цели:</vt:lpstr>
      <vt:lpstr>Условия проведения здоровьесберегающего урока  1Гигиенические условия в классе (кабинете)</vt:lpstr>
      <vt:lpstr>2 Количество видов учебной деятельности</vt:lpstr>
      <vt:lpstr>Слайд 9</vt:lpstr>
      <vt:lpstr>6  Наличие и выбор места на уроке методов, способствующих активизации инициативы и творческого самовыражения самих учащихся, когда они действительно превращаются из «потребителей знаний» в субъектов действия по их получению и созиданию. </vt:lpstr>
      <vt:lpstr>Слайд 11</vt:lpstr>
      <vt:lpstr>    9 Физкультминутки и физкультпаузы на уроке являются обязательной составной частью урока ☺Первые признаки утомления служат сигналом к выполнению физкультминуток. ☺Физкультминутки положительно влияют на аналитическо-синтетическую деятельность мозга, активизируют сердечно сосудистую и дыхательную  системы , улучшают кровоснабжение внутренних органов и работоспособность нервной системы. ☺Известно, что дети быстро утомляются на уроках, поскольку длительное время находятся в статичном положении. ☺Проводят физкультминутку на 12- 20 минуте от начала урока по 1 минуте из 3-х лёгких упражнений. </vt:lpstr>
      <vt:lpstr>Слайд 13</vt:lpstr>
      <vt:lpstr>12 Психологический климат на уроке Обучение и воспитание должно строиться без наказания и окриков (В.С.Сухолинский.)  </vt:lpstr>
      <vt:lpstr>Слайд 15</vt:lpstr>
      <vt:lpstr>Слайд 16</vt:lpstr>
      <vt:lpstr>16 Темп окончания урока.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2007-01-01T02:49:04Z</dcterms:created>
  <dcterms:modified xsi:type="dcterms:W3CDTF">2006-12-31T23:30:59Z</dcterms:modified>
</cp:coreProperties>
</file>