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81" r:id="rId16"/>
    <p:sldId id="285" r:id="rId17"/>
    <p:sldId id="286" r:id="rId18"/>
    <p:sldId id="284" r:id="rId19"/>
    <p:sldId id="282" r:id="rId20"/>
    <p:sldId id="277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1" autoAdjust="0"/>
    <p:restoredTop sz="94660"/>
  </p:normalViewPr>
  <p:slideViewPr>
    <p:cSldViewPr>
      <p:cViewPr>
        <p:scale>
          <a:sx n="100" d="100"/>
          <a:sy n="100" d="100"/>
        </p:scale>
        <p:origin x="-3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4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0" y="6093296"/>
              <a:ext cx="9144000" cy="764704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0"/>
              <a:ext cx="9144000" cy="764704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-2461964" y="3010644"/>
              <a:ext cx="5688632" cy="764704"/>
            </a:xfrm>
            <a:prstGeom prst="rect">
              <a:avLst/>
            </a:prstGeom>
            <a:noFill/>
          </p:spPr>
        </p:pic>
        <p:pic>
          <p:nvPicPr>
            <p:cNvPr id="11" name="Picture 2" descr="C:\Users\Компас\Desktop\Кружевные бордюры\krugev128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>
              <a:off x="5917332" y="3010644"/>
              <a:ext cx="5688632" cy="764704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veer.homeoffans.com/wp-content/uploads/2014/04/Marfa_Matveevna_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veer.homeoffans.com/wp-content/uploads/2014/03/13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eer.homeoffans.com/istoria_veera_v_evrope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F%D0%BE%D0%BD%D0%B8%D1%8F" TargetMode="External"/><Relationship Id="rId2" Type="http://schemas.openxmlformats.org/officeDocument/2006/relationships/hyperlink" Target="https://ru.wikipedia.org/wiki/%D0%92%D0%BE%D1%81%D1%82%D0%BE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A%D0%B8%D1%82%D0%B0%D0%B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eer.homeoffans.com/istoria_veera_v_asi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F%D0%BE%D0%BD%D1%81%D0%BA%D0%B8%D0%B9_%D1%8F%D0%B7%D1%8B%D0%BA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pedia.org/wiki/%D0%91%D0%BE%D0%B5%D0%B2%D0%BE%D0%B9_%D0%B2%D0%B5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ru.wikipedia.org/wiki/%D0%9A%D1%83%D0%BD%D0%BE%D0%B8%D1%82%D0%B8" TargetMode="External"/><Relationship Id="rId4" Type="http://schemas.openxmlformats.org/officeDocument/2006/relationships/hyperlink" Target="https://ru.wikipedia.org/wiki/%D0%92%D0%B8%D0%BA%D0%B8%D0%BF%D0%B5%D0%B4%D0%B8%D1%8F:%D0%AF%D0%BF%D0%BE%D0%BD%D1%81%D0%BA%D0%B8%D0%B9_%D1%8F%D0%B7%D1%8B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eer.homeoffans.com/istoria_veera_v_asi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Историческое прошлое веера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4149080"/>
            <a:ext cx="1928826" cy="1800200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Выполнили учащиеся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8-го класса МОУ-СОШ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с. Озёрное </a:t>
            </a:r>
            <a:r>
              <a:rPr lang="ru-RU" sz="1200" b="1" dirty="0" err="1" smtClean="0">
                <a:solidFill>
                  <a:schemeClr val="tx1"/>
                </a:solidFill>
              </a:rPr>
              <a:t>Аткарского</a:t>
            </a:r>
            <a:r>
              <a:rPr lang="ru-RU" sz="1200" b="1" dirty="0" smtClean="0">
                <a:solidFill>
                  <a:schemeClr val="tx1"/>
                </a:solidFill>
              </a:rPr>
              <a:t> района Саратовской области</a:t>
            </a:r>
          </a:p>
          <a:p>
            <a:r>
              <a:rPr lang="ru-RU" sz="1200" b="1" dirty="0" err="1" smtClean="0">
                <a:solidFill>
                  <a:schemeClr val="tx1"/>
                </a:solidFill>
              </a:rPr>
              <a:t>Дворникова</a:t>
            </a:r>
            <a:r>
              <a:rPr lang="ru-RU" sz="1200" b="1" dirty="0" smtClean="0">
                <a:solidFill>
                  <a:schemeClr val="tx1"/>
                </a:solidFill>
              </a:rPr>
              <a:t> Елизавета</a:t>
            </a:r>
          </a:p>
          <a:p>
            <a:r>
              <a:rPr lang="ru-RU" sz="1200" b="1" dirty="0" err="1" smtClean="0">
                <a:solidFill>
                  <a:schemeClr val="tx1"/>
                </a:solidFill>
              </a:rPr>
              <a:t>Стукалина</a:t>
            </a:r>
            <a:r>
              <a:rPr lang="ru-RU" sz="1200" b="1" dirty="0" smtClean="0">
                <a:solidFill>
                  <a:schemeClr val="tx1"/>
                </a:solidFill>
              </a:rPr>
              <a:t> Татьяна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Карпов Максим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ambit\Desktop\презентация\original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Веера в России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7232"/>
            <a:ext cx="7488832" cy="5268931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История </a:t>
            </a:r>
            <a:r>
              <a:rPr lang="ru-RU" sz="1600" dirty="0"/>
              <a:t>русского веера начинается в 17 веке, когда веер впервые появляется в петровской России. До этого периода о существовании вееров в России практически ничего не известно. </a:t>
            </a:r>
            <a:r>
              <a:rPr lang="ru-RU" sz="1600" dirty="0" smtClean="0"/>
              <a:t>В </a:t>
            </a:r>
            <a:r>
              <a:rPr lang="ru-RU" sz="1600" dirty="0"/>
              <a:t>качестве первого известного русского веерного мастера называют </a:t>
            </a:r>
            <a:r>
              <a:rPr lang="ru-RU" sz="1600" dirty="0" err="1"/>
              <a:t>Евтихея</a:t>
            </a:r>
            <a:r>
              <a:rPr lang="ru-RU" sz="1600" dirty="0"/>
              <a:t> </a:t>
            </a:r>
            <a:r>
              <a:rPr lang="ru-RU" sz="1600" dirty="0" err="1"/>
              <a:t>Кузовлева</a:t>
            </a:r>
            <a:r>
              <a:rPr lang="ru-RU" sz="1600" dirty="0"/>
              <a:t>, бывшего мастером Ружейного приказа.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Picture 2" descr="C:\Users\Gambit\Desktop\презентация\56404644_126849607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4620"/>
            <a:ext cx="3635895" cy="207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ambit\Desktop\презентация\veer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00108"/>
            <a:ext cx="2420757" cy="1612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Царица с веером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071546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1527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9956"/>
            <a:ext cx="338437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889956"/>
            <a:ext cx="338437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8706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Музеи веера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Настоящие поклонники истории и культуры веера нередко задаются вопросом, где же можно полюбоваться на настоящие антикварные веера и изысканные коллекции исторических моделей. В мире существует не так много коллекций открытых для публичного просмотра. В этой заметке мы постараемся объединить информацию обо всех существующих музеях имеющих значительные коллекции вееров. Обычно в мире выделяют три музея посвященные веерам: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735479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Музей веера в Гринвиче, Англия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00108"/>
            <a:ext cx="7416824" cy="5070007"/>
          </a:xfrm>
        </p:spPr>
        <p:txBody>
          <a:bodyPr/>
          <a:lstStyle/>
          <a:p>
            <a:pPr marL="64008" indent="0" fontAlgn="base">
              <a:buNone/>
            </a:pPr>
            <a:r>
              <a:rPr lang="ru-RU" sz="1600" dirty="0"/>
              <a:t>В этом музее хранится более 4000 моделей антикварных вееров со всего мира, некоторые из которых датируются 11 веком. Музей в Гринвиче — это первый музей полностью посвящённый вееру.</a:t>
            </a:r>
          </a:p>
          <a:p>
            <a:pPr marL="64008" indent="0" fontAlgn="base">
              <a:buNone/>
            </a:pPr>
            <a:r>
              <a:rPr lang="ru-RU" sz="1100" dirty="0"/>
              <a:t> </a:t>
            </a:r>
            <a:r>
              <a:rPr lang="ru-RU" sz="1100" dirty="0">
                <a:hlinkClick r:id="rId2"/>
              </a:rPr>
              <a:t> </a:t>
            </a: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dirty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 smtClean="0"/>
          </a:p>
          <a:p>
            <a:pPr marL="64008" indent="0" fontAlgn="base">
              <a:buNone/>
            </a:pPr>
            <a:endParaRPr lang="ru-RU" sz="1100" i="1" dirty="0"/>
          </a:p>
          <a:p>
            <a:pPr marL="64008" indent="0" fontAlgn="base">
              <a:buNone/>
            </a:pPr>
            <a:r>
              <a:rPr lang="ru-RU" sz="1100" i="1" dirty="0" err="1" smtClean="0"/>
              <a:t>Адре</a:t>
            </a:r>
            <a:r>
              <a:rPr lang="en-US" sz="1100" i="1" dirty="0"/>
              <a:t>c: </a:t>
            </a:r>
            <a:r>
              <a:rPr lang="en-US" sz="1100" i="1" dirty="0" err="1"/>
              <a:t>Crooms</a:t>
            </a:r>
            <a:r>
              <a:rPr lang="en-US" sz="1100" i="1" dirty="0"/>
              <a:t> Hill, Greenwich, London SE10 8ER</a:t>
            </a:r>
            <a:br>
              <a:rPr lang="en-US" sz="1100" i="1" dirty="0"/>
            </a:br>
            <a:r>
              <a:rPr lang="ru-RU" sz="1100" i="1" dirty="0"/>
              <a:t>Сайт</a:t>
            </a:r>
            <a:r>
              <a:rPr lang="en-US" sz="1100" i="1" dirty="0"/>
              <a:t>: http://www.thefanmuseum.org.uk</a:t>
            </a:r>
            <a:br>
              <a:rPr lang="en-US" sz="1100" i="1" dirty="0"/>
            </a:br>
            <a:r>
              <a:rPr lang="ru-RU" sz="1100" i="1" dirty="0"/>
              <a:t>Часы работы</a:t>
            </a:r>
            <a:r>
              <a:rPr lang="en-US" sz="1100" i="1" dirty="0"/>
              <a:t>: Tue-Sat: 11am-5pm / Sun: 12-5pm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" y="2000240"/>
            <a:ext cx="3414795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071810"/>
            <a:ext cx="3793848" cy="260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2937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Музей веера в Париже, Франция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7232"/>
            <a:ext cx="7488832" cy="5268931"/>
          </a:xfrm>
        </p:spPr>
        <p:txBody>
          <a:bodyPr/>
          <a:lstStyle/>
          <a:p>
            <a:pPr marL="64008" indent="0">
              <a:buNone/>
            </a:pPr>
            <a:endParaRPr lang="ru-RU" sz="1600" dirty="0" smtClean="0"/>
          </a:p>
          <a:p>
            <a:pPr marL="64008" indent="0">
              <a:buNone/>
            </a:pPr>
            <a:r>
              <a:rPr lang="ru-RU" sz="1600" dirty="0" smtClean="0"/>
              <a:t>Музей </a:t>
            </a:r>
            <a:r>
              <a:rPr lang="ru-RU" sz="1600" dirty="0"/>
              <a:t>веера в Париже был создан в 1993 году и насчитывает около 1000 экспонатов, которые были изготовлены французскими мастерами в XVIII-XX веках. На самом деле музей больше представляет собой ателье по изготовлению и поддержанию вееров.</a:t>
            </a:r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200" i="1" dirty="0" smtClean="0"/>
          </a:p>
          <a:p>
            <a:pPr marL="64008" indent="0">
              <a:buNone/>
            </a:pPr>
            <a:r>
              <a:rPr lang="ru-RU" sz="1200" i="1" dirty="0" err="1" smtClean="0"/>
              <a:t>Адре</a:t>
            </a:r>
            <a:r>
              <a:rPr lang="en-US" sz="1200" i="1" dirty="0"/>
              <a:t>c: 2, boulevard de Strasbourg 75010 Paris</a:t>
            </a:r>
            <a:br>
              <a:rPr lang="en-US" sz="1200" i="1" dirty="0"/>
            </a:br>
            <a:r>
              <a:rPr lang="ru-RU" sz="1200" i="1" dirty="0"/>
              <a:t>Часы работы</a:t>
            </a:r>
            <a:r>
              <a:rPr lang="en-US" sz="1200" i="1" dirty="0"/>
              <a:t>: </a:t>
            </a:r>
            <a:r>
              <a:rPr lang="ru-RU" sz="1200" i="1" dirty="0" err="1"/>
              <a:t>Пн</a:t>
            </a:r>
            <a:r>
              <a:rPr lang="en-US" sz="1200" i="1" dirty="0"/>
              <a:t>-</a:t>
            </a:r>
            <a:r>
              <a:rPr lang="ru-RU" sz="1200" i="1" dirty="0"/>
              <a:t>Ср</a:t>
            </a:r>
            <a:r>
              <a:rPr lang="en-US" sz="1200" i="1" dirty="0"/>
              <a:t> 14:00-18:00.</a:t>
            </a:r>
            <a:br>
              <a:rPr lang="en-US" sz="1200" i="1" dirty="0"/>
            </a:br>
            <a:r>
              <a:rPr lang="ru-RU" sz="1200" i="1" dirty="0"/>
              <a:t>Сайт: http://www.annehoguet.fr</a:t>
            </a:r>
            <a:endParaRPr lang="ru-RU" sz="12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6370437" cy="28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3771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Музей «Искусство веера» в Санкт-Петербурге, Россия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569371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200" dirty="0"/>
              <a:t>К большой радости отечественных коллекционеров, недавно музей вееров открылся и в России. Это музей тёзка нашего сайта «Искусство веера» в Санкт-Петербурге. Интерьер и внутренняя обстановка соответствуют тематике музея – здесь есть старинные дворцовые люстры и несколько каминов, стены затянуты дорогими тканями, двери выполнены из дерева драгоценных пород и украшены бронзовыми вставками. Здесь вы найдёте около 250 экспонатов из разных стран. Старейшие экспонаты коллекции датируются концом XVII века</a:t>
            </a:r>
            <a:r>
              <a:rPr lang="ru-RU" sz="1200" dirty="0" smtClean="0"/>
              <a:t>.</a:t>
            </a:r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200" i="1" dirty="0" smtClean="0"/>
          </a:p>
          <a:p>
            <a:pPr marL="64008" indent="0">
              <a:buNone/>
            </a:pP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3500462" cy="205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3786214" cy="22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4741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072362" cy="571504"/>
          </a:xfrm>
        </p:spPr>
        <p:txBody>
          <a:bodyPr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Язык </a:t>
            </a:r>
            <a:r>
              <a:rPr lang="ru-RU" sz="3600" dirty="0" smtClean="0">
                <a:latin typeface="Monotype Corsiva" pitchFamily="66" charset="0"/>
              </a:rPr>
              <a:t>веера. Правда и вымысел.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928670"/>
            <a:ext cx="3214710" cy="5000661"/>
          </a:xfrm>
        </p:spPr>
        <p:txBody>
          <a:bodyPr/>
          <a:lstStyle/>
          <a:p>
            <a:pPr marL="64008"/>
            <a:r>
              <a:rPr lang="ru-RU" sz="1600" dirty="0" smtClean="0"/>
              <a:t>В 17—18 </a:t>
            </a:r>
            <a:r>
              <a:rPr lang="ru-RU" sz="1600" dirty="0" smtClean="0"/>
              <a:t>веках социальный этикет в Европе был настолько суров, что дамы совершенно не имели возможности обратится к кавалеру напрямую, а вынуждены были использовать язык веера дабы намекнуть о своих намерениях. В этом контексте, даже многие портреты 18го века с изображёнными на них дамами с веером интерпретируют как определённое послание в соответствии с положением веера. В этой связи обычно </a:t>
            </a:r>
            <a:r>
              <a:rPr lang="ru-RU" sz="1600" u="sng" dirty="0" smtClean="0">
                <a:hlinkClick r:id="rId2" tooltip="История веера в Европе"/>
              </a:rPr>
              <a:t>считается</a:t>
            </a:r>
            <a:r>
              <a:rPr lang="ru-RU" sz="1600" dirty="0" smtClean="0"/>
              <a:t>, что веер играл большую роль в этикете и преподавался на различных уроках, например танца и этикета.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5" name="Picture 4" descr="C:\Users\Gambit\Desktop\презентация\veer1_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857232"/>
            <a:ext cx="3429023" cy="4938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2608289" cy="577868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Язык веера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714356"/>
            <a:ext cx="4786346" cy="5143536"/>
          </a:xfrm>
        </p:spPr>
        <p:txBody>
          <a:bodyPr/>
          <a:lstStyle/>
          <a:p>
            <a:r>
              <a:rPr lang="ru-RU" sz="1400" dirty="0" smtClean="0"/>
              <a:t>А вот примеры такого языка:</a:t>
            </a:r>
          </a:p>
          <a:p>
            <a:r>
              <a:rPr lang="ru-RU" sz="1400" b="1" dirty="0" smtClean="0"/>
              <a:t>''Я замужем''</a:t>
            </a:r>
            <a:r>
              <a:rPr lang="ru-RU" sz="1400" dirty="0" smtClean="0"/>
              <a:t> – говорит отмахиваясь развернутым веером;</a:t>
            </a:r>
          </a:p>
          <a:p>
            <a:r>
              <a:rPr lang="ru-RU" sz="1400" b="1" dirty="0" smtClean="0"/>
              <a:t>''Вы мне безразличны''</a:t>
            </a:r>
            <a:r>
              <a:rPr lang="ru-RU" sz="1400" dirty="0" smtClean="0"/>
              <a:t> – закрывается;</a:t>
            </a:r>
          </a:p>
          <a:p>
            <a:r>
              <a:rPr lang="ru-RU" sz="1400" b="1" dirty="0" smtClean="0"/>
              <a:t>''Будьте довольны моей дружбой''</a:t>
            </a:r>
            <a:r>
              <a:rPr lang="ru-RU" sz="1400" dirty="0" smtClean="0"/>
              <a:t> – открывается один листик;</a:t>
            </a:r>
          </a:p>
          <a:p>
            <a:r>
              <a:rPr lang="ru-RU" sz="1400" b="1" dirty="0" smtClean="0"/>
              <a:t>''Ты мой кумир''</a:t>
            </a:r>
            <a:r>
              <a:rPr lang="ru-RU" sz="1400" dirty="0" smtClean="0"/>
              <a:t> – полностью раскрыт.</a:t>
            </a:r>
          </a:p>
          <a:p>
            <a:r>
              <a:rPr lang="ru-RU" sz="1400" b="1" dirty="0" smtClean="0"/>
              <a:t> «Я хочу с вами танцевать»</a:t>
            </a:r>
            <a:r>
              <a:rPr lang="ru-RU" sz="1400" dirty="0" smtClean="0"/>
              <a:t> – открытым веером махнуть несколько раз к себе. </a:t>
            </a:r>
          </a:p>
          <a:p>
            <a:r>
              <a:rPr lang="ru-RU" sz="1400" b="1" dirty="0" smtClean="0"/>
              <a:t>«Убирайтесь прочь, вон!»</a:t>
            </a:r>
            <a:r>
              <a:rPr lang="ru-RU" sz="1400" dirty="0" smtClean="0"/>
              <a:t> - резкий жест сложенным веером рукоятью вперед. </a:t>
            </a:r>
          </a:p>
          <a:p>
            <a:r>
              <a:rPr lang="ru-RU" sz="1400" dirty="0" smtClean="0"/>
              <a:t>Чтобы выразить согласие </a:t>
            </a:r>
            <a:r>
              <a:rPr lang="ru-RU" sz="1400" b="1" dirty="0" smtClean="0"/>
              <a:t>да</a:t>
            </a:r>
            <a:r>
              <a:rPr lang="ru-RU" sz="1400" dirty="0" smtClean="0"/>
              <a:t> – следует приложить веер левой рукой к правой щеке;</a:t>
            </a:r>
          </a:p>
          <a:p>
            <a:r>
              <a:rPr lang="ru-RU" sz="1400" b="1" dirty="0" smtClean="0"/>
              <a:t>Нет</a:t>
            </a:r>
            <a:r>
              <a:rPr lang="ru-RU" sz="1400" dirty="0" smtClean="0"/>
              <a:t> – приложить открытый веер правой рукой к левой щеке</a:t>
            </a:r>
          </a:p>
          <a:p>
            <a:r>
              <a:rPr lang="ru-RU" sz="1400" b="1" dirty="0" smtClean="0"/>
              <a:t>Я тебя люблю</a:t>
            </a:r>
            <a:r>
              <a:rPr lang="ru-RU" sz="1400" dirty="0" smtClean="0"/>
              <a:t> – правой рукой указать на сердце закрытым веером</a:t>
            </a:r>
          </a:p>
          <a:p>
            <a:r>
              <a:rPr lang="ru-RU" sz="1400" b="1" dirty="0" smtClean="0"/>
              <a:t>Я вас не люблю</a:t>
            </a:r>
            <a:r>
              <a:rPr lang="ru-RU" sz="1400" dirty="0" smtClean="0"/>
              <a:t> – сделать закрытым веером движение в сторону</a:t>
            </a:r>
          </a:p>
          <a:p>
            <a:r>
              <a:rPr lang="ru-RU" sz="1400" b="1" dirty="0" smtClean="0"/>
              <a:t>Не приходи сегодня</a:t>
            </a:r>
            <a:r>
              <a:rPr lang="ru-RU" sz="1400" dirty="0" smtClean="0"/>
              <a:t> – провести закрытым веером по наружной стороне руки.</a:t>
            </a:r>
          </a:p>
          <a:p>
            <a:r>
              <a:rPr lang="ru-RU" sz="1400" b="1" dirty="0" smtClean="0"/>
              <a:t>Ожидание </a:t>
            </a:r>
            <a:r>
              <a:rPr lang="ru-RU" sz="1400" dirty="0" smtClean="0"/>
              <a:t>- похлопывание полураскрытым веером по раскрытой ладони.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428736"/>
            <a:ext cx="2608289" cy="45720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0" y="1571612"/>
            <a:ext cx="2558512" cy="371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168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Цвет </a:t>
            </a:r>
            <a:r>
              <a:rPr lang="ru-RU" sz="1800" dirty="0"/>
              <a:t>веера не только подбирался к туалету, но и мог содержать некоторую информацию о настроении владелицы: 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r>
              <a:rPr lang="ru-RU" sz="1600" b="1" dirty="0"/>
              <a:t>Черный</a:t>
            </a:r>
            <a:r>
              <a:rPr lang="ru-RU" sz="1600" dirty="0"/>
              <a:t> – печаль</a:t>
            </a:r>
          </a:p>
          <a:p>
            <a:r>
              <a:rPr lang="ru-RU" sz="1600" b="1" dirty="0"/>
              <a:t>Красный</a:t>
            </a:r>
            <a:r>
              <a:rPr lang="ru-RU" sz="1600" dirty="0"/>
              <a:t> – радость</a:t>
            </a:r>
          </a:p>
          <a:p>
            <a:r>
              <a:rPr lang="ru-RU" sz="1600" b="1" dirty="0"/>
              <a:t>Лиловый </a:t>
            </a:r>
            <a:r>
              <a:rPr lang="ru-RU" sz="1600" dirty="0"/>
              <a:t>– смирение</a:t>
            </a:r>
          </a:p>
          <a:p>
            <a:r>
              <a:rPr lang="ru-RU" sz="1600" b="1" dirty="0"/>
              <a:t>Голубой</a:t>
            </a:r>
            <a:r>
              <a:rPr lang="ru-RU" sz="1600" dirty="0"/>
              <a:t> – постоянство, верность</a:t>
            </a:r>
          </a:p>
          <a:p>
            <a:r>
              <a:rPr lang="ru-RU" sz="1600" b="1" dirty="0"/>
              <a:t>Желтый</a:t>
            </a:r>
            <a:r>
              <a:rPr lang="ru-RU" sz="1600" dirty="0"/>
              <a:t> – отказ</a:t>
            </a:r>
          </a:p>
          <a:p>
            <a:r>
              <a:rPr lang="ru-RU" sz="1600" b="1" dirty="0"/>
              <a:t>Коричневый</a:t>
            </a:r>
            <a:r>
              <a:rPr lang="ru-RU" sz="1600" dirty="0"/>
              <a:t> – недолговечное счастье</a:t>
            </a:r>
          </a:p>
          <a:p>
            <a:r>
              <a:rPr lang="ru-RU" sz="1600" b="1" dirty="0"/>
              <a:t>Черный с белым </a:t>
            </a:r>
            <a:r>
              <a:rPr lang="ru-RU" sz="1600" dirty="0"/>
              <a:t>– разрушенный мир</a:t>
            </a:r>
          </a:p>
          <a:p>
            <a:r>
              <a:rPr lang="ru-RU" sz="1600" b="1" dirty="0"/>
              <a:t>Розовый с голубым </a:t>
            </a:r>
            <a:r>
              <a:rPr lang="ru-RU" sz="1600" dirty="0"/>
              <a:t>– любовь и верность</a:t>
            </a:r>
          </a:p>
          <a:p>
            <a:r>
              <a:rPr lang="ru-RU" sz="1600" b="1" dirty="0"/>
              <a:t>Убранный блестками </a:t>
            </a:r>
            <a:r>
              <a:rPr lang="ru-RU" sz="1600" dirty="0"/>
              <a:t>– твердость и доверие.</a:t>
            </a:r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2857520" cy="42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012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Gambit\Desktop\презентация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357430"/>
            <a:ext cx="2438514" cy="3403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2664296" cy="361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Gambit\Desktop\презентация\76616112_large_Mariya_Pt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857232"/>
            <a:ext cx="2308903" cy="314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9170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 чего всё начиналось?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00108"/>
            <a:ext cx="7488832" cy="5126055"/>
          </a:xfrm>
        </p:spPr>
        <p:txBody>
          <a:bodyPr/>
          <a:lstStyle/>
          <a:p>
            <a:pPr marL="64008" indent="0">
              <a:buNone/>
            </a:pPr>
            <a:r>
              <a:rPr lang="ru-RU" sz="2000" dirty="0"/>
              <a:t>Опахало известно на </a:t>
            </a:r>
            <a:r>
              <a:rPr lang="ru-RU" sz="2000" dirty="0">
                <a:hlinkClick r:id="rId2" tooltip="Восток"/>
              </a:rPr>
              <a:t>Востоке</a:t>
            </a:r>
            <a:r>
              <a:rPr lang="ru-RU" sz="2000" dirty="0"/>
              <a:t> ещё с глубокой древности — они изготавливались из пальмовых и лотосовых листьев. В Индии веер был атрибутом королевского положения, а в </a:t>
            </a:r>
            <a:r>
              <a:rPr lang="ru-RU" sz="2000" dirty="0">
                <a:hlinkClick r:id="rId3" tooltip="Япония"/>
              </a:rPr>
              <a:t>Японии</a:t>
            </a:r>
            <a:r>
              <a:rPr lang="ru-RU" sz="2000" dirty="0"/>
              <a:t> — символом военной власти.</a:t>
            </a:r>
          </a:p>
          <a:p>
            <a:pPr marL="64008" indent="0">
              <a:buNone/>
            </a:pPr>
            <a:r>
              <a:rPr lang="ru-RU" sz="2000" dirty="0"/>
              <a:t>Первые сведения о появлении веера в </a:t>
            </a:r>
            <a:r>
              <a:rPr lang="ru-RU" sz="2000" dirty="0">
                <a:hlinkClick r:id="rId4" tooltip="Китай"/>
              </a:rPr>
              <a:t>Китае</a:t>
            </a:r>
            <a:r>
              <a:rPr lang="ru-RU" sz="2000" dirty="0"/>
              <a:t> относятся к VIII—II векам до нашей эры. Это были своеобразные опахала с деревянной ручкой и перьями. Со временем этот предмет совершенствовался, появлялись разные виды вееров: на ручке в рамке натянутые овальные или круглые полотна из тонкой специальной бумаги, различных материалов, а также </a:t>
            </a:r>
            <a:r>
              <a:rPr lang="ru-RU" sz="2000" dirty="0" err="1"/>
              <a:t>вееры</a:t>
            </a:r>
            <a:r>
              <a:rPr lang="ru-RU" sz="2000" dirty="0"/>
              <a:t> из тростника, лотоса.</a:t>
            </a:r>
          </a:p>
          <a:p>
            <a:endParaRPr lang="ru-RU" dirty="0"/>
          </a:p>
        </p:txBody>
      </p:sp>
      <p:pic>
        <p:nvPicPr>
          <p:cNvPr id="4" name="Picture 5" descr="C:\Users\Gambit\Desktop\презентация\002564bc712b0d3a2fc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2828944" cy="1789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9092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mbit\Desktop\презентация\1306159093_56404651_1268496249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3" y="1500174"/>
            <a:ext cx="3267824" cy="3714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ambit\Desktop\презентация\PR20100121162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2952771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ambit\Desktop\презентация\33484541_0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928670"/>
            <a:ext cx="3785215" cy="2500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62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286676" cy="4186253"/>
          </a:xfrm>
        </p:spPr>
        <p:txBody>
          <a:bodyPr/>
          <a:lstStyle/>
          <a:p>
            <a:r>
              <a:rPr lang="ru-RU" sz="1600" dirty="0" smtClean="0"/>
              <a:t>Источники:</a:t>
            </a:r>
            <a:br>
              <a:rPr lang="ru-RU" sz="1600" dirty="0" smtClean="0"/>
            </a:br>
            <a:r>
              <a:rPr lang="ru-RU" sz="1600" i="1" dirty="0" smtClean="0"/>
              <a:t>«</a:t>
            </a:r>
            <a:r>
              <a:rPr lang="ru-RU" sz="1600" i="1" dirty="0" err="1" smtClean="0"/>
              <a:t>Русскiй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Антикварiатъ</a:t>
            </a:r>
            <a:r>
              <a:rPr lang="ru-RU" sz="1600" i="1" dirty="0" smtClean="0"/>
              <a:t>»; автор: А. Петракова.</a:t>
            </a:r>
            <a:br>
              <a:rPr lang="ru-RU" sz="1600" i="1" dirty="0" smtClean="0"/>
            </a:br>
            <a:r>
              <a:rPr lang="ru-RU" sz="1600" i="1" dirty="0" smtClean="0"/>
              <a:t>Диссертация «Веера в России XVIII — начала XX века»; автор: Ю.В. Плотникова.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Китайские веера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56937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Веер в древнем Китае имеет </a:t>
            </a:r>
            <a:r>
              <a:rPr lang="ru-RU" sz="1800" dirty="0">
                <a:hlinkClick r:id="rId2" tooltip="История веера в Восточной Азии"/>
              </a:rPr>
              <a:t>длительную историю</a:t>
            </a:r>
            <a:r>
              <a:rPr lang="ru-RU" sz="1800" dirty="0"/>
              <a:t>. Вероятно, самые ранний </a:t>
            </a:r>
            <a:r>
              <a:rPr lang="ru-RU" sz="1800" i="1" dirty="0"/>
              <a:t>китайский веер</a:t>
            </a:r>
            <a:r>
              <a:rPr lang="ru-RU" sz="1800" dirty="0"/>
              <a:t> обнаруженный до сих пор состоит из плетеного бамбука (второй век до н.э.), был извлечён из гробницы </a:t>
            </a:r>
            <a:r>
              <a:rPr lang="ru-RU" sz="1800" dirty="0" err="1"/>
              <a:t>Mawangdui</a:t>
            </a:r>
            <a:r>
              <a:rPr lang="ru-RU" sz="1800" dirty="0"/>
              <a:t> возле </a:t>
            </a:r>
            <a:r>
              <a:rPr lang="ru-RU" sz="1800" dirty="0" err="1"/>
              <a:t>Changsh</a:t>
            </a:r>
            <a:r>
              <a:rPr lang="ru-RU" sz="1800" dirty="0"/>
              <a:t> в провинции </a:t>
            </a:r>
            <a:r>
              <a:rPr lang="ru-RU" sz="1800" dirty="0" err="1"/>
              <a:t>Хунань</a:t>
            </a:r>
            <a:r>
              <a:rPr lang="ru-RU" sz="1800" dirty="0"/>
              <a:t>, но веера, безусловно, в Китае существовали и задолго до этой даты.</a:t>
            </a:r>
          </a:p>
          <a:p>
            <a:endParaRPr lang="ru-RU" sz="1800" dirty="0"/>
          </a:p>
        </p:txBody>
      </p:sp>
      <p:pic>
        <p:nvPicPr>
          <p:cNvPr id="2050" name="Picture 2" descr="C:\Users\Gambit\Desktop\презентация\2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165531" cy="2646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38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mbit\Desktop\презентация\67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1627188" cy="223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mbit\Desktop\презентация\126_sz31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4848886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mbit\Desktop\презентация\0a0822b222f97adebd957aa9c486d0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357562"/>
            <a:ext cx="1728192" cy="2594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1802" y="928670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Китайские веера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226935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Веера в Египте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7232"/>
            <a:ext cx="7416824" cy="526893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Некоторые из самых ранних известных вееров найдены в египетских гробницах. В самом деле, в могиле Тутанхамона найдены несколько вееров из золота и судя по всему перьев страуса.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714488"/>
            <a:ext cx="2943778" cy="22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857628"/>
            <a:ext cx="2088232" cy="20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857628"/>
            <a:ext cx="2393179" cy="20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186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Япония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28670"/>
            <a:ext cx="7488832" cy="5197493"/>
          </a:xfrm>
        </p:spPr>
        <p:txBody>
          <a:bodyPr/>
          <a:lstStyle/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r>
              <a:rPr lang="ru-RU" sz="1400" dirty="0" smtClean="0"/>
              <a:t>Японский </a:t>
            </a:r>
            <a:r>
              <a:rPr lang="ru-RU" sz="1400" dirty="0"/>
              <a:t>веер, в древности испытывал </a:t>
            </a:r>
            <a:endParaRPr lang="ru-RU" sz="1400" dirty="0" smtClean="0"/>
          </a:p>
          <a:p>
            <a:pPr marL="64008" indent="0">
              <a:buNone/>
            </a:pPr>
            <a:r>
              <a:rPr lang="ru-RU" sz="1400" dirty="0" smtClean="0"/>
              <a:t>значительное </a:t>
            </a:r>
            <a:r>
              <a:rPr lang="ru-RU" sz="1400" dirty="0"/>
              <a:t>влияние от китайского. </a:t>
            </a:r>
            <a:endParaRPr lang="ru-RU" sz="1400" dirty="0" smtClean="0"/>
          </a:p>
          <a:p>
            <a:pPr marL="64008" indent="0">
              <a:buNone/>
            </a:pPr>
            <a:r>
              <a:rPr lang="ru-RU" sz="1400" dirty="0" smtClean="0"/>
              <a:t>Самое </a:t>
            </a:r>
            <a:r>
              <a:rPr lang="ru-RU" sz="1400" dirty="0"/>
              <a:t>раннее визуальное </a:t>
            </a:r>
            <a:r>
              <a:rPr lang="ru-RU" sz="1400" dirty="0" smtClean="0"/>
              <a:t>изображение</a:t>
            </a:r>
          </a:p>
          <a:p>
            <a:pPr marL="64008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японского веера </a:t>
            </a:r>
            <a:r>
              <a:rPr lang="ru-RU" sz="1400" dirty="0" smtClean="0"/>
              <a:t>восходит</a:t>
            </a:r>
          </a:p>
          <a:p>
            <a:pPr marL="64008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к 6му веку н.э., которое </a:t>
            </a:r>
            <a:r>
              <a:rPr lang="ru-RU" sz="1400" dirty="0" smtClean="0"/>
              <a:t>встречается</a:t>
            </a:r>
          </a:p>
          <a:p>
            <a:pPr marL="64008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на рисунках украшающих захоронения.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Gambit\Desktop\презентация\0_74c3e_3f265b8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071546"/>
            <a:ext cx="3938492" cy="2293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ambit\Desktop\презентация\80454305_303539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357562"/>
            <a:ext cx="3621299" cy="2504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768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Японский боевой веер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456937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Веер — красивый, практичный инструмент, который не похож на оружие. Однако столетиями </a:t>
            </a:r>
            <a:r>
              <a:rPr lang="ru-RU" sz="1400" dirty="0">
                <a:hlinkClick r:id="rId2" tooltip="Боевой веер"/>
              </a:rPr>
              <a:t>боевой веер</a:t>
            </a:r>
            <a:r>
              <a:rPr lang="ru-RU" sz="1400" dirty="0"/>
              <a:t> является ценным видом оружия в боевых искусствах Японии, Кореи и Китая. Боевой веер, в целом, использовался двумя путями, как сигнальное приспособление (</a:t>
            </a:r>
            <a:r>
              <a:rPr lang="ru-RU" sz="1400" dirty="0" err="1"/>
              <a:t>гумбай</a:t>
            </a:r>
            <a:r>
              <a:rPr lang="ru-RU" sz="1400" dirty="0"/>
              <a:t> (</a:t>
            </a:r>
            <a:r>
              <a:rPr lang="ru-RU" sz="1400" dirty="0">
                <a:hlinkClick r:id="rId3" tooltip="Японский язык"/>
              </a:rPr>
              <a:t>яп.</a:t>
            </a:r>
            <a:r>
              <a:rPr lang="ja-JP" altLang="en-US" sz="1400" dirty="0"/>
              <a:t>軍配</a:t>
            </a:r>
            <a:r>
              <a:rPr lang="en-US" altLang="ja-JP" sz="1400" b="1" baseline="30000" dirty="0">
                <a:hlinkClick r:id="rId4" tooltip="Википедия:Японский язык"/>
              </a:rPr>
              <a:t>?</a:t>
            </a:r>
            <a:r>
              <a:rPr lang="en-US" altLang="ja-JP" sz="1400" dirty="0"/>
              <a:t>)) </a:t>
            </a:r>
            <a:r>
              <a:rPr lang="ru-RU" sz="1400" dirty="0"/>
              <a:t>и непосредственно в качестве оружия (</a:t>
            </a:r>
            <a:r>
              <a:rPr lang="ru-RU" sz="1400" dirty="0" err="1"/>
              <a:t>тэссэн</a:t>
            </a:r>
            <a:r>
              <a:rPr lang="ru-RU" sz="1400" dirty="0"/>
              <a:t> (</a:t>
            </a:r>
            <a:r>
              <a:rPr lang="ru-RU" sz="1400" dirty="0">
                <a:hlinkClick r:id="rId3" tooltip="Японский язык"/>
              </a:rPr>
              <a:t>яп.</a:t>
            </a:r>
            <a:r>
              <a:rPr lang="ru-RU" sz="1400" dirty="0"/>
              <a:t> </a:t>
            </a:r>
            <a:r>
              <a:rPr lang="ja-JP" altLang="en-US" sz="1400" dirty="0"/>
              <a:t>鉄扇</a:t>
            </a:r>
            <a:r>
              <a:rPr lang="en-US" altLang="ja-JP" sz="1400" b="1" baseline="30000" dirty="0">
                <a:hlinkClick r:id="rId4" tooltip="Википедия:Японский язык"/>
              </a:rPr>
              <a:t>?</a:t>
            </a:r>
            <a:r>
              <a:rPr lang="en-US" altLang="ja-JP" sz="1400" dirty="0"/>
              <a:t>)), </a:t>
            </a:r>
            <a:r>
              <a:rPr lang="ru-RU" sz="1400" dirty="0"/>
              <a:t>которым можно как наносить удары, так и отражать дротики и даже стрелы. Также в качестве оружия его использовали </a:t>
            </a:r>
            <a:r>
              <a:rPr lang="ru-RU" sz="1400" dirty="0" err="1">
                <a:hlinkClick r:id="rId5" tooltip="Куноити"/>
              </a:rPr>
              <a:t>куноити</a:t>
            </a:r>
            <a:r>
              <a:rPr lang="ru-RU" sz="1400" dirty="0"/>
              <a:t>. Такие веера, как правило, изготавливались из прочных материалов, таких как дерево и железо, и были намного тяжелее светских аналогов.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3" descr="C:\Users\Gambit\Desktop\презентация\0a1c0b790e50096a9335488690bf338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776497" cy="312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ambit\Desktop\презентация\091865588da7380cae363c06789bf6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48208"/>
            <a:ext cx="3245468" cy="3131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56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mbit\Desktop\презентация\1263407796_46487097_gu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928670"/>
            <a:ext cx="2068852" cy="2068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ambit\Desktop\презентация\Hwe_T3QkeW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3766457" cy="4084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ambit\Desktop\презентация\0_8f262_43aad94a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071810"/>
            <a:ext cx="2880320" cy="288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7991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История веера в Европе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7232"/>
            <a:ext cx="7416824" cy="526893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Веера появились </a:t>
            </a:r>
            <a:r>
              <a:rPr lang="ru-RU" sz="1600" dirty="0"/>
              <a:t>в Европе уже в 13-м и 14-м веках. </a:t>
            </a:r>
            <a:r>
              <a:rPr lang="ru-RU" sz="1600" dirty="0" smtClean="0"/>
              <a:t>Они были привезены крестоносцами </a:t>
            </a:r>
            <a:r>
              <a:rPr lang="ru-RU" sz="1600" dirty="0"/>
              <a:t>из стран Ближнего </a:t>
            </a:r>
            <a:r>
              <a:rPr lang="ru-RU" sz="1600" dirty="0" smtClean="0"/>
              <a:t>Востока. </a:t>
            </a:r>
            <a:r>
              <a:rPr lang="ru-RU" sz="1600" dirty="0"/>
              <a:t>А в 15 веке, португальские торговцы принесли веера в Европу из </a:t>
            </a:r>
            <a:r>
              <a:rPr lang="ru-RU" sz="1600" dirty="0">
                <a:hlinkClick r:id="rId2" tooltip="История веера в Восточной Азии"/>
              </a:rPr>
              <a:t>Китая и Японии</a:t>
            </a:r>
            <a:r>
              <a:rPr lang="ru-RU" sz="1600" dirty="0"/>
              <a:t>. Начиная с этого периода европейцы начинают покупать веера и они становятся популярны, и особенно в Испании, где используется во фламенко и дворянстве.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2" descr="C:\Users\Gambit\Desktop\презентация\091dc64ff0294d013d58bc685943e7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285992"/>
            <a:ext cx="2967425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ambit\Desktop\презентация\56404646_1268496140_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000504"/>
            <a:ext cx="3824979" cy="2134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ambit\Desktop\презентация\71456973_856311_w640_h640_ve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71678"/>
            <a:ext cx="3021573" cy="1870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0161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684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Историческое прошлое веера</vt:lpstr>
      <vt:lpstr>С чего всё начиналось?</vt:lpstr>
      <vt:lpstr>Китайские веера</vt:lpstr>
      <vt:lpstr>Слайд 4</vt:lpstr>
      <vt:lpstr>Веера в Египте</vt:lpstr>
      <vt:lpstr>Япония</vt:lpstr>
      <vt:lpstr>Японский боевой веер</vt:lpstr>
      <vt:lpstr>Слайд 8</vt:lpstr>
      <vt:lpstr>История веера в Европе</vt:lpstr>
      <vt:lpstr>Веера в России</vt:lpstr>
      <vt:lpstr>Слайд 11</vt:lpstr>
      <vt:lpstr>Музеи веера</vt:lpstr>
      <vt:lpstr>Музей веера в Гринвиче, Англия</vt:lpstr>
      <vt:lpstr>Музей веера в Париже, Франция</vt:lpstr>
      <vt:lpstr>Музей «Искусство веера» в Санкт-Петербурге, Россия</vt:lpstr>
      <vt:lpstr>Язык веера. Правда и вымысел.</vt:lpstr>
      <vt:lpstr>Язык веера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25</cp:revision>
  <dcterms:created xsi:type="dcterms:W3CDTF">2014-02-28T15:47:52Z</dcterms:created>
  <dcterms:modified xsi:type="dcterms:W3CDTF">2015-01-18T22:46:55Z</dcterms:modified>
</cp:coreProperties>
</file>