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E572C1-4CA4-44DC-AA23-79F112E20863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952970-80CB-4A53-96BF-CCAF079E94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3966"/>
            <a:ext cx="7772400" cy="85898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/>
                <a:ea typeface="Calibri"/>
                <a:cs typeface="Times New Roman"/>
              </a:rPr>
              <a:t>A5 Предложения с грамматической ошибкой </a:t>
            </a:r>
            <a:br>
              <a:rPr lang="ru-RU" sz="2800" b="1" i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800" b="1" i="1" dirty="0" smtClean="0">
                <a:effectLst/>
                <a:latin typeface="Times New Roman"/>
                <a:ea typeface="Calibri"/>
                <a:cs typeface="Times New Roman"/>
              </a:rPr>
              <a:t>(с нарушением синтаксической нормы). 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640960" cy="547260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1.Многие </a:t>
            </a:r>
            <a:r>
              <a:rPr lang="ru-RU" sz="2800" dirty="0"/>
              <a:t>читатели знают писателя Гавриила </a:t>
            </a:r>
            <a:r>
              <a:rPr lang="ru-RU" sz="2800" dirty="0" err="1"/>
              <a:t>Троепольского</a:t>
            </a:r>
            <a:r>
              <a:rPr lang="ru-RU" sz="2800" dirty="0"/>
              <a:t> по его книге </a:t>
            </a:r>
            <a:r>
              <a:rPr lang="ru-RU" sz="2800" b="1" dirty="0"/>
              <a:t>«</a:t>
            </a:r>
            <a:r>
              <a:rPr lang="ru-RU" sz="2800" b="1" u="sng" dirty="0"/>
              <a:t>Белому Биму Черное Ухо».</a:t>
            </a:r>
            <a:endParaRPr lang="ru-RU" sz="2800" u="sng" dirty="0"/>
          </a:p>
          <a:p>
            <a:pPr algn="l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2.Сведения о смелых экспериментах в области генетики </a:t>
            </a:r>
            <a:r>
              <a:rPr lang="ru-RU" sz="2800" b="1" u="sng" dirty="0" smtClean="0">
                <a:effectLst/>
                <a:latin typeface="Times New Roman"/>
                <a:ea typeface="Calibri"/>
                <a:cs typeface="Times New Roman"/>
              </a:rPr>
              <a:t>были не только</a:t>
            </a:r>
            <a:r>
              <a:rPr lang="ru-RU" sz="2800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u="sng" dirty="0" smtClean="0">
                <a:effectLst/>
                <a:latin typeface="Times New Roman"/>
                <a:ea typeface="Calibri"/>
                <a:cs typeface="Times New Roman"/>
              </a:rPr>
              <a:t>получены 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из официальных, </a:t>
            </a:r>
            <a:r>
              <a:rPr lang="ru-RU" sz="2800" b="1" u="sng" dirty="0" smtClean="0">
                <a:effectLst/>
                <a:latin typeface="Times New Roman"/>
                <a:ea typeface="Calibri"/>
                <a:cs typeface="Times New Roman"/>
              </a:rPr>
              <a:t>но и из неофициальных</a:t>
            </a:r>
            <a:r>
              <a:rPr lang="ru-RU" sz="2800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источников.</a:t>
            </a:r>
            <a:endParaRPr lang="ru-RU" sz="2800" dirty="0"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3.Изменение климата на планете прогнозируют </a:t>
            </a:r>
            <a:r>
              <a:rPr lang="ru-RU" sz="2800" b="1" u="sng" dirty="0" smtClean="0">
                <a:effectLst/>
                <a:latin typeface="Times New Roman"/>
                <a:ea typeface="Calibri"/>
                <a:cs typeface="Times New Roman"/>
              </a:rPr>
              <a:t>как крупнейшие учёные-физики</a:t>
            </a:r>
            <a:r>
              <a:rPr lang="ru-RU" sz="2800" u="sng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в нашей стране, </a:t>
            </a:r>
            <a:r>
              <a:rPr lang="ru-RU" sz="2800" b="1" u="sng" dirty="0" smtClean="0">
                <a:effectLst/>
                <a:latin typeface="Times New Roman"/>
                <a:ea typeface="Calibri"/>
                <a:cs typeface="Times New Roman"/>
              </a:rPr>
              <a:t>так и в странах </a:t>
            </a:r>
            <a:r>
              <a:rPr lang="ru-RU" sz="2800" u="sng" dirty="0" smtClean="0">
                <a:effectLst/>
                <a:latin typeface="Times New Roman"/>
                <a:ea typeface="Calibri"/>
                <a:cs typeface="Times New Roman"/>
              </a:rPr>
              <a:t>Европы и Америки.</a:t>
            </a:r>
            <a:endParaRPr lang="ru-RU" sz="2800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44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27870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b="1" u="sng" dirty="0">
                <a:effectLst/>
                <a:ea typeface="Calibri"/>
                <a:cs typeface="Times New Roman"/>
              </a:rPr>
              <a:t>Все</a:t>
            </a:r>
            <a:r>
              <a:rPr lang="ru-RU" sz="4000" dirty="0">
                <a:effectLst/>
                <a:ea typeface="Calibri"/>
                <a:cs typeface="Times New Roman"/>
              </a:rPr>
              <a:t>, кто изучал труды Г.О. Винокура, </a:t>
            </a:r>
            <a:r>
              <a:rPr lang="ru-RU" sz="4000" b="1" u="sng" dirty="0">
                <a:effectLst/>
                <a:ea typeface="Calibri"/>
                <a:cs typeface="Times New Roman"/>
              </a:rPr>
              <a:t>знает</a:t>
            </a:r>
            <a:r>
              <a:rPr lang="ru-RU" sz="4000" dirty="0">
                <a:effectLst/>
                <a:ea typeface="Calibri"/>
                <a:cs typeface="Times New Roman"/>
              </a:rPr>
              <a:t> о его исследованиях в области </a:t>
            </a:r>
            <a:r>
              <a:rPr lang="ru-RU" sz="4000" dirty="0" err="1">
                <a:effectLst/>
                <a:ea typeface="Calibri"/>
                <a:cs typeface="Times New Roman"/>
              </a:rPr>
              <a:t>лингвопоэтики</a:t>
            </a:r>
            <a:r>
              <a:rPr lang="ru-RU" sz="4000" dirty="0">
                <a:effectLst/>
                <a:ea typeface="Calibri"/>
                <a:cs typeface="Times New Roman"/>
              </a:rPr>
              <a:t>. 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67862"/>
            <a:ext cx="8208912" cy="246945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effectLst/>
                <a:ea typeface="Calibri"/>
                <a:cs typeface="Times New Roman"/>
              </a:rPr>
              <a:t>Все, </a:t>
            </a:r>
            <a:r>
              <a:rPr lang="ru-RU" sz="4000" b="1" u="sng" dirty="0">
                <a:effectLst/>
                <a:ea typeface="Calibri"/>
                <a:cs typeface="Times New Roman"/>
              </a:rPr>
              <a:t>кто бывали</a:t>
            </a:r>
            <a:r>
              <a:rPr lang="ru-RU" sz="4000" u="sng" dirty="0">
                <a:effectLst/>
                <a:ea typeface="Calibri"/>
                <a:cs typeface="Times New Roman"/>
              </a:rPr>
              <a:t> </a:t>
            </a:r>
            <a:r>
              <a:rPr lang="ru-RU" sz="4000" dirty="0">
                <a:effectLst/>
                <a:ea typeface="Calibri"/>
                <a:cs typeface="Times New Roman"/>
              </a:rPr>
              <a:t>на Белом море, на севере, знают, что в феврале там начинается зверобойный промысел.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21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64896" cy="2088232"/>
          </a:xfrm>
        </p:spPr>
        <p:txBody>
          <a:bodyPr/>
          <a:lstStyle/>
          <a:p>
            <a:pPr algn="l"/>
            <a:r>
              <a:rPr lang="ru-RU" sz="4000" dirty="0" smtClean="0">
                <a:effectLst/>
                <a:ea typeface="Calibri"/>
              </a:rPr>
              <a:t>Экономисты </a:t>
            </a:r>
            <a:r>
              <a:rPr lang="ru-RU" sz="4000" b="1" u="sng" dirty="0" smtClean="0">
                <a:effectLst/>
                <a:ea typeface="Calibri"/>
              </a:rPr>
              <a:t>говорят</a:t>
            </a:r>
            <a:r>
              <a:rPr lang="ru-RU" sz="4000" b="1" dirty="0" smtClean="0">
                <a:effectLst/>
                <a:ea typeface="Calibri"/>
              </a:rPr>
              <a:t> </a:t>
            </a:r>
            <a:r>
              <a:rPr lang="ru-RU" sz="4000" dirty="0" smtClean="0">
                <a:effectLst/>
                <a:ea typeface="Calibri"/>
              </a:rPr>
              <a:t>о снижении инфляции </a:t>
            </a:r>
            <a:r>
              <a:rPr lang="ru-RU" sz="4000" b="1" u="sng" dirty="0" smtClean="0">
                <a:effectLst/>
                <a:ea typeface="Calibri"/>
              </a:rPr>
              <a:t>и </a:t>
            </a:r>
            <a:r>
              <a:rPr lang="ru-RU" sz="4000" b="1" u="sng" dirty="0">
                <a:effectLst/>
                <a:ea typeface="Calibri"/>
              </a:rPr>
              <a:t>что</a:t>
            </a:r>
            <a:r>
              <a:rPr lang="ru-RU" sz="4000" u="sng" dirty="0">
                <a:effectLst/>
                <a:ea typeface="Calibri"/>
              </a:rPr>
              <a:t> </a:t>
            </a:r>
            <a:r>
              <a:rPr lang="ru-RU" sz="4000" dirty="0" smtClean="0">
                <a:effectLst/>
                <a:ea typeface="Calibri"/>
              </a:rPr>
              <a:t>задержки </a:t>
            </a:r>
            <a:r>
              <a:rPr lang="ru-RU" sz="4000" dirty="0">
                <a:effectLst/>
                <a:ea typeface="Calibri"/>
              </a:rPr>
              <a:t>зарплаты больше не </a:t>
            </a:r>
            <a:r>
              <a:rPr lang="ru-RU" sz="4000" dirty="0" smtClean="0">
                <a:effectLst/>
                <a:ea typeface="Calibri"/>
              </a:rPr>
              <a:t>будет.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208912" cy="2541458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effectLst/>
              </a:rPr>
              <a:t>Слушатели передачи </a:t>
            </a:r>
            <a:r>
              <a:rPr lang="ru-RU" sz="4000" b="1" u="sng" dirty="0">
                <a:effectLst/>
              </a:rPr>
              <a:t>ожидали и надеялись на встречу</a:t>
            </a:r>
            <a:r>
              <a:rPr lang="ru-RU" sz="4000" u="sng" dirty="0">
                <a:effectLst/>
              </a:rPr>
              <a:t> </a:t>
            </a:r>
            <a:r>
              <a:rPr lang="ru-RU" sz="4000" dirty="0">
                <a:effectLst/>
              </a:rPr>
              <a:t>с известным </a:t>
            </a:r>
            <a:r>
              <a:rPr lang="ru-RU" sz="4000" dirty="0" smtClean="0">
                <a:effectLst/>
              </a:rPr>
              <a:t>телеведущим.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847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133393" cy="2643047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4000" u="sng" dirty="0" smtClean="0">
                <a:effectLst/>
              </a:rPr>
              <a:t>Благодаря  повышения</a:t>
            </a:r>
            <a:r>
              <a:rPr lang="ru-RU" sz="4000" dirty="0" smtClean="0">
                <a:effectLst/>
              </a:rPr>
              <a:t>  уровня сервиса в фирменных магазинах стало </a:t>
            </a:r>
            <a:r>
              <a:rPr lang="ru-RU" sz="4000" dirty="0">
                <a:effectLst/>
              </a:rPr>
              <a:t>больше </a:t>
            </a:r>
            <a:r>
              <a:rPr lang="ru-RU" sz="4000" dirty="0" smtClean="0">
                <a:effectLst/>
              </a:rPr>
              <a:t>покупателей</a:t>
            </a:r>
            <a:r>
              <a:rPr lang="ru-RU" dirty="0">
                <a:effectLst/>
              </a:rPr>
              <a:t>. 	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291264" cy="2952328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b="1" u="sng" dirty="0" smtClean="0">
                <a:effectLst/>
                <a:ea typeface="Calibri"/>
                <a:cs typeface="Times New Roman"/>
              </a:rPr>
              <a:t>По приезду</a:t>
            </a:r>
            <a:r>
              <a:rPr lang="ru-RU" sz="3200" u="sng" dirty="0" smtClean="0">
                <a:effectLst/>
                <a:ea typeface="Calibri"/>
                <a:cs typeface="Times New Roman"/>
              </a:rPr>
              <a:t> </a:t>
            </a:r>
            <a:r>
              <a:rPr lang="ru-RU" sz="3200" dirty="0">
                <a:effectLst/>
                <a:ea typeface="Calibri"/>
                <a:cs typeface="Times New Roman"/>
              </a:rPr>
              <a:t>в Петербург экскурсанты сразу же отправились в Эрмитаж</a:t>
            </a:r>
            <a:r>
              <a:rPr lang="ru-RU" sz="3200" dirty="0" smtClean="0">
                <a:effectLst/>
                <a:ea typeface="Calibri"/>
                <a:cs typeface="Times New Roman"/>
              </a:rPr>
              <a:t>.</a:t>
            </a:r>
            <a:r>
              <a:rPr lang="ru-RU" sz="3200" dirty="0">
                <a:effectLst/>
                <a:ea typeface="Calibri"/>
                <a:cs typeface="Times New Roman"/>
              </a:rPr>
              <a:t> </a:t>
            </a: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b="1" u="sng" dirty="0" smtClean="0">
                <a:effectLst/>
                <a:ea typeface="Calibri"/>
                <a:cs typeface="Times New Roman"/>
              </a:rPr>
              <a:t>По </a:t>
            </a:r>
            <a:r>
              <a:rPr lang="ru-RU" sz="3200" b="1" u="sng" dirty="0">
                <a:effectLst/>
                <a:ea typeface="Calibri"/>
                <a:cs typeface="Times New Roman"/>
              </a:rPr>
              <a:t>окончанию</a:t>
            </a:r>
            <a:r>
              <a:rPr lang="ru-RU" sz="3200" u="sng" dirty="0">
                <a:effectLst/>
                <a:ea typeface="Calibri"/>
                <a:cs typeface="Times New Roman"/>
              </a:rPr>
              <a:t> </a:t>
            </a:r>
            <a:r>
              <a:rPr lang="ru-RU" sz="3200" dirty="0">
                <a:effectLst/>
                <a:ea typeface="Calibri"/>
                <a:cs typeface="Times New Roman"/>
              </a:rPr>
              <a:t>производственной практики каждый студент должен написать отчёт о проведённой работе.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191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139224" cy="2571039"/>
          </a:xfrm>
        </p:spPr>
        <p:txBody>
          <a:bodyPr/>
          <a:lstStyle/>
          <a:p>
            <a:pPr algn="l"/>
            <a:r>
              <a:rPr lang="ru-RU" dirty="0" smtClean="0">
                <a:effectLst/>
              </a:rPr>
              <a:t> </a:t>
            </a:r>
            <a:r>
              <a:rPr lang="ru-RU" sz="3600" b="1" u="sng" dirty="0" smtClean="0">
                <a:effectLst/>
              </a:rPr>
              <a:t>Большинство делегатов</a:t>
            </a:r>
            <a:r>
              <a:rPr lang="ru-RU" sz="3600" dirty="0" smtClean="0">
                <a:effectLst/>
              </a:rPr>
              <a:t>, собравшихся на съезде работников тяжёлой </a:t>
            </a:r>
            <a:r>
              <a:rPr lang="ru-RU" sz="3600" dirty="0">
                <a:effectLst/>
              </a:rPr>
              <a:t>промышленности</a:t>
            </a:r>
            <a:r>
              <a:rPr lang="ru-RU" sz="3600" b="1" dirty="0">
                <a:effectLst/>
              </a:rPr>
              <a:t>, </a:t>
            </a:r>
            <a:r>
              <a:rPr lang="ru-RU" sz="3600" b="1" u="sng" dirty="0" smtClean="0">
                <a:effectLst/>
              </a:rPr>
              <a:t>поддержали</a:t>
            </a:r>
            <a:r>
              <a:rPr lang="ru-RU" sz="3600" u="sng" dirty="0" smtClean="0">
                <a:effectLst/>
              </a:rPr>
              <a:t> </a:t>
            </a:r>
            <a:r>
              <a:rPr lang="ru-RU" sz="3600" dirty="0">
                <a:effectLst/>
              </a:rPr>
              <a:t>выступление оратора.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280920" cy="2751437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4000" b="1" u="sng" dirty="0" smtClean="0">
                <a:effectLst/>
                <a:ea typeface="Calibri"/>
                <a:cs typeface="Times New Roman"/>
              </a:rPr>
              <a:t>Проблемам языка</a:t>
            </a:r>
            <a:r>
              <a:rPr lang="ru-RU" sz="4000" dirty="0" smtClean="0">
                <a:effectLst/>
                <a:ea typeface="Calibri"/>
                <a:cs typeface="Times New Roman"/>
              </a:rPr>
              <a:t>, не раз </a:t>
            </a:r>
            <a:r>
              <a:rPr lang="ru-RU" sz="4000" b="1" u="sng" dirty="0" err="1" smtClean="0">
                <a:effectLst/>
                <a:ea typeface="Calibri"/>
                <a:cs typeface="Times New Roman"/>
              </a:rPr>
              <a:t>обсуждавшихся</a:t>
            </a:r>
            <a:r>
              <a:rPr lang="ru-RU" sz="4000" dirty="0" smtClean="0">
                <a:effectLst/>
                <a:ea typeface="Calibri"/>
                <a:cs typeface="Times New Roman"/>
              </a:rPr>
              <a:t> в </a:t>
            </a:r>
            <a:r>
              <a:rPr lang="ru-RU" sz="4000" dirty="0">
                <a:effectLst/>
                <a:ea typeface="Calibri"/>
                <a:cs typeface="Times New Roman"/>
              </a:rPr>
              <a:t>печати, посвящён и сегодняшний номер газеты.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2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9082" cy="2787063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4400" dirty="0">
                <a:effectLst/>
                <a:ea typeface="Calibri"/>
                <a:cs typeface="Times New Roman"/>
              </a:rPr>
              <a:t>Молодой человек следил </a:t>
            </a:r>
            <a:r>
              <a:rPr lang="ru-RU" sz="4400" b="1" u="sng" dirty="0" smtClean="0">
                <a:effectLst/>
                <a:ea typeface="Calibri"/>
                <a:cs typeface="Times New Roman"/>
              </a:rPr>
              <a:t>за</a:t>
            </a:r>
            <a:r>
              <a:rPr lang="ru-RU" sz="4400" u="sng" dirty="0" smtClean="0">
                <a:effectLst/>
                <a:ea typeface="Calibri"/>
                <a:cs typeface="Times New Roman"/>
              </a:rPr>
              <a:t> </a:t>
            </a:r>
            <a:r>
              <a:rPr lang="ru-RU" sz="4400" b="1" u="sng" dirty="0" smtClean="0">
                <a:effectLst/>
                <a:ea typeface="Calibri"/>
                <a:cs typeface="Times New Roman"/>
              </a:rPr>
              <a:t>убегающим </a:t>
            </a:r>
            <a:r>
              <a:rPr lang="ru-RU" sz="4400" b="1" u="sng" dirty="0">
                <a:effectLst/>
                <a:ea typeface="Calibri"/>
                <a:cs typeface="Times New Roman"/>
              </a:rPr>
              <a:t>поездом в </a:t>
            </a:r>
            <a:r>
              <a:rPr lang="ru-RU" sz="4400" b="1" u="sng" dirty="0" smtClean="0">
                <a:effectLst/>
                <a:ea typeface="Calibri"/>
                <a:cs typeface="Times New Roman"/>
              </a:rPr>
              <a:t>даль степей.</a:t>
            </a:r>
            <a:endParaRPr lang="ru-RU" sz="4400" u="sng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208912" cy="244827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effectLst/>
                <a:ea typeface="Calibri"/>
              </a:rPr>
              <a:t>Кондуктор </a:t>
            </a:r>
            <a:r>
              <a:rPr lang="ru-RU" sz="4000" b="1" u="sng" dirty="0">
                <a:effectLst/>
                <a:ea typeface="Calibri"/>
              </a:rPr>
              <a:t>попросил оплачивать</a:t>
            </a:r>
            <a:r>
              <a:rPr lang="ru-RU" sz="4000" u="sng" dirty="0">
                <a:effectLst/>
                <a:ea typeface="Calibri"/>
              </a:rPr>
              <a:t> </a:t>
            </a:r>
            <a:r>
              <a:rPr lang="ru-RU" sz="4000" dirty="0">
                <a:effectLst/>
                <a:ea typeface="Calibri"/>
              </a:rPr>
              <a:t>за </a:t>
            </a:r>
            <a:r>
              <a:rPr lang="ru-RU" sz="4000" dirty="0" smtClean="0">
                <a:effectLst/>
                <a:ea typeface="Calibri"/>
              </a:rPr>
              <a:t>проезд.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4671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</TotalTime>
  <Words>204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A5 Предложения с грамматической ошибкой  (с нарушением синтаксической нормы). </vt:lpstr>
      <vt:lpstr>Все, кто изучал труды Г.О. Винокура, знает о его исследованиях в области лингвопоэтики.  </vt:lpstr>
      <vt:lpstr>Экономисты говорят о снижении инфляции и что задержки зарплаты больше не будет.</vt:lpstr>
      <vt:lpstr>Благодаря  повышения  уровня сервиса в фирменных магазинах стало больше покупателей.  </vt:lpstr>
      <vt:lpstr> Большинство делегатов, собравшихся на съезде работников тяжёлой промышленности, поддержали выступление оратора.</vt:lpstr>
      <vt:lpstr>Молодой человек следил за убегающим поездом в даль степей.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A5 Предложения с грамматической ошибкой  (с нарушением синтаксической нормы).</dc:title>
  <dc:creator>Лариса</dc:creator>
  <cp:lastModifiedBy>Лариса</cp:lastModifiedBy>
  <cp:revision>4</cp:revision>
  <dcterms:created xsi:type="dcterms:W3CDTF">2011-09-23T17:29:12Z</dcterms:created>
  <dcterms:modified xsi:type="dcterms:W3CDTF">2011-09-23T18:07:38Z</dcterms:modified>
</cp:coreProperties>
</file>