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92" r:id="rId3"/>
  </p:sldMasterIdLst>
  <p:sldIdLst>
    <p:sldId id="280" r:id="rId4"/>
    <p:sldId id="279" r:id="rId5"/>
    <p:sldId id="275" r:id="rId6"/>
    <p:sldId id="283" r:id="rId7"/>
    <p:sldId id="257" r:id="rId8"/>
    <p:sldId id="258" r:id="rId9"/>
    <p:sldId id="259" r:id="rId10"/>
    <p:sldId id="261" r:id="rId11"/>
    <p:sldId id="263" r:id="rId12"/>
    <p:sldId id="284" r:id="rId13"/>
    <p:sldId id="28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5C918D-29A6-4E77-8231-DF83303B320C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99ED3C-8952-4434-B456-AE285309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0;&#1084;&#1077;&#1088;&#1099;%20&#1090;&#1072;&#1073;&#1083;&#1080;&#1094;.pps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91;&#1088;&#1086;&#1082;&#1080;\&#1091;&#1088;&#1086;&#1082;&#1080;\&#1059;&#1089;&#1083;&#1086;&#1074;&#1080;&#1103;%20&#1087;&#1086;&#1080;&#1089;&#1082;&#1072;%20&#1080;&#1085;&#1092;&#1086;&#1088;&#1084;&#1072;&#1094;&#1080;&#1080;,%20&#1087;&#1088;&#1086;&#1089;&#1090;&#1099;&#1077;%20&#1080;%20&#1089;&#1083;&#1086;&#1078;&#1085;&#1099;&#1077;%20&#1083;&#1086;&#1075;&#1080;&#1095;&#1077;&#1089;&#1082;&#1080;&#1077;%20&#1074;&#1099;&#1088;&#1072;&#1078;&#1077;&#1085;&#1080;&#1103;%209&#1082;&#1083;\&#1090;&#1072;&#1073;&#1083;&#1080;&#1094;&#1099;%20&#1082;%20&#1091;&#1089;&#1083;&#1086;&#1074;&#1080;&#1103;&#1084;%20&#1074;&#1099;&#1073;&#1086;&#1088;&#1072;%20&#1080;%20&#1087;&#1088;&#1086;&#1089;&#1090;&#1099;&#1077;%20&#1083;&#1086;&#1075;&#1080;&#1095;&#1077;&#1089;&#1082;&#1080;&#1077;%20&#1074;&#1099;&#1088;&#1072;&#1078;&#1077;&#1085;&#1080;&#1103;.pp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91;&#1088;&#1086;&#1082;&#1080;\&#1091;&#1088;&#1086;&#1082;&#1080;\&#1059;&#1089;&#1083;&#1086;&#1074;&#1080;&#1103;%20&#1087;&#1086;&#1080;&#1089;&#1082;&#1072;%20&#1080;&#1085;&#1092;&#1086;&#1088;&#1084;&#1072;&#1094;&#1080;&#1080;,%20&#1087;&#1088;&#1086;&#1089;&#1090;&#1099;&#1077;%20&#1080;%20&#1089;&#1083;&#1086;&#1078;&#1085;&#1099;&#1077;%20&#1083;&#1086;&#1075;&#1080;&#1095;&#1077;&#1089;&#1082;&#1080;&#1077;%20&#1074;&#1099;&#1088;&#1072;&#1078;&#1077;&#1085;&#1080;&#1103;%209&#1082;&#1083;\&#1089;&#1090;&#1088;&#1091;&#1082;&#1090;&#1091;&#1088;&#1072;%20&#1074;&#1099;&#1073;&#1086;&#1088;&#1072;.pps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4853411"/>
            <a:ext cx="3907160" cy="12223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МБОУ «Гимназия №52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Приволжского района</a:t>
            </a:r>
            <a:br>
              <a:rPr lang="ru-RU" sz="2000" dirty="0" smtClean="0"/>
            </a:br>
            <a:r>
              <a:rPr lang="ru-RU" sz="2000" dirty="0" smtClean="0"/>
              <a:t>г.Казани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Степанова М.М.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912768" cy="2448272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Условия поиска информации, простые логические </a:t>
            </a:r>
            <a:r>
              <a:rPr lang="ru-RU" sz="4000" dirty="0" smtClean="0"/>
              <a:t>выражения</a:t>
            </a:r>
          </a:p>
          <a:p>
            <a:r>
              <a:rPr lang="ru-RU" sz="4000" dirty="0" smtClean="0"/>
              <a:t>9 класс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92696"/>
            <a:ext cx="7467600" cy="6529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Самостоятельная работа</a:t>
            </a: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4077072"/>
          <a:ext cx="4769485" cy="1874520"/>
        </p:xfrm>
        <a:graphic>
          <a:graphicData uri="http://schemas.openxmlformats.org/drawingml/2006/table">
            <a:tbl>
              <a:tblPr/>
              <a:tblGrid>
                <a:gridCol w="260350"/>
                <a:gridCol w="867410"/>
                <a:gridCol w="520065"/>
                <a:gridCol w="867410"/>
                <a:gridCol w="1300480"/>
                <a:gridCol w="433705"/>
                <a:gridCol w="520065"/>
              </a:tblGrid>
              <a:tr h="260985"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Год рождения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Олегович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Беляев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spc="-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Носов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Антон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ctr">
                        <a:spcAft>
                          <a:spcPts val="0"/>
                        </a:spcAft>
                      </a:pPr>
                      <a:r>
                        <a:rPr lang="ru-RU" sz="140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Павлович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r">
                        <a:spcAft>
                          <a:spcPts val="0"/>
                        </a:spcAft>
                      </a:pPr>
                      <a:r>
                        <a:rPr lang="ru-RU" sz="1400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1015164"/>
            <a:ext cx="77768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Mangal" pitchFamily="18" charset="0"/>
              </a:rPr>
              <a:t>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Организованную совокупность структурированных данных в определенной предметной области называют: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1).электронной таблицей; 2).маркированным списком3).; базой данных; 4).многоуровневым списком.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Многоуровневые, региональные, отраслевые сети с фиксированными связями представляют собой модель организации данных следующего типа: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1) сетевую; 2)реляционную;3)иерархическую 4)обычную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3.Записью в реляционных базах данных называют: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1)ячейку;2)столбец таблицы;3)имя поля;4)строку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Имеется база данных: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полей и записей?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4664"/>
          </a:xfrm>
        </p:spPr>
        <p:txBody>
          <a:bodyPr/>
          <a:lstStyle/>
          <a:p>
            <a:r>
              <a:rPr lang="ru-RU" dirty="0" smtClean="0"/>
              <a:t>§13, с. 79 №8,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920880" cy="5809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Выполните задания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77084649"/>
              </p:ext>
            </p:extLst>
          </p:nvPr>
        </p:nvGraphicFramePr>
        <p:xfrm>
          <a:off x="395536" y="1628800"/>
          <a:ext cx="8280920" cy="3086080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5544616"/>
              </a:tblGrid>
              <a:tr h="48663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1.  База данных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А)</a:t>
                      </a:r>
                      <a:r>
                        <a:rPr lang="ru-RU" sz="1800" b="0" baseline="0" dirty="0" smtClean="0">
                          <a:effectLst/>
                          <a:latin typeface="Times New Roman"/>
                          <a:ea typeface="Times New Roman"/>
                        </a:rPr>
                        <a:t> сведения представленные в строго определенном формате, с кратким описанием объекта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2.  Фактографические БД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Times New Roman"/>
                        </a:rPr>
                        <a:t>Б)  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поле (поля),</a:t>
                      </a:r>
                      <a:r>
                        <a:rPr lang="ru-RU" sz="1800" b="0" baseline="0" dirty="0" smtClean="0">
                          <a:effectLst/>
                          <a:latin typeface="Times New Roman"/>
                          <a:ea typeface="Times New Roman"/>
                        </a:rPr>
                        <a:t> значение которого не повторяется у разных записей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63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3.   Первичный ключ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Times New Roman"/>
                        </a:rPr>
                        <a:t>В) 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совокупность определенным образом организованной информации на какую-то тему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32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4.   Реляционная БД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) определяет, какого рода информация хранится в поле.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38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5.   СУБД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) программное обеспечение, предназначенное для работы с БД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56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6.  Тип поля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Е) БД с табличной формой организации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548680"/>
            <a:ext cx="7848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 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термину поставьте в соответствие его определение: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08" y="515719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Составьте устное описание таблиц (типы всех полей)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«Домашняя библиотека» (табл. 2.1), «Погода» (табл. 2.2), «Успеваемость» (табл. 2.3) «Факультативы»(табл. 2.5).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6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/>
              <a:t>Логическое выражение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4162"/>
            <a:ext cx="6624736" cy="51872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справки требуются не все записи, только часть. Это условие называется условием выбора. Н-р: из табл. «Успеваемость» получить список отличников.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/>
              <a:t>В СУБД условие выбора записывается в форме логического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51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99592" y="0"/>
            <a:ext cx="758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99"/>
                </a:solidFill>
              </a:rPr>
              <a:t>ОСНОВНЫЕ  ПОНЯТИЯ  МАТЕМАТИЧЕСКОЙ  ЛОГИКИ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50825" y="800100"/>
            <a:ext cx="8655050" cy="11239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ru-RU" sz="1600" b="1" dirty="0" smtClean="0">
                <a:solidFill>
                  <a:srgbClr val="000000"/>
                </a:solidFill>
              </a:rPr>
              <a:t>ВЫСКАЗЫВАНИЕ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  <a:r>
              <a:rPr lang="ru-RU" sz="1600" dirty="0">
                <a:solidFill>
                  <a:srgbClr val="000000"/>
                </a:solidFill>
              </a:rPr>
              <a:t>-   </a:t>
            </a:r>
            <a:r>
              <a:rPr lang="ru-RU" sz="1600" dirty="0" smtClean="0">
                <a:solidFill>
                  <a:srgbClr val="000000"/>
                </a:solidFill>
              </a:rPr>
              <a:t>это  </a:t>
            </a:r>
            <a:r>
              <a:rPr lang="ru-RU" sz="1600" dirty="0" err="1">
                <a:solidFill>
                  <a:srgbClr val="000000"/>
                </a:solidFill>
              </a:rPr>
              <a:t>п</a:t>
            </a:r>
            <a:r>
              <a:rPr lang="ru-RU" sz="1600" dirty="0">
                <a:solidFill>
                  <a:srgbClr val="000000"/>
                </a:solidFill>
              </a:rPr>
              <a:t> о в е с т в о в а т е л </a:t>
            </a:r>
            <a:r>
              <a:rPr lang="ru-RU" sz="1600" dirty="0" err="1">
                <a:solidFill>
                  <a:srgbClr val="000000"/>
                </a:solidFill>
              </a:rPr>
              <a:t>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</a:t>
            </a:r>
            <a:r>
              <a:rPr lang="ru-RU" sz="1600" dirty="0">
                <a:solidFill>
                  <a:srgbClr val="000000"/>
                </a:solidFill>
              </a:rPr>
              <a:t> о е   предложение,            </a:t>
            </a:r>
          </a:p>
          <a:p>
            <a:pPr algn="ctr" eaLnBrk="0" hangingPunct="0"/>
            <a:r>
              <a:rPr lang="ru-RU" sz="1600" dirty="0" smtClean="0">
                <a:solidFill>
                  <a:srgbClr val="000000"/>
                </a:solidFill>
              </a:rPr>
              <a:t>в котором что </a:t>
            </a:r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либо  утверждается или отрицается</a:t>
            </a:r>
            <a:r>
              <a:rPr lang="ru-RU" sz="1600" dirty="0">
                <a:solidFill>
                  <a:srgbClr val="000000"/>
                </a:solidFill>
              </a:rPr>
              <a:t>.  </a:t>
            </a:r>
          </a:p>
          <a:p>
            <a:pPr algn="ctr" eaLnBrk="0" hangingPunct="0"/>
            <a:r>
              <a:rPr lang="ru-RU" sz="1600" dirty="0">
                <a:solidFill>
                  <a:srgbClr val="000000"/>
                </a:solidFill>
              </a:rPr>
              <a:t>По  поводу  любого  высказывания   можно   сказать,   </a:t>
            </a:r>
            <a:r>
              <a:rPr lang="ru-RU" sz="1600" b="1" dirty="0">
                <a:solidFill>
                  <a:srgbClr val="000000"/>
                </a:solidFill>
              </a:rPr>
              <a:t>истинно   оно   или   ложно.</a:t>
            </a:r>
            <a:endParaRPr lang="ru-RU" sz="1600" dirty="0">
              <a:solidFill>
                <a:srgbClr val="000000"/>
              </a:solidFill>
            </a:endParaRPr>
          </a:p>
          <a:p>
            <a:pPr eaLnBrk="0" hangingPunct="0"/>
            <a:endParaRPr lang="ru-RU" sz="1000" dirty="0">
              <a:latin typeface="Times New Roman" pitchFamily="18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860032" y="1916832"/>
            <a:ext cx="4059237" cy="89058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400" b="1" dirty="0"/>
              <a:t> Петя  решил  </a:t>
            </a:r>
            <a:r>
              <a:rPr lang="ru-RU" sz="1400" b="1" dirty="0" smtClean="0"/>
              <a:t>задачу</a:t>
            </a:r>
          </a:p>
          <a:p>
            <a:pPr eaLnBrk="0" hangingPunct="0">
              <a:buFontTx/>
              <a:buChar char="•"/>
            </a:pPr>
            <a:r>
              <a:rPr lang="ru-RU" sz="1400" b="1" dirty="0" smtClean="0"/>
              <a:t> День короче ночи?</a:t>
            </a:r>
            <a:r>
              <a:rPr lang="ru-RU" sz="1000" b="1" dirty="0" smtClean="0"/>
              <a:t>  </a:t>
            </a:r>
            <a:endParaRPr lang="ru-RU" sz="1000" b="1" dirty="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51520" y="1988840"/>
            <a:ext cx="4378325" cy="89058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buFontTx/>
              <a:buChar char="•"/>
            </a:pPr>
            <a:r>
              <a:rPr lang="ru-RU" sz="1400" b="1" dirty="0"/>
              <a:t> Луна – спутник земли</a:t>
            </a:r>
            <a:r>
              <a:rPr lang="ru-RU" sz="1000" b="1" dirty="0"/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400" b="1" dirty="0" smtClean="0"/>
              <a:t> 2 </a:t>
            </a:r>
            <a:r>
              <a:rPr lang="ru-RU" sz="1400" b="1" dirty="0"/>
              <a:t>&gt; </a:t>
            </a:r>
            <a:r>
              <a:rPr lang="ru-RU" sz="1400" b="1" dirty="0" smtClean="0"/>
              <a:t>3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400" b="1" i="1" dirty="0" smtClean="0">
                <a:latin typeface="Times New Roman" pitchFamily="18" charset="0"/>
              </a:rPr>
              <a:t> </a:t>
            </a:r>
            <a:r>
              <a:rPr lang="ru-RU" sz="1400" b="1" dirty="0" smtClean="0"/>
              <a:t>Дед мороз дарит детям подарки</a:t>
            </a:r>
            <a:endParaRPr lang="ru-RU" sz="1400" dirty="0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50825" y="5199063"/>
            <a:ext cx="8677275" cy="822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ru-RU" b="1" dirty="0" smtClean="0"/>
              <a:t>Логическое выражение </a:t>
            </a:r>
            <a:r>
              <a:rPr lang="ru-RU" b="1" dirty="0"/>
              <a:t>– </a:t>
            </a:r>
            <a:r>
              <a:rPr lang="ru-RU" dirty="0" smtClean="0"/>
              <a:t>простое или сложное </a:t>
            </a:r>
            <a:r>
              <a:rPr lang="ru-RU" dirty="0"/>
              <a:t>высказывание, </a:t>
            </a:r>
          </a:p>
          <a:p>
            <a:pPr algn="ctr" eaLnBrk="0" hangingPunct="0"/>
            <a:r>
              <a:rPr lang="ru-RU" dirty="0" smtClean="0"/>
              <a:t>представленное в символической форме </a:t>
            </a:r>
            <a:r>
              <a:rPr lang="ru-RU" dirty="0"/>
              <a:t>. 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51520" y="3068960"/>
            <a:ext cx="8689900" cy="2016869"/>
            <a:chOff x="251520" y="3068960"/>
            <a:chExt cx="8689900" cy="2016869"/>
          </a:xfrm>
        </p:grpSpPr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419872" y="3068960"/>
              <a:ext cx="1943100" cy="968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 eaLnBrk="0" hangingPunct="0">
                <a:lnSpc>
                  <a:spcPct val="150000"/>
                </a:lnSpc>
              </a:pPr>
              <a:r>
                <a:rPr lang="ru-RU" sz="2000" b="1" dirty="0"/>
                <a:t>Логическая  </a:t>
              </a:r>
            </a:p>
            <a:p>
              <a:pPr algn="ctr" eaLnBrk="0" hangingPunct="0"/>
              <a:r>
                <a:rPr lang="ru-RU" sz="2000" b="1" dirty="0"/>
                <a:t> величина</a:t>
              </a: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251520" y="3068960"/>
              <a:ext cx="2803525" cy="968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 eaLnBrk="0" hangingPunct="0">
                <a:lnSpc>
                  <a:spcPct val="150000"/>
                </a:lnSpc>
              </a:pPr>
              <a:r>
                <a:rPr lang="ru-RU" dirty="0"/>
                <a:t>Л о г и ч е с к а я  </a:t>
              </a:r>
            </a:p>
            <a:p>
              <a:pPr algn="ctr" eaLnBrk="0" hangingPunct="0">
                <a:lnSpc>
                  <a:spcPct val="112000"/>
                </a:lnSpc>
              </a:pPr>
              <a:r>
                <a:rPr lang="ru-RU" dirty="0"/>
                <a:t> к о </a:t>
              </a:r>
              <a:r>
                <a:rPr lang="ru-RU" dirty="0" err="1"/>
                <a:t>н</a:t>
              </a:r>
              <a:r>
                <a:rPr lang="ru-RU" dirty="0"/>
                <a:t> с т а </a:t>
              </a:r>
              <a:r>
                <a:rPr lang="ru-RU" dirty="0" err="1"/>
                <a:t>н</a:t>
              </a:r>
              <a:r>
                <a:rPr lang="ru-RU" dirty="0"/>
                <a:t> т а</a:t>
              </a:r>
              <a:endParaRPr lang="ru-RU" dirty="0">
                <a:latin typeface="Courier New" pitchFamily="49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5652120" y="3068960"/>
              <a:ext cx="3289300" cy="968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lIns="18000" tIns="0" rIns="18000" bIns="0"/>
            <a:lstStyle/>
            <a:p>
              <a:pPr algn="ctr" eaLnBrk="0" hangingPunct="0">
                <a:lnSpc>
                  <a:spcPct val="150000"/>
                </a:lnSpc>
              </a:pPr>
              <a:r>
                <a:rPr lang="ru-RU" dirty="0"/>
                <a:t>Л о г и ч е с к а я  </a:t>
              </a:r>
            </a:p>
            <a:p>
              <a:pPr algn="ctr" eaLnBrk="0" hangingPunct="0">
                <a:lnSpc>
                  <a:spcPct val="112000"/>
                </a:lnSpc>
              </a:pPr>
              <a:r>
                <a:rPr lang="ru-RU" dirty="0"/>
                <a:t> </a:t>
              </a:r>
              <a:r>
                <a:rPr lang="ru-RU" dirty="0" err="1"/>
                <a:t>п</a:t>
              </a:r>
              <a:r>
                <a:rPr lang="ru-RU" dirty="0"/>
                <a:t> е </a:t>
              </a:r>
              <a:r>
                <a:rPr lang="ru-RU" dirty="0" err="1"/>
                <a:t>р</a:t>
              </a:r>
              <a:r>
                <a:rPr lang="ru-RU" dirty="0"/>
                <a:t> </a:t>
              </a:r>
              <a:r>
                <a:rPr lang="ru-RU" dirty="0" err="1"/>
                <a:t>е</a:t>
              </a:r>
              <a:r>
                <a:rPr lang="ru-RU" dirty="0"/>
                <a:t> м е </a:t>
              </a:r>
              <a:r>
                <a:rPr lang="ru-RU" dirty="0" err="1"/>
                <a:t>н</a:t>
              </a:r>
              <a:r>
                <a:rPr lang="ru-RU" dirty="0"/>
                <a:t> </a:t>
              </a:r>
              <a:r>
                <a:rPr lang="ru-RU" dirty="0" err="1"/>
                <a:t>н</a:t>
              </a:r>
              <a:r>
                <a:rPr lang="ru-RU" dirty="0"/>
                <a:t> а я</a:t>
              </a: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 rot="10800000">
              <a:off x="2987824" y="3284984"/>
              <a:ext cx="533400" cy="447675"/>
            </a:xfrm>
            <a:custGeom>
              <a:avLst/>
              <a:gdLst/>
              <a:ahLst/>
              <a:cxnLst>
                <a:cxn ang="0">
                  <a:pos x="113" y="113"/>
                </a:cxn>
                <a:cxn ang="0">
                  <a:pos x="339" y="113"/>
                </a:cxn>
                <a:cxn ang="0">
                  <a:pos x="339" y="0"/>
                </a:cxn>
                <a:cxn ang="0">
                  <a:pos x="565" y="226"/>
                </a:cxn>
                <a:cxn ang="0">
                  <a:pos x="339" y="452"/>
                </a:cxn>
                <a:cxn ang="0">
                  <a:pos x="339" y="339"/>
                </a:cxn>
                <a:cxn ang="0">
                  <a:pos x="113" y="339"/>
                </a:cxn>
                <a:cxn ang="0">
                  <a:pos x="0" y="226"/>
                </a:cxn>
                <a:cxn ang="0">
                  <a:pos x="113" y="113"/>
                </a:cxn>
              </a:cxnLst>
              <a:rect l="0" t="0" r="r" b="b"/>
              <a:pathLst>
                <a:path w="565" h="452">
                  <a:moveTo>
                    <a:pt x="113" y="113"/>
                  </a:moveTo>
                  <a:lnTo>
                    <a:pt x="339" y="113"/>
                  </a:lnTo>
                  <a:lnTo>
                    <a:pt x="339" y="0"/>
                  </a:lnTo>
                  <a:lnTo>
                    <a:pt x="565" y="226"/>
                  </a:lnTo>
                  <a:lnTo>
                    <a:pt x="339" y="452"/>
                  </a:lnTo>
                  <a:lnTo>
                    <a:pt x="339" y="339"/>
                  </a:lnTo>
                  <a:lnTo>
                    <a:pt x="113" y="339"/>
                  </a:lnTo>
                  <a:lnTo>
                    <a:pt x="0" y="226"/>
                  </a:lnTo>
                  <a:lnTo>
                    <a:pt x="113" y="113"/>
                  </a:lnTo>
                  <a:close/>
                </a:path>
              </a:pathLst>
            </a:custGeom>
            <a:solidFill>
              <a:srgbClr val="FFFFFF"/>
            </a:solidFill>
            <a:ln w="38100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5292080" y="3356992"/>
              <a:ext cx="533400" cy="447675"/>
            </a:xfrm>
            <a:custGeom>
              <a:avLst/>
              <a:gdLst/>
              <a:ahLst/>
              <a:cxnLst>
                <a:cxn ang="0">
                  <a:pos x="113" y="113"/>
                </a:cxn>
                <a:cxn ang="0">
                  <a:pos x="339" y="113"/>
                </a:cxn>
                <a:cxn ang="0">
                  <a:pos x="339" y="0"/>
                </a:cxn>
                <a:cxn ang="0">
                  <a:pos x="565" y="226"/>
                </a:cxn>
                <a:cxn ang="0">
                  <a:pos x="339" y="452"/>
                </a:cxn>
                <a:cxn ang="0">
                  <a:pos x="339" y="339"/>
                </a:cxn>
                <a:cxn ang="0">
                  <a:pos x="113" y="339"/>
                </a:cxn>
                <a:cxn ang="0">
                  <a:pos x="0" y="226"/>
                </a:cxn>
                <a:cxn ang="0">
                  <a:pos x="113" y="113"/>
                </a:cxn>
              </a:cxnLst>
              <a:rect l="0" t="0" r="r" b="b"/>
              <a:pathLst>
                <a:path w="565" h="452">
                  <a:moveTo>
                    <a:pt x="113" y="113"/>
                  </a:moveTo>
                  <a:lnTo>
                    <a:pt x="339" y="113"/>
                  </a:lnTo>
                  <a:lnTo>
                    <a:pt x="339" y="0"/>
                  </a:lnTo>
                  <a:lnTo>
                    <a:pt x="565" y="226"/>
                  </a:lnTo>
                  <a:lnTo>
                    <a:pt x="339" y="452"/>
                  </a:lnTo>
                  <a:lnTo>
                    <a:pt x="339" y="339"/>
                  </a:lnTo>
                  <a:lnTo>
                    <a:pt x="113" y="339"/>
                  </a:lnTo>
                  <a:lnTo>
                    <a:pt x="0" y="226"/>
                  </a:lnTo>
                  <a:lnTo>
                    <a:pt x="113" y="113"/>
                  </a:lnTo>
                  <a:close/>
                </a:path>
              </a:pathLst>
            </a:custGeom>
            <a:solidFill>
              <a:srgbClr val="FFFFFF"/>
            </a:solidFill>
            <a:ln w="38100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2843808" y="4365104"/>
              <a:ext cx="3105150" cy="72072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18000" tIns="46800" rIns="18000" bIns="10800"/>
            <a:lstStyle/>
            <a:p>
              <a:pPr algn="ctr" eaLnBrk="0" hangingPunct="0">
                <a:lnSpc>
                  <a:spcPct val="135000"/>
                </a:lnSpc>
              </a:pPr>
              <a:r>
                <a:rPr lang="ru-RU" sz="1400" dirty="0"/>
                <a:t>Понятие, выражаемое словами </a:t>
              </a:r>
              <a:r>
                <a:rPr lang="ru-RU" sz="1400" b="1" dirty="0"/>
                <a:t>ИСТИНА</a:t>
              </a:r>
              <a:r>
                <a:rPr lang="ru-RU" sz="1400" dirty="0"/>
                <a:t> (</a:t>
              </a:r>
              <a:r>
                <a:rPr lang="en-US" sz="1400" dirty="0"/>
                <a:t>TRUE</a:t>
              </a:r>
              <a:r>
                <a:rPr lang="ru-RU" sz="1400" dirty="0"/>
                <a:t>), </a:t>
              </a:r>
              <a:r>
                <a:rPr lang="ru-RU" sz="1400" b="1" dirty="0"/>
                <a:t>ЛОЖЬ</a:t>
              </a:r>
              <a:r>
                <a:rPr lang="ru-RU" sz="1400" dirty="0"/>
                <a:t> (</a:t>
              </a:r>
              <a:r>
                <a:rPr lang="en-US" sz="1400" dirty="0"/>
                <a:t>FALSE</a:t>
              </a:r>
              <a:r>
                <a:rPr lang="ru-RU" sz="1400" dirty="0"/>
                <a:t>)  </a:t>
              </a:r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251520" y="4365104"/>
              <a:ext cx="2468563" cy="72072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 eaLnBrk="0" hangingPunct="0">
                <a:lnSpc>
                  <a:spcPct val="140000"/>
                </a:lnSpc>
              </a:pPr>
              <a:r>
                <a:rPr lang="ru-RU" sz="1400" dirty="0"/>
                <a:t>Фиксированное значение 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400" dirty="0"/>
                <a:t>ИСТИНА или ЛОЖЬ</a:t>
              </a:r>
              <a:r>
                <a:rPr lang="ru-RU" sz="1200" dirty="0"/>
                <a:t> </a:t>
              </a: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6084168" y="4365104"/>
              <a:ext cx="2786062" cy="72072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 eaLnBrk="0" hangingPunct="0">
                <a:lnSpc>
                  <a:spcPct val="140000"/>
                </a:lnSpc>
              </a:pPr>
              <a:r>
                <a:rPr lang="ru-RU" sz="1400" dirty="0"/>
                <a:t>Символически  обозначенная 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400" dirty="0"/>
                <a:t>логическая   величина</a:t>
              </a:r>
              <a:r>
                <a:rPr lang="ru-RU" sz="1200" dirty="0"/>
                <a:t>  </a:t>
              </a: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1475656" y="4077072"/>
              <a:ext cx="0" cy="2127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4355976" y="4077072"/>
              <a:ext cx="0" cy="2127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7596336" y="4077072"/>
              <a:ext cx="0" cy="21272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Управляющая кнопка: сведения 26">
            <a:hlinkClick r:id="rId2" action="ppaction://hlinkpres?slideindex=1&amp;slidetitle=Слайд 1" highlightClick="1"/>
          </p:cNvPr>
          <p:cNvSpPr/>
          <p:nvPr/>
        </p:nvSpPr>
        <p:spPr>
          <a:xfrm>
            <a:off x="7956376" y="6165304"/>
            <a:ext cx="792088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79" grpId="0" animBg="1"/>
      <p:bldP spid="2080" grpId="0" animBg="1"/>
      <p:bldP spid="2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7544" y="548680"/>
            <a:ext cx="3960440" cy="31683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1. Осадки = «дождь»</a:t>
            </a:r>
          </a:p>
          <a:p>
            <a:r>
              <a:rPr lang="ru-RU" sz="1400" dirty="0" smtClean="0"/>
              <a:t>2. Давление </a:t>
            </a:r>
            <a:r>
              <a:rPr lang="en-US" sz="1400" dirty="0" smtClean="0"/>
              <a:t>&gt;</a:t>
            </a:r>
            <a:r>
              <a:rPr lang="ru-RU" sz="1400" dirty="0" smtClean="0"/>
              <a:t> 740</a:t>
            </a:r>
          </a:p>
          <a:p>
            <a:r>
              <a:rPr lang="ru-RU" sz="1400" dirty="0" smtClean="0"/>
              <a:t>3. Влажность </a:t>
            </a:r>
            <a:r>
              <a:rPr lang="en-US" sz="1400" dirty="0" smtClean="0"/>
              <a:t>&lt;&gt;</a:t>
            </a:r>
            <a:r>
              <a:rPr lang="ru-RU" sz="1400" dirty="0" smtClean="0"/>
              <a:t> 100</a:t>
            </a:r>
          </a:p>
          <a:p>
            <a:r>
              <a:rPr lang="ru-RU" sz="1400" dirty="0" smtClean="0"/>
              <a:t>4. Полка </a:t>
            </a:r>
            <a:r>
              <a:rPr lang="en-US" sz="1400" dirty="0" smtClean="0"/>
              <a:t>&lt;</a:t>
            </a:r>
            <a:r>
              <a:rPr lang="ru-RU" sz="1400" dirty="0" smtClean="0"/>
              <a:t> 5</a:t>
            </a:r>
          </a:p>
          <a:p>
            <a:r>
              <a:rPr lang="ru-RU" sz="1400" dirty="0" smtClean="0"/>
              <a:t>5. Автор = «Толстой Л.Н.»</a:t>
            </a:r>
          </a:p>
          <a:p>
            <a:r>
              <a:rPr lang="ru-RU" sz="1400" dirty="0" smtClean="0"/>
              <a:t>6. Фамилия = «</a:t>
            </a:r>
            <a:r>
              <a:rPr lang="ru-RU" sz="1400" dirty="0" err="1" smtClean="0"/>
              <a:t>Русанов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7. ЦВЕТОВОДСТВО</a:t>
            </a:r>
          </a:p>
          <a:p>
            <a:r>
              <a:rPr lang="ru-RU" sz="1400" dirty="0" smtClean="0"/>
              <a:t>8.ТАНЦЫ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364088" y="620688"/>
            <a:ext cx="3225552" cy="208823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= равно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&lt; &gt;</a:t>
            </a:r>
            <a:r>
              <a:rPr lang="ru-RU" sz="1400" dirty="0" smtClean="0"/>
              <a:t>не равно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&gt;</a:t>
            </a:r>
            <a:r>
              <a:rPr lang="ru-RU" sz="1400" dirty="0" smtClean="0"/>
              <a:t> больше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&lt;</a:t>
            </a:r>
            <a:r>
              <a:rPr lang="ru-RU" sz="1400" dirty="0" smtClean="0"/>
              <a:t> меньше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&gt;=</a:t>
            </a:r>
            <a:r>
              <a:rPr lang="ru-RU" sz="1400" dirty="0" smtClean="0"/>
              <a:t> больше или равно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en-US" sz="1400" dirty="0" smtClean="0"/>
              <a:t>&lt;=</a:t>
            </a:r>
            <a:r>
              <a:rPr lang="ru-RU" sz="1400" dirty="0" smtClean="0"/>
              <a:t> меньше или равно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67544" y="188640"/>
            <a:ext cx="3657600" cy="288032"/>
          </a:xfrm>
        </p:spPr>
        <p:txBody>
          <a:bodyPr/>
          <a:lstStyle/>
          <a:p>
            <a:r>
              <a:rPr lang="ru-RU" sz="1400" dirty="0" smtClean="0"/>
              <a:t>Логические высказывания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188640"/>
            <a:ext cx="3657600" cy="288032"/>
          </a:xfrm>
        </p:spPr>
        <p:txBody>
          <a:bodyPr/>
          <a:lstStyle/>
          <a:p>
            <a:r>
              <a:rPr lang="ru-RU" sz="1400" dirty="0" smtClean="0"/>
              <a:t>Операции отношений</a:t>
            </a:r>
            <a:endParaRPr lang="ru-RU" sz="1400" dirty="0"/>
          </a:p>
        </p:txBody>
      </p:sp>
      <p:sp>
        <p:nvSpPr>
          <p:cNvPr id="9" name="Управляющая кнопка: сведения 8">
            <a:hlinkClick r:id="rId2" action="ppaction://hlinkpres?slideindex=1&amp;slidetitle=" highlightClick="1"/>
          </p:cNvPr>
          <p:cNvSpPr/>
          <p:nvPr/>
        </p:nvSpPr>
        <p:spPr>
          <a:xfrm>
            <a:off x="611560" y="5517232"/>
            <a:ext cx="720080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1855905"/>
              </p:ext>
            </p:extLst>
          </p:nvPr>
        </p:nvGraphicFramePr>
        <p:xfrm>
          <a:off x="2339752" y="2636912"/>
          <a:ext cx="6480721" cy="384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728192"/>
                <a:gridCol w="1368153"/>
              </a:tblGrid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Высказывание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Номер записи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Значение</a:t>
                      </a:r>
                      <a:endParaRPr lang="ru-RU" sz="1400" dirty="0"/>
                    </a:p>
                  </a:txBody>
                  <a:tcPr/>
                </a:tc>
              </a:tr>
              <a:tr h="289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БД «Погода»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Идет дождь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  <a:endParaRPr lang="ru-RU" sz="1400" dirty="0"/>
                    </a:p>
                  </a:txBody>
                  <a:tcPr/>
                </a:tc>
              </a:tr>
              <a:tr h="2937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Давление больше</a:t>
                      </a:r>
                      <a:r>
                        <a:rPr lang="ru-RU" sz="1400" baseline="0" dirty="0" smtClean="0"/>
                        <a:t> 740 мм рт. ст.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Истина</a:t>
                      </a:r>
                      <a:endParaRPr lang="ru-RU" sz="1400" dirty="0"/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r>
                        <a:rPr lang="ru-RU" sz="1400" baseline="0" dirty="0" smtClean="0"/>
                        <a:t> Влажность не 100%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  <a:endParaRPr lang="ru-RU" sz="1400" dirty="0"/>
                    </a:p>
                  </a:txBody>
                  <a:tcPr/>
                </a:tc>
              </a:tr>
              <a:tr h="289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БД «Домашняя библиотека»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Книга стоит ниже пятой полки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Истина</a:t>
                      </a:r>
                      <a:endParaRPr lang="ru-RU" sz="1400" dirty="0"/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Автор книги – Толстой Л.Н.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  <a:endParaRPr lang="ru-RU" sz="1400" dirty="0"/>
                    </a:p>
                  </a:txBody>
                  <a:tcPr/>
                </a:tc>
              </a:tr>
              <a:tr h="289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БД «Факультативы»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Фамилия ученика – </a:t>
                      </a:r>
                      <a:r>
                        <a:rPr lang="ru-RU" sz="1400" dirty="0" err="1" smtClean="0"/>
                        <a:t>Русанов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Истина</a:t>
                      </a:r>
                    </a:p>
                  </a:txBody>
                  <a:tcPr/>
                </a:tc>
              </a:tr>
              <a:tr h="2890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 Ученик занимается цветоводством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ложь</a:t>
                      </a:r>
                    </a:p>
                  </a:txBody>
                  <a:tcPr/>
                </a:tc>
              </a:tr>
              <a:tr h="4883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Ученик занимается танцами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истина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12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. выбрать </a:t>
            </a:r>
            <a:r>
              <a:rPr lang="ru-RU" dirty="0" smtClean="0"/>
              <a:t>ДЕНЬ где ОСАДКИ = «дождь»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. выбрать </a:t>
            </a:r>
            <a:r>
              <a:rPr lang="ru-RU" dirty="0" smtClean="0"/>
              <a:t>ДЕНЬ, ВЛАЖНОСТЬ где  ДАВЛЕНИЕ </a:t>
            </a:r>
            <a:r>
              <a:rPr lang="en-US" dirty="0" smtClean="0"/>
              <a:t>&gt;</a:t>
            </a:r>
            <a:r>
              <a:rPr lang="ru-RU" dirty="0" smtClean="0"/>
              <a:t> 745.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на выборку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437759"/>
              </p:ext>
            </p:extLst>
          </p:nvPr>
        </p:nvGraphicFramePr>
        <p:xfrm>
          <a:off x="1619672" y="22768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18/03/2007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573588"/>
              </p:ext>
            </p:extLst>
          </p:nvPr>
        </p:nvGraphicFramePr>
        <p:xfrm>
          <a:off x="1691680" y="450912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ВЛАЖНОСТЬ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15/03/2007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16/03/2007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19/03/2007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0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467600" cy="1080120"/>
          </a:xfrm>
        </p:spPr>
        <p:txBody>
          <a:bodyPr/>
          <a:lstStyle/>
          <a:p>
            <a:r>
              <a:rPr lang="ru-RU" sz="1800" dirty="0" smtClean="0"/>
              <a:t>Из таблицы «Успеваемость» получить список учеников, у которых средний балл по гуманитарным предметам больше, чем средний балл по естественным.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274476"/>
              </p:ext>
            </p:extLst>
          </p:nvPr>
        </p:nvGraphicFramePr>
        <p:xfrm>
          <a:off x="467544" y="1196752"/>
          <a:ext cx="8424941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3"/>
                <a:gridCol w="1203563"/>
                <a:gridCol w="1203563"/>
                <a:gridCol w="1203563"/>
                <a:gridCol w="1203563"/>
                <a:gridCol w="1203563"/>
                <a:gridCol w="1203563"/>
              </a:tblGrid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АЛГЕБРА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АЛИКИН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ВОЛКОВ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495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ГАЛКИНА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32129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 выбрать </a:t>
            </a:r>
            <a:r>
              <a:rPr lang="ru-RU" dirty="0" smtClean="0"/>
              <a:t>УЧЕНИК где (РУССКИЙ + ИСТОРИЯ + МУЗЫКА)/3 </a:t>
            </a:r>
            <a:r>
              <a:rPr lang="en-US" dirty="0" smtClean="0"/>
              <a:t>&gt;</a:t>
            </a:r>
            <a:r>
              <a:rPr lang="ru-RU" dirty="0" smtClean="0"/>
              <a:t> (АЛГЕБРА + ХИМИЯ + ФИЗИКА)/3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642830"/>
              </p:ext>
            </p:extLst>
          </p:nvPr>
        </p:nvGraphicFramePr>
        <p:xfrm>
          <a:off x="611560" y="400506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БОТОВ ИВАН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ГАЛКИНА НИНА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8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 таблицы «Успеваемость» получить список учеников у которых средний балл больше 4. 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274476"/>
              </p:ext>
            </p:extLst>
          </p:nvPr>
        </p:nvGraphicFramePr>
        <p:xfrm>
          <a:off x="467544" y="908720"/>
          <a:ext cx="8424941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3"/>
                <a:gridCol w="1203563"/>
                <a:gridCol w="1203563"/>
                <a:gridCol w="1203563"/>
                <a:gridCol w="1203563"/>
                <a:gridCol w="1203563"/>
                <a:gridCol w="1203563"/>
              </a:tblGrid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АЛГЕБРА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АЛИКИН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  <a:tr h="3442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ВОЛКОВ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4952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ГАЛКИНА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85293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 </a:t>
            </a:r>
            <a:r>
              <a:rPr lang="ru-RU" sz="1400" b="1" dirty="0" smtClean="0"/>
              <a:t>выбрать </a:t>
            </a:r>
            <a:r>
              <a:rPr lang="ru-RU" sz="1400" dirty="0" smtClean="0"/>
              <a:t>УЧЕНИК где (РУССКИЙ+АЛГЕБРА+ХИМИЯ+ФИЗИКА+ИСТОРИЯ+МУЗЫКА)/6</a:t>
            </a:r>
            <a:r>
              <a:rPr lang="en-US" sz="1400" dirty="0" smtClean="0"/>
              <a:t>&gt;</a:t>
            </a:r>
            <a:r>
              <a:rPr lang="ru-RU" sz="1400" dirty="0" smtClean="0"/>
              <a:t>4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4606830"/>
              </p:ext>
            </p:extLst>
          </p:nvPr>
        </p:nvGraphicFramePr>
        <p:xfrm>
          <a:off x="971600" y="3645024"/>
          <a:ext cx="1800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УЧЕНИК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АЛИКИН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ВОЛКОВ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ГАЛКИНА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92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6529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ЗАДАНИЯ.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30963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Используя БД со страниц 44-47 запишите предложенные высказывания в форме простых логических выражений и определите результат их вычислений.</a:t>
            </a:r>
          </a:p>
          <a:p>
            <a:pPr marL="0" indent="0">
              <a:buNone/>
            </a:pPr>
            <a:r>
              <a:rPr lang="ru-RU" sz="1800" dirty="0" smtClean="0"/>
              <a:t>А) БД «Погода» – Температура выше нуля.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		        Осадков нет.</a:t>
            </a:r>
          </a:p>
          <a:p>
            <a:pPr marL="0" indent="0">
              <a:buNone/>
            </a:pPr>
            <a:r>
              <a:rPr lang="ru-RU" sz="1800" dirty="0" smtClean="0"/>
              <a:t>Б) БД «Домашняя библиотека» - Книга издана в 1982 году         	                                                  Книга находится ниже пятой полки.</a:t>
            </a:r>
          </a:p>
          <a:p>
            <a:pPr marL="0" indent="0">
              <a:buNone/>
            </a:pPr>
            <a:r>
              <a:rPr lang="ru-RU" sz="1800" dirty="0" smtClean="0"/>
              <a:t>В) БД «Факультативы» – Ученик занимается геологией.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Фамилия ученицы – </a:t>
            </a:r>
            <a:r>
              <a:rPr lang="ru-RU" sz="1800" dirty="0" err="1" smtClean="0"/>
              <a:t>Шляпина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1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3d10161e8416cee4efeedee57a662078e95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641</TotalTime>
  <Words>824</Words>
  <Application>Microsoft Office PowerPoint</Application>
  <PresentationFormat>Экран (4:3)</PresentationFormat>
  <Paragraphs>238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Кнопка</vt:lpstr>
      <vt:lpstr>Бумажная</vt:lpstr>
      <vt:lpstr>Эркер</vt:lpstr>
      <vt:lpstr>МБОУ «Гимназия №52» Приволжского района г.Казани Степанова М.М.</vt:lpstr>
      <vt:lpstr>Выполните задания</vt:lpstr>
      <vt:lpstr>Логическое выражение </vt:lpstr>
      <vt:lpstr>Слайд 4</vt:lpstr>
      <vt:lpstr>Слайд 5</vt:lpstr>
      <vt:lpstr>Запрос на выборку</vt:lpstr>
      <vt:lpstr>Слайд 7</vt:lpstr>
      <vt:lpstr>Слайд 8</vt:lpstr>
      <vt:lpstr>ЗАДАНИЯ.</vt:lpstr>
      <vt:lpstr>Слайд 10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WinXP User</dc:creator>
  <cp:lastModifiedBy>user</cp:lastModifiedBy>
  <cp:revision>49</cp:revision>
  <dcterms:created xsi:type="dcterms:W3CDTF">2012-10-31T18:48:24Z</dcterms:created>
  <dcterms:modified xsi:type="dcterms:W3CDTF">2015-11-17T11:58:47Z</dcterms:modified>
</cp:coreProperties>
</file>