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gif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071546"/>
            <a:ext cx="7851648" cy="3000396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Творческие задания  на развитие творческого мышления  в объединении </a:t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«Художественная обработка дерева»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43240" y="4429132"/>
            <a:ext cx="5244856" cy="1285884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r>
              <a:rPr lang="ru-RU" dirty="0" smtClean="0"/>
              <a:t>Автор : Анисович Ю.Ю. – педагог дополнительного образования </a:t>
            </a:r>
          </a:p>
          <a:p>
            <a:r>
              <a:rPr lang="ru-RU" dirty="0" smtClean="0"/>
              <a:t>МБОУ ДО ДДТ МО Кавказский район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14300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Творческие способности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403860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342900" lvl="0" indent="-342900" algn="just">
              <a:buClrTx/>
              <a:buSzTx/>
              <a:buNone/>
              <a:defRPr/>
            </a:pPr>
            <a:r>
              <a:rPr lang="ru-RU" sz="2800" dirty="0" smtClean="0">
                <a:solidFill>
                  <a:srgbClr val="000000"/>
                </a:solidFill>
              </a:rPr>
              <a:t>Многие виды декоративно-прикладного творчества являются </a:t>
            </a:r>
            <a:r>
              <a:rPr lang="ru-RU" sz="2800" b="1" dirty="0" smtClean="0">
                <a:solidFill>
                  <a:srgbClr val="000000"/>
                </a:solidFill>
              </a:rPr>
              <a:t>действенными способами формирования и развития мелкой моторики рук и особенно тонких движений пальцев рук, стимулируют творческое развитие.</a:t>
            </a:r>
          </a:p>
          <a:p>
            <a:pPr marL="342900" lvl="0" indent="-342900" algn="just">
              <a:buClrTx/>
              <a:buSzTx/>
              <a:buNone/>
              <a:defRPr/>
            </a:pPr>
            <a:r>
              <a:rPr lang="ru-RU" sz="2800" b="1" dirty="0" smtClean="0">
                <a:solidFill>
                  <a:srgbClr val="000000"/>
                </a:solidFill>
              </a:rPr>
              <a:t>Работая над моделью, нужно мысленно раскладывать конструкцию на простые геометрические тела: шар, цилиндр, конус, трапеция…</a:t>
            </a:r>
          </a:p>
          <a:p>
            <a:pPr marL="342900" lvl="0" indent="-342900" algn="just">
              <a:buClrTx/>
              <a:buSzTx/>
              <a:buNone/>
              <a:defRPr/>
            </a:pPr>
            <a:r>
              <a:rPr lang="ru-RU" sz="2800" b="1" dirty="0" smtClean="0">
                <a:solidFill>
                  <a:srgbClr val="000000"/>
                </a:solidFill>
              </a:rPr>
              <a:t>Обобщение любой формы связано с преобразованием сложного в простое, то есть умения видеть в сложном предмете сочетание простых объемных тел.</a:t>
            </a:r>
          </a:p>
          <a:p>
            <a:pPr marL="342900" lvl="0" indent="-342900" algn="just">
              <a:buClrTx/>
              <a:buSzTx/>
              <a:buNone/>
              <a:defRPr/>
            </a:pPr>
            <a:r>
              <a:rPr lang="ru-RU" sz="2800" b="1" dirty="0" smtClean="0">
                <a:solidFill>
                  <a:srgbClr val="000000"/>
                </a:solidFill>
              </a:rPr>
              <a:t>Размеры всех частей объекта или персонажа определяются визуально в сравнении друг с другом, то есть методом подбора.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0000"/>
                </a:solidFill>
              </a:rPr>
              <a:t>Метод  - Мозговой штурм</a:t>
            </a:r>
            <a:r>
              <a:rPr lang="ru-RU" dirty="0" smtClean="0">
                <a:solidFill>
                  <a:srgbClr val="000000"/>
                </a:solidFill>
              </a:rPr>
              <a:t>.   </a:t>
            </a:r>
            <a:r>
              <a:rPr lang="ru-RU" sz="2000" dirty="0" smtClean="0">
                <a:solidFill>
                  <a:srgbClr val="000000"/>
                </a:solidFill>
              </a:rPr>
              <a:t>Автор Алекс Осборн.</a:t>
            </a:r>
            <a:endParaRPr lang="ru-RU" dirty="0" smtClean="0">
              <a:solidFill>
                <a:srgbClr val="000000"/>
              </a:solidFill>
            </a:endParaRPr>
          </a:p>
          <a:p>
            <a:pPr algn="just">
              <a:buNone/>
            </a:pPr>
            <a:r>
              <a:rPr lang="ru-RU" dirty="0" smtClean="0">
                <a:solidFill>
                  <a:srgbClr val="000000"/>
                </a:solidFill>
              </a:rPr>
              <a:t>Основной принцип метода, в том  чтобы развести во времени  генерацию идей и её критику. Каждый участник выдвигает любые, самые безумные идеи, другие пытаются их развивать, а анализ полученных решений проводится позже. Метод может использоваться в письменном виде (</a:t>
            </a:r>
            <a:r>
              <a:rPr lang="ru-RU" dirty="0" err="1" smtClean="0">
                <a:solidFill>
                  <a:srgbClr val="000000"/>
                </a:solidFill>
              </a:rPr>
              <a:t>брейнрайтинг</a:t>
            </a:r>
            <a:r>
              <a:rPr lang="ru-RU" dirty="0" smtClean="0">
                <a:solidFill>
                  <a:srgbClr val="000000"/>
                </a:solidFill>
              </a:rPr>
              <a:t>). Идеи участники записывают на листке бумаги, который участники передают друг другу, внося новые возникшие соображения.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600" b="1" cap="none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Технологии развития творческих способностей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989856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 Задание 1. Какие украшения можно приготовить для новогоднего праздника </a:t>
            </a:r>
            <a:endParaRPr lang="ru-RU" sz="3200" dirty="0"/>
          </a:p>
        </p:txBody>
      </p:sp>
      <p:pic>
        <p:nvPicPr>
          <p:cNvPr id="5" name="Содержимое 4" descr="9a8bb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1" y="2214555"/>
            <a:ext cx="2143140" cy="1429474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pic>
        <p:nvPicPr>
          <p:cNvPr id="6" name="Рисунок 5" descr="954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12" y="2071678"/>
            <a:ext cx="2339833" cy="1614485"/>
          </a:xfrm>
          <a:prstGeom prst="rect">
            <a:avLst/>
          </a:prstGeom>
        </p:spPr>
      </p:pic>
      <p:pic>
        <p:nvPicPr>
          <p:cNvPr id="7" name="Рисунок 6" descr="142571081410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454" y="2143116"/>
            <a:ext cx="1448763" cy="1928826"/>
          </a:xfrm>
          <a:prstGeom prst="rect">
            <a:avLst/>
          </a:prstGeom>
        </p:spPr>
      </p:pic>
      <p:pic>
        <p:nvPicPr>
          <p:cNvPr id="9" name="Рисунок 8" descr="christmas-300x30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4678" y="4000504"/>
            <a:ext cx="1214436" cy="1214436"/>
          </a:xfrm>
          <a:prstGeom prst="rect">
            <a:avLst/>
          </a:prstGeom>
        </p:spPr>
      </p:pic>
      <p:pic>
        <p:nvPicPr>
          <p:cNvPr id="10" name="Рисунок 9" descr="Dekorativnye-figurki-iz-derev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283" y="4000504"/>
            <a:ext cx="2786082" cy="1820342"/>
          </a:xfrm>
          <a:prstGeom prst="rect">
            <a:avLst/>
          </a:prstGeom>
        </p:spPr>
      </p:pic>
      <p:pic>
        <p:nvPicPr>
          <p:cNvPr id="11" name="Рисунок 10" descr="dsc_339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1868" y="5286388"/>
            <a:ext cx="1928826" cy="1283411"/>
          </a:xfrm>
          <a:prstGeom prst="rect">
            <a:avLst/>
          </a:prstGeom>
        </p:spPr>
      </p:pic>
      <p:pic>
        <p:nvPicPr>
          <p:cNvPr id="12" name="Рисунок 11" descr="igryshka_angels_brt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86314" y="4000504"/>
            <a:ext cx="1214422" cy="1214422"/>
          </a:xfrm>
          <a:prstGeom prst="rect">
            <a:avLst/>
          </a:prstGeom>
        </p:spPr>
      </p:pic>
      <p:pic>
        <p:nvPicPr>
          <p:cNvPr id="13" name="Рисунок 12" descr="il_570xN.6820296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29388" y="4429132"/>
            <a:ext cx="1922075" cy="1722430"/>
          </a:xfrm>
          <a:prstGeom prst="rect">
            <a:avLst/>
          </a:prstGeom>
        </p:spPr>
      </p:pic>
      <p:pic>
        <p:nvPicPr>
          <p:cNvPr id="14" name="Рисунок 13" descr="ny_265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43504" y="2071678"/>
            <a:ext cx="1611306" cy="161130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928670"/>
            <a:ext cx="8229600" cy="11430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200" dirty="0" smtClean="0"/>
              <a:t> Задание 2. Предложите вариант обработки изделия.</a:t>
            </a:r>
            <a:endParaRPr lang="ru-RU" sz="3200" dirty="0"/>
          </a:p>
        </p:txBody>
      </p:sp>
      <p:pic>
        <p:nvPicPr>
          <p:cNvPr id="4" name="Содержимое 3" descr="54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2285992"/>
            <a:ext cx="2487936" cy="1643074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pic>
        <p:nvPicPr>
          <p:cNvPr id="5" name="Рисунок 4" descr="drev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2357430"/>
            <a:ext cx="2857488" cy="1810530"/>
          </a:xfrm>
          <a:prstGeom prst="rect">
            <a:avLst/>
          </a:prstGeom>
        </p:spPr>
      </p:pic>
      <p:pic>
        <p:nvPicPr>
          <p:cNvPr id="6" name="Рисунок 5" descr="pokraska_derevyannogo_zabor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4500569"/>
            <a:ext cx="2500330" cy="1671649"/>
          </a:xfrm>
          <a:prstGeom prst="rect">
            <a:avLst/>
          </a:prstGeom>
        </p:spPr>
      </p:pic>
      <p:pic>
        <p:nvPicPr>
          <p:cNvPr id="7" name="Рисунок 6" descr="Без-имени-4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86446" y="4500570"/>
            <a:ext cx="2749274" cy="1724034"/>
          </a:xfrm>
          <a:prstGeom prst="rect">
            <a:avLst/>
          </a:prstGeom>
        </p:spPr>
      </p:pic>
      <p:pic>
        <p:nvPicPr>
          <p:cNvPr id="8" name="Рисунок 7" descr="резьба-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868" y="3500438"/>
            <a:ext cx="1700497" cy="169262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061294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200" dirty="0" smtClean="0"/>
              <a:t>Задание 3. Предложите варианты орнамента</a:t>
            </a:r>
            <a:endParaRPr lang="ru-RU" sz="3200" dirty="0"/>
          </a:p>
        </p:txBody>
      </p:sp>
      <p:pic>
        <p:nvPicPr>
          <p:cNvPr id="4" name="Содержимое 3" descr="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2214554"/>
            <a:ext cx="1670035" cy="1252526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pic>
        <p:nvPicPr>
          <p:cNvPr id="5" name="Рисунок 4" descr="315-500x6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2000240"/>
            <a:ext cx="1126274" cy="1500198"/>
          </a:xfrm>
          <a:prstGeom prst="rect">
            <a:avLst/>
          </a:prstGeom>
        </p:spPr>
      </p:pic>
      <p:pic>
        <p:nvPicPr>
          <p:cNvPr id="6" name="Рисунок 5" descr="051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884" y="2214554"/>
            <a:ext cx="2002381" cy="1338258"/>
          </a:xfrm>
          <a:prstGeom prst="rect">
            <a:avLst/>
          </a:prstGeom>
        </p:spPr>
      </p:pic>
      <p:pic>
        <p:nvPicPr>
          <p:cNvPr id="8" name="Рисунок 7" descr="473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4429132"/>
            <a:ext cx="2150772" cy="1539146"/>
          </a:xfrm>
          <a:prstGeom prst="rect">
            <a:avLst/>
          </a:prstGeom>
        </p:spPr>
      </p:pic>
      <p:pic>
        <p:nvPicPr>
          <p:cNvPr id="9" name="Рисунок 8" descr="image08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868" y="3571876"/>
            <a:ext cx="1315683" cy="1292659"/>
          </a:xfrm>
          <a:prstGeom prst="rect">
            <a:avLst/>
          </a:prstGeom>
        </p:spPr>
      </p:pic>
      <p:pic>
        <p:nvPicPr>
          <p:cNvPr id="10" name="Рисунок 9" descr="Копия-4-000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14678" y="5000636"/>
            <a:ext cx="2071702" cy="1570798"/>
          </a:xfrm>
          <a:prstGeom prst="rect">
            <a:avLst/>
          </a:prstGeom>
        </p:spPr>
      </p:pic>
      <p:pic>
        <p:nvPicPr>
          <p:cNvPr id="11" name="Рисунок 10" descr="foto_006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43636" y="4357694"/>
            <a:ext cx="2154435" cy="18335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200" dirty="0" smtClean="0"/>
              <a:t> Задание 4. Предложите варианты создания оформления</a:t>
            </a:r>
            <a:endParaRPr lang="ru-RU" sz="3200" dirty="0"/>
          </a:p>
        </p:txBody>
      </p:sp>
      <p:pic>
        <p:nvPicPr>
          <p:cNvPr id="1026" name="Picture 2" descr="F:\дерево\варианты оформления\6a0133edb95c1f970b0148c6977f52970c-600w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43306" y="2500306"/>
            <a:ext cx="1785950" cy="1785950"/>
          </a:xfrm>
          <a:prstGeom prst="rect">
            <a:avLst/>
          </a:prstGeom>
          <a:noFill/>
        </p:spPr>
      </p:pic>
      <p:pic>
        <p:nvPicPr>
          <p:cNvPr id="5" name="Рисунок 4" descr="200584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2357430"/>
            <a:ext cx="2193995" cy="1714512"/>
          </a:xfrm>
          <a:prstGeom prst="rect">
            <a:avLst/>
          </a:prstGeom>
        </p:spPr>
      </p:pic>
      <p:pic>
        <p:nvPicPr>
          <p:cNvPr id="6" name="Рисунок 5" descr="241503360_3_644x461_spily-na-steny-oformlenie-interera-izdeliyami-iz-dereva-otdelka-remont_rev0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380" y="4572008"/>
            <a:ext cx="1571636" cy="1718223"/>
          </a:xfrm>
          <a:prstGeom prst="rect">
            <a:avLst/>
          </a:prstGeom>
        </p:spPr>
      </p:pic>
      <p:pic>
        <p:nvPicPr>
          <p:cNvPr id="7" name="Рисунок 6" descr="izdeliya-iz-dereva-otlichno-dopolnyat-dizayn-sadovogo-uchastk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5918" y="4500570"/>
            <a:ext cx="1714512" cy="1824534"/>
          </a:xfrm>
          <a:prstGeom prst="rect">
            <a:avLst/>
          </a:prstGeom>
        </p:spPr>
      </p:pic>
      <p:pic>
        <p:nvPicPr>
          <p:cNvPr id="8" name="Рисунок 7" descr="p000067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5074" y="2500306"/>
            <a:ext cx="2032000" cy="1524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07157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200" dirty="0" smtClean="0"/>
              <a:t> Задание 5. Перечислите варианты изготовления креплений</a:t>
            </a:r>
            <a:endParaRPr lang="ru-RU" sz="3200" dirty="0"/>
          </a:p>
        </p:txBody>
      </p:sp>
      <p:pic>
        <p:nvPicPr>
          <p:cNvPr id="4" name="Содержимое 3" descr="Lisa_i_vinograd1_2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1232" y="2428868"/>
            <a:ext cx="2454848" cy="1214446"/>
          </a:xfrm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5"/>
          </a:effectRef>
          <a:fontRef idx="minor">
            <a:schemeClr val="lt1"/>
          </a:fontRef>
        </p:style>
      </p:pic>
      <p:pic>
        <p:nvPicPr>
          <p:cNvPr id="5" name="Рисунок 4" descr="Podstavka_dlj_pismenih_prinadlegnostei1_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2571744"/>
            <a:ext cx="2752725" cy="771525"/>
          </a:xfrm>
          <a:prstGeom prst="rect">
            <a:avLst/>
          </a:prstGeom>
        </p:spPr>
      </p:pic>
      <p:pic>
        <p:nvPicPr>
          <p:cNvPr id="6" name="Рисунок 5" descr="Pismenij_pribor1_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852" y="4357694"/>
            <a:ext cx="1500198" cy="1500198"/>
          </a:xfrm>
          <a:prstGeom prst="rect">
            <a:avLst/>
          </a:prstGeom>
        </p:spPr>
      </p:pic>
      <p:pic>
        <p:nvPicPr>
          <p:cNvPr id="7" name="Рисунок 6" descr="Lisa_i_vinograd1_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3306" y="4286256"/>
            <a:ext cx="1847692" cy="1481494"/>
          </a:xfrm>
          <a:prstGeom prst="rect">
            <a:avLst/>
          </a:prstGeom>
        </p:spPr>
      </p:pic>
      <p:pic>
        <p:nvPicPr>
          <p:cNvPr id="8" name="Рисунок 7" descr="Podstawka_dly_salfetok1_2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5075" y="4214818"/>
            <a:ext cx="1921860" cy="1366829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3">
      <a:dk1>
        <a:srgbClr val="FFFF00"/>
      </a:dk1>
      <a:lt1>
        <a:sysClr val="window" lastClr="FFFFFF"/>
      </a:lt1>
      <a:dk2>
        <a:srgbClr val="8BE6F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00B0F0"/>
      </a:accent5>
      <a:accent6>
        <a:srgbClr val="1AB39F"/>
      </a:accent6>
      <a:hlink>
        <a:srgbClr val="EB8803"/>
      </a:hlink>
      <a:folHlink>
        <a:srgbClr val="AAB8DE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</TotalTime>
  <Words>230</Words>
  <PresentationFormat>Экран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Творческие задания  на развитие творческого мышления  в объединении  «Художественная обработка дерева»</vt:lpstr>
      <vt:lpstr>Творческие способности</vt:lpstr>
      <vt:lpstr>Технологии развития творческих способностей</vt:lpstr>
      <vt:lpstr> Задание 1. Какие украшения можно приготовить для новогоднего праздника </vt:lpstr>
      <vt:lpstr> Задание 2. Предложите вариант обработки изделия.</vt:lpstr>
      <vt:lpstr>Задание 3. Предложите варианты орнамента</vt:lpstr>
      <vt:lpstr> Задание 4. Предложите варианты создания оформления</vt:lpstr>
      <vt:lpstr> Задание 5. Перечислите варианты изготовления креплений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Творческие задания  на развитие творческого мышления  в объединении  «Художественная обработка дерева»</dc:title>
  <dc:creator>Юрий</dc:creator>
  <cp:lastModifiedBy>Юрий</cp:lastModifiedBy>
  <cp:revision>16</cp:revision>
  <dcterms:created xsi:type="dcterms:W3CDTF">2015-11-27T12:15:51Z</dcterms:created>
  <dcterms:modified xsi:type="dcterms:W3CDTF">2015-12-03T13:28:54Z</dcterms:modified>
</cp:coreProperties>
</file>