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3" r:id="rId5"/>
    <p:sldId id="262" r:id="rId6"/>
    <p:sldId id="277" r:id="rId7"/>
    <p:sldId id="285" r:id="rId8"/>
    <p:sldId id="279" r:id="rId9"/>
    <p:sldId id="261" r:id="rId10"/>
    <p:sldId id="274" r:id="rId11"/>
    <p:sldId id="280" r:id="rId12"/>
    <p:sldId id="281" r:id="rId13"/>
    <p:sldId id="278" r:id="rId14"/>
    <p:sldId id="271" r:id="rId15"/>
    <p:sldId id="272" r:id="rId16"/>
    <p:sldId id="286" r:id="rId17"/>
    <p:sldId id="273" r:id="rId18"/>
    <p:sldId id="283" r:id="rId19"/>
    <p:sldId id="284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5" d="100"/>
          <a:sy n="65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359AE09-0E98-41BA-B778-C4BF3EE128DF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6666BBE-5A0A-45B9-9A82-C1E9656B9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6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C88-73B8-4BC2-976A-B6C7AB4863E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3BB5-4FC3-4587-A53C-51692F005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3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C88-73B8-4BC2-976A-B6C7AB4863E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3BB5-4FC3-4587-A53C-51692F005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3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C88-73B8-4BC2-976A-B6C7AB4863E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3BB5-4FC3-4587-A53C-51692F005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6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C88-73B8-4BC2-976A-B6C7AB4863E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3BB5-4FC3-4587-A53C-51692F005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8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C88-73B8-4BC2-976A-B6C7AB4863E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3BB5-4FC3-4587-A53C-51692F005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3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C88-73B8-4BC2-976A-B6C7AB4863E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3BB5-4FC3-4587-A53C-51692F005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9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C88-73B8-4BC2-976A-B6C7AB4863E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3BB5-4FC3-4587-A53C-51692F005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8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C88-73B8-4BC2-976A-B6C7AB4863E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3BB5-4FC3-4587-A53C-51692F005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3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C88-73B8-4BC2-976A-B6C7AB4863E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3BB5-4FC3-4587-A53C-51692F005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1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C88-73B8-4BC2-976A-B6C7AB4863E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3BB5-4FC3-4587-A53C-51692F005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2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AC88-73B8-4BC2-976A-B6C7AB4863E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3BB5-4FC3-4587-A53C-51692F005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5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AC88-73B8-4BC2-976A-B6C7AB4863E4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93BB5-4FC3-4587-A53C-51692F005F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483" y="889843"/>
            <a:ext cx="808503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Организация </a:t>
            </a:r>
            <a:endParaRPr lang="ru-RU" sz="5400" b="1" cap="none" spc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процесса </a:t>
            </a:r>
            <a:r>
              <a:rPr lang="ru-RU" sz="54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коррекционной </a:t>
            </a:r>
            <a:endParaRPr lang="ru-RU" sz="5400" b="1" cap="none" spc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работы </a:t>
            </a:r>
            <a:r>
              <a:rPr lang="ru-RU" sz="54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учителя-логопеда </a:t>
            </a:r>
            <a:endParaRPr lang="ru-RU" sz="5400" b="1" cap="none" spc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</a:t>
            </a:r>
            <a:r>
              <a:rPr lang="ru-RU" sz="54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СОШ </a:t>
            </a:r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</a:t>
            </a:r>
            <a:r>
              <a:rPr lang="ru-RU" sz="54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условиях </a:t>
            </a:r>
            <a:endParaRPr lang="ru-RU" sz="5400" b="1" cap="none" spc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реализации 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ФГОС </a:t>
            </a:r>
            <a:r>
              <a:rPr lang="ru-RU" sz="54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НОО</a:t>
            </a:r>
          </a:p>
        </p:txBody>
      </p:sp>
    </p:spTree>
    <p:extLst>
      <p:ext uri="{BB962C8B-B14F-4D97-AF65-F5344CB8AC3E}">
        <p14:creationId xmlns:p14="http://schemas.microsoft.com/office/powerpoint/2010/main" val="9271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ДИАГНОСТИЧЕСКИЕ МЕТОДИКИ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О.Б.Иншакова  «Альбом для логопеда»</a:t>
            </a:r>
          </a:p>
          <a:p>
            <a:pPr>
              <a:buNone/>
              <a:defRPr/>
            </a:pPr>
            <a:r>
              <a:rPr lang="ru-RU" dirty="0" smtClean="0"/>
              <a:t>Т. А. </a:t>
            </a:r>
            <a:r>
              <a:rPr lang="ru-RU" dirty="0" err="1" smtClean="0"/>
              <a:t>Фотекова</a:t>
            </a:r>
            <a:r>
              <a:rPr lang="ru-RU" dirty="0" smtClean="0"/>
              <a:t>  «Диагностика речевых нарушений школьников с использованием нейропсихологических методов: Пособие для логопедов и психологов»</a:t>
            </a:r>
          </a:p>
        </p:txBody>
      </p:sp>
      <p:pic>
        <p:nvPicPr>
          <p:cNvPr id="6148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" r="7176" b="1941"/>
          <a:stretch>
            <a:fillRect/>
          </a:stretch>
        </p:blipFill>
        <p:spPr bwMode="auto">
          <a:xfrm>
            <a:off x="5643570" y="4227629"/>
            <a:ext cx="3321043" cy="230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6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- Журнал </a:t>
            </a:r>
            <a:r>
              <a:rPr lang="ru-RU" dirty="0"/>
              <a:t>обследования устной и письменной речи;</a:t>
            </a:r>
          </a:p>
          <a:p>
            <a:pPr marL="0" lvl="0" indent="0">
              <a:buNone/>
            </a:pPr>
            <a:r>
              <a:rPr lang="ru-RU" dirty="0" smtClean="0"/>
              <a:t>- Список  </a:t>
            </a:r>
            <a:r>
              <a:rPr lang="ru-RU" dirty="0"/>
              <a:t>учащихся с нарушениями речи;</a:t>
            </a:r>
          </a:p>
          <a:p>
            <a:pPr marL="0" lvl="0" indent="0">
              <a:buNone/>
            </a:pPr>
            <a:r>
              <a:rPr lang="ru-RU" dirty="0" smtClean="0"/>
              <a:t>- речевые карты </a:t>
            </a:r>
            <a:r>
              <a:rPr lang="ru-RU" dirty="0"/>
              <a:t>учащихся, зачисленных на логопедические занятия.</a:t>
            </a:r>
          </a:p>
          <a:p>
            <a:pPr marL="0" indent="0">
              <a:buNone/>
            </a:pPr>
            <a:r>
              <a:rPr lang="ru-RU" dirty="0" smtClean="0"/>
              <a:t>- Индивидуальные  маршруты сопровождения для детей с ДЦП (ОВЗ)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5648" y="260648"/>
            <a:ext cx="72927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Оформление и ведение документации </a:t>
            </a:r>
            <a:endParaRPr lang="ru-RU" sz="3200" b="1" cap="none" spc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 </a:t>
            </a:r>
            <a:r>
              <a:rPr lang="ru-RU" sz="32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логопедическом пункте</a:t>
            </a:r>
            <a:r>
              <a:rPr lang="ru-RU" sz="3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7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учета посещаемости заполняется в начале каждого занятия. Присутствие учащегося отмечается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точкой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отсутствие—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буквой «н».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32656"/>
            <a:ext cx="67480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Журнал учета посещаемости </a:t>
            </a:r>
            <a:endParaRPr lang="ru-RU" sz="4000" b="1" cap="none" spc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логопедических </a:t>
            </a:r>
            <a:r>
              <a:rPr lang="ru-RU" sz="40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занятий</a:t>
            </a:r>
          </a:p>
        </p:txBody>
      </p:sp>
    </p:spTree>
    <p:extLst>
      <p:ext uri="{BB962C8B-B14F-4D97-AF65-F5344CB8AC3E}">
        <p14:creationId xmlns:p14="http://schemas.microsoft.com/office/powerpoint/2010/main" val="35149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913"/>
            <a:ext cx="6984776" cy="6921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Логопедическое сопровождение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Речевые карты.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556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624736" cy="6321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49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4032448" cy="618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34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913"/>
            <a:ext cx="6984776" cy="6921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Логопедическое сопровождение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296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Индивидуальные    карты логопедического сопровождения детей </a:t>
            </a:r>
            <a:r>
              <a:rPr lang="ru-RU" smtClean="0"/>
              <a:t>с ДЦП (ОВЗ)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556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Коррекционная программа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Аманатова</a:t>
            </a:r>
            <a:r>
              <a:rPr lang="ru-RU" dirty="0" smtClean="0"/>
              <a:t> М.М., Андреева Н.Г., </a:t>
            </a:r>
            <a:r>
              <a:rPr lang="ru-RU" dirty="0" err="1" smtClean="0"/>
              <a:t>Тосуниди</a:t>
            </a:r>
            <a:r>
              <a:rPr lang="ru-RU" dirty="0" smtClean="0"/>
              <a:t> О.М. «Справочник школьного логопеда»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6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нет соответствующих программ логопедических программ;</a:t>
            </a:r>
          </a:p>
          <a:p>
            <a:r>
              <a:rPr lang="ru-RU" dirty="0" smtClean="0"/>
              <a:t>регламент по времени (часа) проведения логопедических тем;</a:t>
            </a:r>
          </a:p>
          <a:p>
            <a:r>
              <a:rPr lang="ru-RU" dirty="0" smtClean="0"/>
              <a:t>нет единой речевой карты.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разработать программу (авторскую педагогическую разработку) коррекционно-развивающей работы в МБОУ «СОШ № 6;</a:t>
            </a:r>
          </a:p>
          <a:p>
            <a:r>
              <a:rPr lang="ru-RU" dirty="0" smtClean="0"/>
              <a:t>необходимо повышение квалификации с позиции требований СФГОС с ОВЗ;</a:t>
            </a:r>
          </a:p>
          <a:p>
            <a:r>
              <a:rPr lang="ru-RU" dirty="0" smtClean="0"/>
              <a:t>необходим обмен опытом работы в форме мастер-классов, тренингов, семинаров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271" y="1111970"/>
            <a:ext cx="8229600" cy="5485382"/>
          </a:xfrm>
        </p:spPr>
        <p:txBody>
          <a:bodyPr>
            <a:no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dirty="0" smtClean="0"/>
              <a:t>Конвенция </a:t>
            </a:r>
            <a:r>
              <a:rPr lang="ru-RU" sz="2400" dirty="0"/>
              <a:t>ООН о правах ребенка;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dirty="0" err="1"/>
              <a:t>Саламанская</a:t>
            </a:r>
            <a:r>
              <a:rPr lang="ru-RU" sz="2400" dirty="0"/>
              <a:t> декларация о принципах, политике и практической деятельности в сфере образования лиц с особыми потребностями (1994 г.) 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dirty="0"/>
              <a:t>Конституция РФ;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dirty="0"/>
              <a:t>ФЗ РФ от 24.11.1995 г., № 181-ФЗ «О социальной защите инвалидов в РФ»;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dirty="0"/>
              <a:t>ФЗ РФ от 24 июля 1998 г. N 124 «Об основных гарантиях прав ребенка в РФ» (с изм. 21.12.2004 г);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dirty="0"/>
              <a:t>Письмо </a:t>
            </a:r>
            <a:r>
              <a:rPr lang="ru-RU" sz="2400" dirty="0" err="1"/>
              <a:t>Минобрнауки</a:t>
            </a:r>
            <a:r>
              <a:rPr lang="ru-RU" sz="2400" dirty="0"/>
              <a:t> РФ от 18.04.2008г. N АФ-150/06 «О создании условий для получения образования детьми с ограниченными возможностями здоровья и детьми-инвалидами</a:t>
            </a:r>
            <a:r>
              <a:rPr lang="ru-RU" sz="2400" dirty="0" smtClean="0"/>
              <a:t>»; ???????</a:t>
            </a:r>
            <a:endParaRPr lang="ru-RU" sz="2400" dirty="0"/>
          </a:p>
          <a:p>
            <a:pPr marL="0" lvl="0" indent="0" defTabSz="457200">
              <a:spcBef>
                <a:spcPts val="1000"/>
              </a:spcBef>
              <a:buClr>
                <a:srgbClr val="A53010"/>
              </a:buCl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3135" y="188640"/>
            <a:ext cx="63378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Нормативно-правовая </a:t>
            </a:r>
            <a:r>
              <a:rPr lang="ru-RU" sz="2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база, </a:t>
            </a:r>
          </a:p>
          <a:p>
            <a:pPr algn="ctr"/>
            <a:r>
              <a:rPr lang="ru-RU" sz="2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обеспечивающая сопровождение КРП</a:t>
            </a:r>
            <a:endParaRPr lang="ru-RU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ФЗ №273 «Об образовании в Российской Федерации», вступивший  в силу с 01.09. 2013 г;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государственный образовательный стандарт начального общего образования (утвержден приказом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РФ от 06.10.2009 № 373);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ФГОС основного общего образования (утвержден приказом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РФ от 17.12.2010 № 1897);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ФГОС среднего общего образования (утвержден приказом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РФ от 06.12.2009 № 413);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РФ от 28.10.2014 № ВК-2270/07 «О сохранении системы специализированного коррекционного образования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3135" y="188640"/>
            <a:ext cx="633789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Нормативно-правовая </a:t>
            </a:r>
            <a:r>
              <a:rPr lang="ru-RU" sz="2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база, </a:t>
            </a:r>
          </a:p>
          <a:p>
            <a:pPr algn="ctr"/>
            <a:r>
              <a:rPr lang="ru-RU" sz="2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обеспечивающая сопровождение КРП</a:t>
            </a:r>
            <a:endParaRPr lang="ru-RU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 для оказания индивидуально-ориентированной специализированной помощи детям, испытывающим трудности в освоении им Федерального государственного образовательного стандарта общего начального образования в условиях массовой школы.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8510" y="404664"/>
            <a:ext cx="79265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Цель коррекционно-развивающей работы:</a:t>
            </a:r>
            <a:endParaRPr lang="ru-RU" sz="32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9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своевременное выявление особых образовательных потребностей и определение учебных трудностей ребёнка, 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предупреждение возникновения проблем развития ребёнка, 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составление индивидуальных комплексных программ развития ребёнка в условиях взаимодействия специалистов сопровождения, 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диагностико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-коррекционного, психолого-медико-педагогического сопровождения ребёнка с отклонениями в развитии и/или состояниями декомпенсации исходя из реальных возможностей и в соответствии с образовательными потребностями, возрастными и индивидуальными особенностями, состоянием соматического и нервно-психического здоровья для получения им качественного образования, 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организация индивидуальных и групповых коррекционных занятий, 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консультирование педагогов и родителей по проблемам развития, обучения и воспитания, 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отслеживание и анализ полученных результатов работы. 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3876" y="188640"/>
            <a:ext cx="73762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Задачи коррекционно-развивающей работы: </a:t>
            </a:r>
            <a:endParaRPr lang="ru-RU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5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/>
              <a:t>СПЕЦИФИКА </a:t>
            </a:r>
            <a:br>
              <a:rPr lang="ru-RU" sz="3600" b="1" dirty="0" smtClean="0"/>
            </a:br>
            <a:r>
              <a:rPr lang="ru-RU" sz="3600" b="1" dirty="0" smtClean="0"/>
              <a:t>ЛОГОПЕДИЧЕСКОЙ РАБОТЫ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общих речевых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навыков;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-коррекцию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звуковой стороны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фонематического анализа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синтеза;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лексико-грамматического строя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связного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высказывания;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-совершенствование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психологических предпосылок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обучению;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полноценных учебных и коммуникативных компетенций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коррекция письменной  речи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0390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Специфика логопедической работы с учащимися с ОВЗ: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Работа над речевой системой в целом</a:t>
            </a:r>
          </a:p>
          <a:p>
            <a:r>
              <a:rPr lang="ru-RU" dirty="0" smtClean="0"/>
              <a:t>Максимальное использование сохранных анализаторов (зрительный, слуховой, тактильный)</a:t>
            </a:r>
          </a:p>
          <a:p>
            <a:r>
              <a:rPr lang="ru-RU" dirty="0" smtClean="0"/>
              <a:t>Дифференцированный подход (психические особенности, </a:t>
            </a:r>
            <a:r>
              <a:rPr lang="ru-RU" dirty="0" err="1" smtClean="0"/>
              <a:t>работоспособность,уровень</a:t>
            </a:r>
            <a:r>
              <a:rPr lang="ru-RU" dirty="0" smtClean="0"/>
              <a:t>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речи)</a:t>
            </a:r>
          </a:p>
          <a:p>
            <a:r>
              <a:rPr lang="ru-RU" dirty="0" smtClean="0"/>
              <a:t>Длительное закрепление правильных речевых навыков</a:t>
            </a:r>
          </a:p>
          <a:p>
            <a:r>
              <a:rPr lang="ru-RU" dirty="0" smtClean="0"/>
              <a:t>Частый повтор упражнений с элементами новизны</a:t>
            </a:r>
          </a:p>
          <a:p>
            <a:r>
              <a:rPr lang="ru-RU" dirty="0" smtClean="0"/>
              <a:t>Частая  смена видов деятельности (быстрая утомляемость)</a:t>
            </a:r>
          </a:p>
          <a:p>
            <a:r>
              <a:rPr lang="ru-RU" dirty="0" smtClean="0"/>
              <a:t>Дозировка заданий и речевого материала (постепенное усложнение)</a:t>
            </a:r>
          </a:p>
          <a:p>
            <a:r>
              <a:rPr lang="ru-RU" dirty="0" smtClean="0"/>
              <a:t>Конкретность и доступность заданий</a:t>
            </a:r>
          </a:p>
          <a:p>
            <a:r>
              <a:rPr lang="ru-RU" dirty="0" smtClean="0"/>
              <a:t>Не быстрый темп работы</a:t>
            </a:r>
          </a:p>
          <a:p>
            <a:r>
              <a:rPr lang="ru-RU" dirty="0" smtClean="0"/>
              <a:t>Постоянное поддержание интереса к занятиям(эмоциональность)</a:t>
            </a:r>
          </a:p>
          <a:p>
            <a:r>
              <a:rPr lang="ru-RU" dirty="0" smtClean="0"/>
              <a:t>Тесная взаимосвязь логопеда со специалистами службы сопровождения, учителями, воспитателями, родителями.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Фронтальные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(групповые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подгрупповые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59522"/>
            <a:ext cx="67071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Формы организации </a:t>
            </a:r>
            <a:endParaRPr lang="ru-RU" sz="4000" b="1" cap="none" spc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логопедических </a:t>
            </a:r>
            <a:r>
              <a:rPr lang="ru-RU" sz="40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занятий</a:t>
            </a:r>
          </a:p>
        </p:txBody>
      </p:sp>
    </p:spTree>
    <p:extLst>
      <p:ext uri="{BB962C8B-B14F-4D97-AF65-F5344CB8AC3E}">
        <p14:creationId xmlns:p14="http://schemas.microsoft.com/office/powerpoint/2010/main" val="2832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8164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представляет собой такое обследование речи, которое дает представление о состоянии речевого развития ребенка и позволяет учителю-логопеду опре­делить вид речевой патологии, ее форму и степень тя­жести речевого дефекта.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8506" y="404664"/>
            <a:ext cx="72576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Обследование как одно из важнейших </a:t>
            </a:r>
            <a:endParaRPr lang="ru-RU" sz="3200" b="1" cap="none" spc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направлений </a:t>
            </a:r>
            <a:r>
              <a:rPr lang="ru-RU" sz="3200" b="1" cap="none" spc="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работы учителя-логопеда</a:t>
            </a:r>
          </a:p>
        </p:txBody>
      </p:sp>
    </p:spTree>
    <p:extLst>
      <p:ext uri="{BB962C8B-B14F-4D97-AF65-F5344CB8AC3E}">
        <p14:creationId xmlns:p14="http://schemas.microsoft.com/office/powerpoint/2010/main" val="48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641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СПЕЦИФИКА  ЛОГОПЕДИЧЕСКОЙ РАБОТЫ</vt:lpstr>
      <vt:lpstr>Специфика логопедической работы с учащимися с ОВЗ:</vt:lpstr>
      <vt:lpstr>Презентация PowerPoint</vt:lpstr>
      <vt:lpstr>Презентация PowerPoint</vt:lpstr>
      <vt:lpstr>ДИАГНОСТИЧЕСКИЕ МЕТОДИКИ</vt:lpstr>
      <vt:lpstr>Презентация PowerPoint</vt:lpstr>
      <vt:lpstr>Презентация PowerPoint</vt:lpstr>
      <vt:lpstr>Логопедическое сопровождение</vt:lpstr>
      <vt:lpstr>Презентация PowerPoint</vt:lpstr>
      <vt:lpstr>Презентация PowerPoint</vt:lpstr>
      <vt:lpstr>Логопедическое сопровождение</vt:lpstr>
      <vt:lpstr>Коррекционная программа </vt:lpstr>
      <vt:lpstr>Проблемы:</vt:lpstr>
      <vt:lpstr>Перспективы: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2015-10-23T05:38:02Z</dcterms:created>
  <dcterms:modified xsi:type="dcterms:W3CDTF">2015-11-30T06:27:50Z</dcterms:modified>
</cp:coreProperties>
</file>