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554DFE-316D-4E5E-A7F2-4A7DAE19D7F8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9EC1E9-FF9C-43D0-BFC9-1778BA48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 </a:t>
            </a:r>
            <a:br>
              <a:rPr lang="ru-RU" dirty="0" smtClean="0"/>
            </a:br>
            <a:r>
              <a:rPr lang="en-US" dirty="0" smtClean="0"/>
              <a:t>“</a:t>
            </a:r>
            <a:r>
              <a:rPr lang="ru-RU" dirty="0" smtClean="0"/>
              <a:t>Нижний Новгород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 географии</a:t>
            </a:r>
          </a:p>
          <a:p>
            <a:r>
              <a:rPr lang="ru-RU" dirty="0" smtClean="0"/>
              <a:t>Коршун Т.И.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charset="0"/>
              </a:rPr>
              <a:t>Хохломские узоры и орнаменты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000000"/>
                </a:solidFill>
                <a:latin typeface="Times New Roman" charset="0"/>
              </a:rPr>
              <a:t>Узор из цветов, трав и ягод называется растительным орнаментом. Хохломские художники так и говорят: "Пишу под растительный орнамент". Но видов этого орнамента в хохломской росписи несколько. Самый любимый и стародавний из них - "травный орнамент", или просто "травка". Это удлинённые, слегка изогнутые былинки, написанные по три, по пять и больше - кустиком.  "Травка" - самостоятельный тип росписи, но она - обязательная часть любого растительного орнамента "хохломы". Очень часто среди кустиков и веточек чёрной, красной, зелёной или жёлтой травки художник помещает ягодки, цветы, птиц и рыбок.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charset="0"/>
              </a:rPr>
              <a:t>Хохломские росписи украшают предметы - чаши, ковши, стаканчики, вазы.</a:t>
            </a:r>
          </a:p>
          <a:p>
            <a:endParaRPr lang="ru-RU" dirty="0"/>
          </a:p>
        </p:txBody>
      </p:sp>
      <p:pic>
        <p:nvPicPr>
          <p:cNvPr id="4" name="Рисунок 3" descr="w58OTdMc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085184"/>
            <a:ext cx="2743200" cy="1545567"/>
          </a:xfrm>
          <a:prstGeom prst="rect">
            <a:avLst/>
          </a:prstGeom>
        </p:spPr>
      </p:pic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013176"/>
            <a:ext cx="2232248" cy="167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,герб Нижнего Новгорода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6500" dirty="0" smtClean="0"/>
              <a:t>Гимн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sz="2500" dirty="0" smtClean="0"/>
              <a:t>Там где Ока обнимается с Волгой рекой</a:t>
            </a:r>
            <a:br>
              <a:rPr lang="ru-RU" sz="2500" dirty="0" smtClean="0"/>
            </a:br>
            <a:r>
              <a:rPr lang="ru-RU" sz="2500" dirty="0" smtClean="0"/>
              <a:t>Даль широка и до неба легко достать рукой</a:t>
            </a:r>
            <a:br>
              <a:rPr lang="ru-RU" sz="2500" dirty="0" smtClean="0"/>
            </a:br>
            <a:r>
              <a:rPr lang="ru-RU" sz="2500" dirty="0" smtClean="0"/>
              <a:t>Город стоит, так похожий на светлый сон</a:t>
            </a:r>
            <a:br>
              <a:rPr lang="ru-RU" sz="2500" dirty="0" smtClean="0"/>
            </a:br>
            <a:r>
              <a:rPr lang="ru-RU" sz="2500" dirty="0" smtClean="0"/>
              <a:t>Нижний Новгород называется он..</a:t>
            </a:r>
            <a:br>
              <a:rPr lang="ru-RU" sz="2500" dirty="0" smtClean="0"/>
            </a:br>
            <a:r>
              <a:rPr lang="ru-RU" sz="2500" dirty="0" smtClean="0"/>
              <a:t>Город стоит, так похожий на светлый сон</a:t>
            </a:r>
            <a:br>
              <a:rPr lang="ru-RU" sz="2500" dirty="0" smtClean="0"/>
            </a:br>
            <a:r>
              <a:rPr lang="ru-RU" sz="2500" dirty="0" smtClean="0"/>
              <a:t>Нижний Новгород называется он..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Словно в кино вижу юными мать и отца</a:t>
            </a:r>
            <a:br>
              <a:rPr lang="ru-RU" sz="2500" dirty="0" smtClean="0"/>
            </a:br>
            <a:r>
              <a:rPr lang="ru-RU" sz="2500" dirty="0" smtClean="0"/>
              <a:t>Очень давно в этом городе пели их сердца</a:t>
            </a:r>
            <a:br>
              <a:rPr lang="ru-RU" sz="2500" dirty="0" smtClean="0"/>
            </a:br>
            <a:r>
              <a:rPr lang="ru-RU" sz="2500" dirty="0" smtClean="0"/>
              <a:t>Мне повезло у истоков моих начал</a:t>
            </a:r>
            <a:br>
              <a:rPr lang="ru-RU" sz="2500" dirty="0" smtClean="0"/>
            </a:br>
            <a:r>
              <a:rPr lang="ru-RU" sz="2500" dirty="0" smtClean="0"/>
              <a:t>Нижний Новгород мою зыбку качал</a:t>
            </a:r>
            <a:br>
              <a:rPr lang="ru-RU" sz="2500" dirty="0" smtClean="0"/>
            </a:br>
            <a:r>
              <a:rPr lang="ru-RU" sz="2500" dirty="0" smtClean="0"/>
              <a:t>Мне повезло у истоков моих начал</a:t>
            </a:r>
            <a:br>
              <a:rPr lang="ru-RU" sz="2500" dirty="0" smtClean="0"/>
            </a:br>
            <a:r>
              <a:rPr lang="ru-RU" sz="2500" dirty="0" smtClean="0"/>
              <a:t>Нижний Новгород мою зыбку качал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Здесь для меня оживает минувшее вновь</a:t>
            </a:r>
            <a:br>
              <a:rPr lang="ru-RU" sz="2500" dirty="0" smtClean="0"/>
            </a:br>
            <a:r>
              <a:rPr lang="ru-RU" sz="2500" dirty="0" smtClean="0"/>
              <a:t>И среди дня из далека зовет моя любовь</a:t>
            </a:r>
            <a:br>
              <a:rPr lang="ru-RU" sz="2500" dirty="0" smtClean="0"/>
            </a:br>
            <a:r>
              <a:rPr lang="ru-RU" sz="2500" dirty="0" smtClean="0"/>
              <a:t>Благодарю за бесценную эту весть</a:t>
            </a:r>
            <a:br>
              <a:rPr lang="ru-RU" sz="2500" dirty="0" smtClean="0"/>
            </a:br>
            <a:r>
              <a:rPr lang="ru-RU" sz="2500" dirty="0" smtClean="0"/>
              <a:t>Нижний Новгород, хорошо что ты есть,</a:t>
            </a:r>
            <a:br>
              <a:rPr lang="ru-RU" sz="2500" dirty="0" smtClean="0"/>
            </a:br>
            <a:r>
              <a:rPr lang="ru-RU" sz="2500" dirty="0" smtClean="0"/>
              <a:t>Благодарю за бесценную эту весть</a:t>
            </a:r>
            <a:br>
              <a:rPr lang="ru-RU" sz="2500" dirty="0" smtClean="0"/>
            </a:br>
            <a:r>
              <a:rPr lang="ru-RU" sz="2500" dirty="0" smtClean="0"/>
              <a:t>Нижний Новгород, хорошо что ты есть,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Что говорить - я люблю Петербург и Москву,</a:t>
            </a:r>
            <a:br>
              <a:rPr lang="ru-RU" sz="2500" dirty="0" smtClean="0"/>
            </a:br>
            <a:r>
              <a:rPr lang="ru-RU" sz="2500" dirty="0" smtClean="0"/>
              <a:t>И разлюбить их не в силах покуда я живу.</a:t>
            </a:r>
            <a:br>
              <a:rPr lang="ru-RU" sz="2500" dirty="0" smtClean="0"/>
            </a:br>
            <a:r>
              <a:rPr lang="ru-RU" sz="2500" dirty="0" smtClean="0"/>
              <a:t>Но я спешу в удивительный город мой</a:t>
            </a:r>
            <a:br>
              <a:rPr lang="ru-RU" sz="2500" dirty="0" smtClean="0"/>
            </a:br>
            <a:r>
              <a:rPr lang="ru-RU" sz="2500" dirty="0" smtClean="0"/>
              <a:t>В Нижний Новгород -это значит домой!</a:t>
            </a:r>
            <a:br>
              <a:rPr lang="ru-RU" sz="2500" dirty="0" smtClean="0"/>
            </a:br>
            <a:r>
              <a:rPr lang="ru-RU" sz="2500" dirty="0" smtClean="0"/>
              <a:t>Но я спешу в удивительный город мой</a:t>
            </a:r>
            <a:br>
              <a:rPr lang="ru-RU" sz="2500" dirty="0" smtClean="0"/>
            </a:br>
            <a:r>
              <a:rPr lang="ru-RU" sz="2500" dirty="0" smtClean="0"/>
              <a:t>В Нижний Новгород - это значит ДОМОЙ!</a:t>
            </a:r>
            <a:endParaRPr lang="ru-RU" sz="2500" dirty="0"/>
          </a:p>
        </p:txBody>
      </p:sp>
      <p:pic>
        <p:nvPicPr>
          <p:cNvPr id="4" name="Рисунок 3" descr="герб-Нижнего-Новгород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132856"/>
            <a:ext cx="3882509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Нижний Новгород расположен при слиянии двух крупнейших водных путей Европейской части России — рек Волги и Оки. Город разделяется Окой на две части: восточную возвышенную Нагорную, расположенную по правым берегам Оки и Волги на северо-западной оконечности  Приволжской возвышенности —Дятловых горах, и западную (по левому берегу Оки и правому берегу Волги) низинную, заречную. Устье Оки — географический центр Восточно-Европейской равнины.</a:t>
            </a:r>
          </a:p>
          <a:p>
            <a:r>
              <a:rPr lang="ru-RU" dirty="0" smtClean="0"/>
              <a:t> Расстояние от Нижнего Новгорода до крупных городов (по автодорогам)Площадь города по разным данным 410,68 — 466,5 км. Протяжённость города вдоль Оки 20 км, вдоль Волги — около 30 км</a:t>
            </a:r>
            <a:r>
              <a:rPr lang="ru-RU" baseline="30000" dirty="0" smtClean="0"/>
              <a:t>.</a:t>
            </a:r>
            <a:r>
              <a:rPr lang="ru-RU" dirty="0" smtClean="0"/>
              <a:t> На территории города находится 33 озера и 12 рек. Самое большое озеро города — Мещерское, находится в </a:t>
            </a:r>
            <a:r>
              <a:rPr lang="ru-RU" dirty="0" err="1" smtClean="0"/>
              <a:t>Канавинском</a:t>
            </a:r>
            <a:r>
              <a:rPr lang="ru-RU" dirty="0" smtClean="0"/>
              <a:t> районе, площадь его водной поверхности — 13,6 га.</a:t>
            </a:r>
          </a:p>
          <a:p>
            <a:r>
              <a:rPr lang="ru-RU" dirty="0" smtClean="0"/>
              <a:t>Высота нагорной части от 100 до 200 м над уровнем моря. Левый берег имеет высоты 70—80 м над уровнем моря. Исторический центр города находится в Нагорной части. В ходе исторического развития большинство пригородных сёл и деревень вошло в состав самого города. В настоящее время границы города вплотную подходят к Бору (граница проходит по фарватеру Волги), </a:t>
            </a:r>
            <a:r>
              <a:rPr lang="ru-RU" dirty="0" err="1" smtClean="0"/>
              <a:t>Кузьминке</a:t>
            </a:r>
            <a:r>
              <a:rPr lang="ru-RU" dirty="0" smtClean="0"/>
              <a:t>, </a:t>
            </a:r>
            <a:r>
              <a:rPr lang="ru-RU" dirty="0" err="1" smtClean="0"/>
              <a:t>Никульскому</a:t>
            </a:r>
            <a:r>
              <a:rPr lang="ru-RU" dirty="0" smtClean="0"/>
              <a:t>, </a:t>
            </a:r>
            <a:r>
              <a:rPr lang="ru-RU" dirty="0" err="1" smtClean="0"/>
              <a:t>Афонино</a:t>
            </a:r>
            <a:r>
              <a:rPr lang="ru-RU" dirty="0" smtClean="0"/>
              <a:t>, </a:t>
            </a:r>
            <a:r>
              <a:rPr lang="ru-RU" dirty="0" err="1" smtClean="0"/>
              <a:t>Утечино</a:t>
            </a:r>
            <a:r>
              <a:rPr lang="ru-RU" dirty="0" smtClean="0"/>
              <a:t>, деревне </a:t>
            </a:r>
            <a:r>
              <a:rPr lang="ru-RU" dirty="0" err="1" smtClean="0"/>
              <a:t>Анкудиновка</a:t>
            </a:r>
            <a:r>
              <a:rPr lang="ru-RU" dirty="0" smtClean="0"/>
              <a:t>, посёлку </a:t>
            </a:r>
            <a:r>
              <a:rPr lang="ru-RU" dirty="0" err="1" smtClean="0"/>
              <a:t>Анкудиновка</a:t>
            </a:r>
            <a:r>
              <a:rPr lang="ru-RU" dirty="0" smtClean="0"/>
              <a:t>, Опытному, посёлку Черемисский, селу Черемисское, Садовскому, </a:t>
            </a:r>
            <a:r>
              <a:rPr lang="ru-RU" dirty="0" err="1" smtClean="0"/>
              <a:t>Румянцево</a:t>
            </a:r>
            <a:r>
              <a:rPr lang="ru-RU" dirty="0" smtClean="0"/>
              <a:t>, Новинкам, Дзержинску, Большому Козино. В Нижегородскую агломерацию входят также города Кстово и Богородск.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ru-RU" sz="1600" dirty="0" smtClean="0"/>
              <a:t>Городской округ Нижний Новгород граничит с городским округом Бор на севере, </a:t>
            </a:r>
            <a:r>
              <a:rPr lang="ru-RU" sz="1600" dirty="0" err="1" smtClean="0"/>
              <a:t>Кстовским</a:t>
            </a:r>
            <a:r>
              <a:rPr lang="ru-RU" sz="1600" dirty="0" smtClean="0"/>
              <a:t> муниципальным районом на юго-востоке, </a:t>
            </a:r>
            <a:r>
              <a:rPr lang="ru-RU" sz="1600" dirty="0" err="1" smtClean="0"/>
              <a:t>Богородским</a:t>
            </a:r>
            <a:r>
              <a:rPr lang="ru-RU" sz="1600" dirty="0" smtClean="0"/>
              <a:t> муниципальным районом на юге, городским округом Дзержинск на западе и </a:t>
            </a:r>
            <a:r>
              <a:rPr lang="ru-RU" sz="1600" dirty="0" err="1" smtClean="0"/>
              <a:t>Балахнинским</a:t>
            </a:r>
            <a:r>
              <a:rPr lang="ru-RU" sz="1600" dirty="0" smtClean="0"/>
              <a:t> муниципальным районом на северо-западе</a:t>
            </a:r>
            <a:r>
              <a:rPr lang="ru-RU" sz="1600" baseline="300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Нижний Новгород расположен в 400 км к востоку от Москвы, между обоими городами сложился транспортный коридор</a:t>
            </a:r>
          </a:p>
          <a:p>
            <a:endParaRPr lang="ru-RU" dirty="0"/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218220" cy="3456384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80928"/>
            <a:ext cx="360196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ч.1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История города Нижнего Новгорода начинается в 1221 году. Нижний Новгород был основан у места слияния великих русских рек - Волги и Оки князем Юрием (Георгием) Всеволодовичем в 1221 году как опорный пункт обороны русских границ от мордвы, черемисов и татар.</a:t>
            </a:r>
          </a:p>
          <a:p>
            <a:r>
              <a:rPr lang="ru-RU" dirty="0" smtClean="0"/>
              <a:t>Город получил название “Нижний” – возможно, потому, что расположен был в “</a:t>
            </a:r>
            <a:r>
              <a:rPr lang="ru-RU" dirty="0" err="1" smtClean="0"/>
              <a:t>низовских</a:t>
            </a:r>
            <a:r>
              <a:rPr lang="ru-RU" dirty="0" smtClean="0"/>
              <a:t>” землях относительно Новгорода Великого, возможно, относительно уже существовавшего в четырех верстах вверх по Оке “старого городка”, упоминание о котором сохранялось вплоть до начала 17 века.</a:t>
            </a:r>
          </a:p>
          <a:p>
            <a:r>
              <a:rPr lang="ru-RU" dirty="0" smtClean="0"/>
              <a:t>Первая </a:t>
            </a:r>
            <a:r>
              <a:rPr lang="ru-RU" dirty="0" err="1" smtClean="0"/>
              <a:t>дерево-земляная</a:t>
            </a:r>
            <a:r>
              <a:rPr lang="ru-RU" dirty="0" smtClean="0"/>
              <a:t> крепость заняла чрезвычайно выгодное в военно-стратегическом отношении место – господствующую над слиянием Оки с Волгой гору, прекрасно защищенную с одной стороны глубоким оврагом, с другой – со стороны Волги – крутыми обрывами-осыпями берега. В первые годы в кремле были отстроены 2 белокаменных храма – явное подтверждение того, что город явно претендовал на особую роль в системе земель </a:t>
            </a:r>
            <a:r>
              <a:rPr lang="ru-RU" dirty="0" err="1" smtClean="0"/>
              <a:t>Владимиро</a:t>
            </a:r>
            <a:r>
              <a:rPr lang="ru-RU" dirty="0" smtClean="0"/>
              <a:t> - Суздальской Руси, но монголо-татарское нашествие не дало этому сбыться.</a:t>
            </a:r>
          </a:p>
          <a:p>
            <a:r>
              <a:rPr lang="ru-RU" dirty="0" smtClean="0"/>
              <a:t>Сведения о Нижнем Новгороде 13 столетия крайне скудны. Но известно, что после разгрома он быстро возродился. На короткий отрезок времени в нем была установлена “вечевая республика” по типу Новгорода Великого. </a:t>
            </a:r>
          </a:p>
          <a:p>
            <a:r>
              <a:rPr lang="ru-RU" dirty="0" smtClean="0"/>
              <a:t>Месторасположение города и определило его дальнейшую судьбу. После окончания татарского ига Нижний Новгород постоянно упоминается в русских летописях, укрепляясь как крупный политический и экономический центр Северо-Восточной Руси, оставаясь духовным оплотом православия в Поволжье. В это время он нередко служил объектом конфликтов при дележе сфер влияния между набиравшими силу Москвой  и Тверью. Была пора, когда Нижний был назван столицей великого княжества, которое просуществовало более </a:t>
            </a:r>
            <a:r>
              <a:rPr lang="ru-RU" dirty="0" err="1" smtClean="0"/>
              <a:t>полустолетия</a:t>
            </a:r>
            <a:r>
              <a:rPr lang="ru-RU" dirty="0" smtClean="0"/>
              <a:t> (1341-1392 гг.) и не уступало Москве и Твери в стремлении главенствовать над Русью. Семнадцать раз за историю города подступали к Нижнему враги и не единожды разоряли его, но город возрождался вновь и вновь.</a:t>
            </a:r>
          </a:p>
          <a:p>
            <a:r>
              <a:rPr lang="ru-RU" dirty="0" smtClean="0"/>
              <a:t>С конца XV века на многие десятилетия Нижний становится надежным оплотом Москвы в борьбе за великий речной путь. В это время в городе возводится каменный кремль, ставший выдающимся сооружением русского фортификационного искусства. Летом 1509 года в город прибыл зодчий-иноземец Петр </a:t>
            </a:r>
            <a:r>
              <a:rPr lang="ru-RU" dirty="0" err="1" smtClean="0"/>
              <a:t>Фрязин</a:t>
            </a:r>
            <a:r>
              <a:rPr lang="ru-RU" dirty="0" smtClean="0"/>
              <a:t>, а “сентября в 1 день </a:t>
            </a:r>
            <a:r>
              <a:rPr lang="ru-RU" dirty="0" err="1" smtClean="0"/>
              <a:t>заложиша</a:t>
            </a:r>
            <a:r>
              <a:rPr lang="ru-RU" dirty="0" smtClean="0"/>
              <a:t> </a:t>
            </a:r>
            <a:r>
              <a:rPr lang="ru-RU" dirty="0" err="1" smtClean="0"/>
              <a:t>Новаград</a:t>
            </a:r>
            <a:r>
              <a:rPr lang="ru-RU" dirty="0" smtClean="0"/>
              <a:t> Нижний и </a:t>
            </a:r>
            <a:r>
              <a:rPr lang="ru-RU" dirty="0" err="1" smtClean="0"/>
              <a:t>делаша</a:t>
            </a:r>
            <a:r>
              <a:rPr lang="ru-RU" dirty="0" smtClean="0"/>
              <a:t> стену каменную и </a:t>
            </a:r>
            <a:r>
              <a:rPr lang="ru-RU" dirty="0" err="1" smtClean="0"/>
              <a:t>стрельницу</a:t>
            </a:r>
            <a:r>
              <a:rPr lang="ru-RU" dirty="0" smtClean="0"/>
              <a:t> </a:t>
            </a:r>
            <a:r>
              <a:rPr lang="ru-RU" dirty="0" err="1" smtClean="0"/>
              <a:t>Дмитровскую</a:t>
            </a:r>
            <a:r>
              <a:rPr lang="ru-RU" dirty="0" smtClean="0"/>
              <a:t>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История ч.2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32500" lnSpcReduction="20000"/>
          </a:bodyPr>
          <a:lstStyle/>
          <a:p>
            <a:r>
              <a:rPr lang="ru-RU" sz="3200" dirty="0" smtClean="0"/>
              <a:t>Анализ архитектуры и инженерных особенностей Нижегородского кремля позволил его </a:t>
            </a:r>
            <a:r>
              <a:rPr lang="ru-RU" sz="3200" dirty="0" err="1" smtClean="0"/>
              <a:t>реставрвтору</a:t>
            </a:r>
            <a:r>
              <a:rPr lang="ru-RU" sz="3200" dirty="0" smtClean="0"/>
              <a:t> С.Л. Агафонову сделать однозначный вывод о строительстве крепости русскими мастерами. Кремль получил тринадцать башен в общем периметре крепостных стен (Дмитриевскую, Пороховую, Георгиевскую, Борисоглебскую, </a:t>
            </a:r>
            <a:r>
              <a:rPr lang="ru-RU" sz="3200" dirty="0" err="1" smtClean="0"/>
              <a:t>Зачатьевскую</a:t>
            </a:r>
            <a:r>
              <a:rPr lang="ru-RU" sz="3200" dirty="0" smtClean="0"/>
              <a:t> (обе полуразрушены), Белую, Часовую, Ивановскую, Северную, </a:t>
            </a:r>
            <a:r>
              <a:rPr lang="ru-RU" sz="3200" dirty="0" err="1" smtClean="0"/>
              <a:t>Тайницкую</a:t>
            </a:r>
            <a:r>
              <a:rPr lang="ru-RU" sz="3200" dirty="0" smtClean="0"/>
              <a:t>, Коромыслову, Никольскую, Кладовую) и четырнадцатую – отводную </a:t>
            </a:r>
            <a:r>
              <a:rPr lang="ru-RU" sz="3200" dirty="0" err="1" smtClean="0"/>
              <a:t>стрельницу</a:t>
            </a:r>
            <a:r>
              <a:rPr lang="ru-RU" sz="3200" dirty="0" smtClean="0"/>
              <a:t>, соединенную с Дмитриевскими воротами переброшенным через 30-метровый ров каменным арочным мостом (не сохранились).</a:t>
            </a:r>
          </a:p>
          <a:p>
            <a:r>
              <a:rPr lang="ru-RU" sz="3200" dirty="0" smtClean="0"/>
              <a:t>От стен этого кремля зимой 1612 года выступило ополчение во главе с </a:t>
            </a:r>
            <a:r>
              <a:rPr lang="ru-RU" sz="3200" dirty="0" err="1" smtClean="0"/>
              <a:t>Козьмой</a:t>
            </a:r>
            <a:r>
              <a:rPr lang="ru-RU" sz="3200" dirty="0" smtClean="0"/>
              <a:t> Мининым и Дмитрием Пожарским для борьбы с польско-литовскими захватчиками. История сохранила воззвание патриота </a:t>
            </a:r>
            <a:r>
              <a:rPr lang="ru-RU" sz="3200" dirty="0" err="1" smtClean="0"/>
              <a:t>Козьмы</a:t>
            </a:r>
            <a:r>
              <a:rPr lang="ru-RU" sz="3200" dirty="0" smtClean="0"/>
              <a:t> Минина к нижегородскому люду: “О, </a:t>
            </a:r>
            <a:r>
              <a:rPr lang="ru-RU" sz="3200" dirty="0" err="1" smtClean="0"/>
              <a:t>братие</a:t>
            </a:r>
            <a:r>
              <a:rPr lang="ru-RU" sz="3200" dirty="0" smtClean="0"/>
              <a:t> и </a:t>
            </a:r>
            <a:r>
              <a:rPr lang="ru-RU" sz="3200" dirty="0" err="1" smtClean="0"/>
              <a:t>друзи</a:t>
            </a:r>
            <a:r>
              <a:rPr lang="ru-RU" sz="3200" dirty="0" smtClean="0"/>
              <a:t>, </a:t>
            </a:r>
            <a:r>
              <a:rPr lang="ru-RU" sz="3200" dirty="0" err="1" smtClean="0"/>
              <a:t>вси</a:t>
            </a:r>
            <a:r>
              <a:rPr lang="ru-RU" sz="3200" dirty="0" smtClean="0"/>
              <a:t> </a:t>
            </a:r>
            <a:r>
              <a:rPr lang="ru-RU" sz="3200" dirty="0" err="1" smtClean="0"/>
              <a:t>нижегородскии</a:t>
            </a:r>
            <a:r>
              <a:rPr lang="ru-RU" sz="3200" dirty="0" smtClean="0"/>
              <a:t> народы! Что сотворим ныне, </a:t>
            </a:r>
            <a:r>
              <a:rPr lang="ru-RU" sz="3200" dirty="0" err="1" smtClean="0"/>
              <a:t>видяще</a:t>
            </a:r>
            <a:r>
              <a:rPr lang="ru-RU" sz="3200" dirty="0" smtClean="0"/>
              <a:t> Московское государство в </a:t>
            </a:r>
            <a:r>
              <a:rPr lang="ru-RU" sz="3200" dirty="0" err="1" smtClean="0"/>
              <a:t>велицем</a:t>
            </a:r>
            <a:r>
              <a:rPr lang="ru-RU" sz="3200" dirty="0" smtClean="0"/>
              <a:t> разорении?.. Призовем себе в Нижнем </a:t>
            </a:r>
            <a:r>
              <a:rPr lang="ru-RU" sz="3200" dirty="0" err="1" smtClean="0"/>
              <a:t>Нове</a:t>
            </a:r>
            <a:r>
              <a:rPr lang="ru-RU" sz="3200" dirty="0" smtClean="0"/>
              <a:t> граде храбрых и мужественных воин </a:t>
            </a:r>
            <a:r>
              <a:rPr lang="ru-RU" sz="3200" dirty="0" err="1" smtClean="0"/>
              <a:t>Московскаго</a:t>
            </a:r>
            <a:r>
              <a:rPr lang="ru-RU" sz="3200" dirty="0" smtClean="0"/>
              <a:t> государства, достоверных дворян града Смоленска, ныне </a:t>
            </a:r>
            <a:r>
              <a:rPr lang="ru-RU" sz="3200" dirty="0" err="1" smtClean="0"/>
              <a:t>бо</a:t>
            </a:r>
            <a:r>
              <a:rPr lang="ru-RU" sz="3200" dirty="0" smtClean="0"/>
              <a:t> они близь града нашего, в </a:t>
            </a:r>
            <a:r>
              <a:rPr lang="ru-RU" sz="3200" dirty="0" err="1" smtClean="0"/>
              <a:t>арзамастех</a:t>
            </a:r>
            <a:r>
              <a:rPr lang="ru-RU" sz="3200" dirty="0" smtClean="0"/>
              <a:t> </a:t>
            </a:r>
            <a:r>
              <a:rPr lang="ru-RU" sz="3200" dirty="0" err="1" smtClean="0"/>
              <a:t>местех</a:t>
            </a:r>
            <a:r>
              <a:rPr lang="ru-RU" sz="3200" dirty="0" smtClean="0"/>
              <a:t>”. Нижегородцы единодушно поддержали призыв. Самопожертвованием и ратным подвигом нижегородского ополчения Россия была освобождена от иностранных интервентов.</a:t>
            </a:r>
          </a:p>
          <a:p>
            <a:r>
              <a:rPr lang="ru-RU" sz="3200" dirty="0" smtClean="0"/>
              <a:t>После “смуты” Нижегородское Поволжье получило в относительно мирных условиях жизни возможность быстро развивать сельское хозяйство, промышленность, торговлю и культуру. В это время </a:t>
            </a:r>
            <a:r>
              <a:rPr lang="ru-RU" sz="3200" dirty="0" err="1" smtClean="0"/>
              <a:t>Нижегородчина</a:t>
            </a:r>
            <a:r>
              <a:rPr lang="ru-RU" sz="3200" dirty="0" smtClean="0"/>
              <a:t> во многом определяла уровень торгово-промышленного и художественного развития всей страны. Здесь складывается и действует крупнейшая в стране </a:t>
            </a:r>
            <a:r>
              <a:rPr lang="ru-RU" sz="3200" dirty="0" err="1" smtClean="0"/>
              <a:t>Макарьевская</a:t>
            </a:r>
            <a:r>
              <a:rPr lang="ru-RU" sz="3200" dirty="0" smtClean="0"/>
              <a:t> ярмарка, зарождается старообрядческое движение, вожди-идеологи которого (Аввакум Петров, Стефан </a:t>
            </a:r>
            <a:r>
              <a:rPr lang="ru-RU" sz="3200" dirty="0" err="1" smtClean="0"/>
              <a:t>Внифантьев</a:t>
            </a:r>
            <a:r>
              <a:rPr lang="ru-RU" sz="3200" dirty="0" smtClean="0"/>
              <a:t>, Павел Коломенский) и их непримиримые противники ( патриарх Никон, митрополит Рязанский и Муромский </a:t>
            </a:r>
            <a:r>
              <a:rPr lang="ru-RU" sz="3200" dirty="0" err="1" smtClean="0"/>
              <a:t>Иларион</a:t>
            </a:r>
            <a:r>
              <a:rPr lang="ru-RU" sz="3200" dirty="0" smtClean="0"/>
              <a:t>) были нижегородцами. В 1672 году в Нижнем Новгороде была учреждена митрополия.</a:t>
            </a:r>
          </a:p>
          <a:p>
            <a:r>
              <a:rPr lang="ru-RU" sz="3200" dirty="0" smtClean="0"/>
              <a:t>Со взятием Иваном Грозным   Казани (в 1552 г.), а затем и Астрахани Нижний Новгород сделался центром, через который шла вся торговля Русского государства с Востоком. В 17 веке Нижний Новгород был центром массовых формирований судовых караванов, найма на них сотен тысяч работных.</a:t>
            </a:r>
          </a:p>
          <a:p>
            <a:r>
              <a:rPr lang="ru-RU" sz="3200" dirty="0" smtClean="0"/>
              <a:t>Соль, рыба и восточные товары с приходивших с Астрахани кораблей здесь перегружались на суда меньшей осадки, поднимавшиеся далее в верховья Оки и Волги. Уже тогда Нижний Новгород стал крупным центром судостроения. В целом городе были очень развиты ремесла: в 1622 году, например, нижегородцы владели 119 ремесленно-промысловыми специальностями.</a:t>
            </a:r>
          </a:p>
          <a:p>
            <a:r>
              <a:rPr lang="ru-RU" sz="3200" dirty="0" smtClean="0"/>
              <a:t>28 мая 1722 года во время Персидского похода в Нижний Новгород прибыл Петр Первый ,30 мая он отпраздновал здесь свое пятидесятилетие.</a:t>
            </a:r>
          </a:p>
          <a:p>
            <a:r>
              <a:rPr lang="ru-RU" sz="3200" dirty="0" smtClean="0"/>
              <a:t>На XVIII век приходится возвышение Нижнего Новгорода как административного центра. С 1714 года город стал губернским, а с 1779 по 1796 год - центром Нижегородского наместничества, включавшего в себя в разное время Вятскую, Костромскую, Пензенскую губернии и </a:t>
            </a:r>
            <a:r>
              <a:rPr lang="ru-RU" sz="3200" dirty="0" err="1" smtClean="0"/>
              <a:t>Алатырскую</a:t>
            </a:r>
            <a:r>
              <a:rPr lang="ru-RU" sz="3200" dirty="0" smtClean="0"/>
              <a:t> провинцию. Превращение Нижнего Новгорода в “столицу” значительного региона России благотворно сказалось на развитии всех сторон жизни города: промышленности, торговли, просвещения, медицины, культуры, наук и градостроительства.</a:t>
            </a:r>
          </a:p>
          <a:p>
            <a:r>
              <a:rPr lang="ru-RU" sz="3200" dirty="0" smtClean="0"/>
              <a:t>В это время в Нижнем Новгороде были открыты партикулярные больница и аптека, начали действовать публичные частные театры (театр Н.Г. Шаховского - один из старейших в стране (основан в 1798 г.). В 1786 году в Нижнем Новгороде было открыто четырехклассное светское главное народное училище. В 1792 году в Нижнем Новгороде была создана губернская типография.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История ч.3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688632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На рубеже XVIII и XIX веков Нижний Новгород стал крупным научным и культурным центром страны. Здесь жили механик-самоучка И.П. Кулибин, математик Н.И. Лобачевский, ученый с мировым именем </a:t>
            </a:r>
            <a:r>
              <a:rPr lang="ru-RU" dirty="0" err="1" smtClean="0"/>
              <a:t>Дамаскин</a:t>
            </a:r>
            <a:r>
              <a:rPr lang="ru-RU" dirty="0" smtClean="0"/>
              <a:t>, видный педагог И.И. </a:t>
            </a:r>
            <a:r>
              <a:rPr lang="ru-RU" dirty="0" err="1" smtClean="0"/>
              <a:t>Кужелев</a:t>
            </a:r>
            <a:r>
              <a:rPr lang="ru-RU" dirty="0" smtClean="0"/>
              <a:t>, историк Н. Ильинский, писатель-путешественник В. </a:t>
            </a:r>
            <a:r>
              <a:rPr lang="ru-RU" dirty="0" err="1" smtClean="0"/>
              <a:t>Баранщиков</a:t>
            </a:r>
            <a:r>
              <a:rPr lang="ru-RU" dirty="0" smtClean="0"/>
              <a:t> и многие другие.</a:t>
            </a:r>
          </a:p>
          <a:p>
            <a:r>
              <a:rPr lang="ru-RU" dirty="0" smtClean="0"/>
              <a:t>В начале XIX века нижегородцы приняли активное участие в Отечественной войне. Местное ополчение участвовало в заграничном походе русских войск до полной победы над Наполеоном и было расформировано лишь на исходе 1815 года.</a:t>
            </a:r>
          </a:p>
          <a:p>
            <a:r>
              <a:rPr lang="ru-RU" dirty="0" smtClean="0"/>
              <a:t>Многие из декабристов были так или иначе связаны с </a:t>
            </a:r>
            <a:r>
              <a:rPr lang="ru-RU" dirty="0" err="1" smtClean="0"/>
              <a:t>Нижегородчиной</a:t>
            </a:r>
            <a:r>
              <a:rPr lang="ru-RU" dirty="0" smtClean="0"/>
              <a:t>: М.П. Бестужев-Рюмин, Александр и Николай Крюковы, С.П. Трубецкой, И.А. Анненков, Н.В. Шереметьев, В.И. Белавин, Ф.П. Шаховской, А.Н. Муравьев. Первым, кто в утопических образах выразил идеалы декабризма, был также нижегородец - музыковед и исполнитель А.Д. </a:t>
            </a:r>
            <a:r>
              <a:rPr lang="ru-RU" dirty="0" err="1" smtClean="0"/>
              <a:t>Улыбышев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1816 году в Макарьеве сгорел незадолго перед тем возведенный комплекс ярмарки. После этого всероссийское торжище было перенесено на Стрелицу Оки и Волги под Нижний Новгород, что кардинально изменило облик и характер жизни города.</a:t>
            </a:r>
          </a:p>
          <a:p>
            <a:r>
              <a:rPr lang="ru-RU" dirty="0" smtClean="0"/>
              <a:t>По проектам и под руководством А.А. </a:t>
            </a:r>
            <a:r>
              <a:rPr lang="ru-RU" dirty="0" err="1" smtClean="0"/>
              <a:t>Бетанкура</a:t>
            </a:r>
            <a:r>
              <a:rPr lang="ru-RU" dirty="0" smtClean="0"/>
              <a:t> был возведен ансамбль ярмарки.</a:t>
            </a:r>
          </a:p>
          <a:p>
            <a:r>
              <a:rPr lang="ru-RU" dirty="0" smtClean="0"/>
              <a:t>Тем самым торговое значение города еще больше возросло, выдвинув Нижний Новгород на положение третьего города в России.</a:t>
            </a:r>
          </a:p>
          <a:p>
            <a:r>
              <a:rPr lang="ru-RU" dirty="0" smtClean="0"/>
              <a:t>Она просуществовала более столетия и имела исключительное значение не только в истории русской торговли и формировании всероссийского рынка, но и относилась к числу крупнейших ярмарок в мире.</a:t>
            </a:r>
          </a:p>
          <a:p>
            <a:r>
              <a:rPr lang="ru-RU" dirty="0" smtClean="0"/>
              <a:t>На 30-40 годы XIX века приходятся крупнейшие градостроительные преобразования города.</a:t>
            </a:r>
          </a:p>
          <a:p>
            <a:r>
              <a:rPr lang="ru-RU" dirty="0" smtClean="0"/>
              <a:t>Возведенные многочисленные общественные здания и частные торговые дома остаются основным художественно ценным архитектурным фоном исторической застройки города.</a:t>
            </a:r>
          </a:p>
          <a:p>
            <a:r>
              <a:rPr lang="ru-RU" dirty="0" smtClean="0"/>
              <a:t>2 и 3 сентября 1833 года, проездом в Оренбургский край для работы над темой крестьянской войны под предводительством Е. Пугачева, в Нижнем Новгороде останавливался А.С. Пушкин. Он дважды побывал в кремле, из конца в конец пересек торговую Рождественскую улицу, прогулялся по территории знаменитой </a:t>
            </a:r>
            <a:r>
              <a:rPr lang="ru-RU" dirty="0" err="1" smtClean="0"/>
              <a:t>Макарьевской</a:t>
            </a:r>
            <a:r>
              <a:rPr lang="ru-RU" dirty="0" smtClean="0"/>
              <a:t> ярмарки. Впечатления от посещения последней поэт перенес в соответствующую главу “Евгения Онегина”.</a:t>
            </a:r>
          </a:p>
          <a:p>
            <a:r>
              <a:rPr lang="ru-RU" dirty="0" smtClean="0"/>
              <a:t>В середине XIX века очагами культурной жизни в городе традиционно оставались дома видных ее деятелей: В.И. Даля, А.Д. </a:t>
            </a:r>
            <a:r>
              <a:rPr lang="ru-RU" dirty="0" err="1" smtClean="0"/>
              <a:t>Улыбышева</a:t>
            </a:r>
            <a:r>
              <a:rPr lang="ru-RU" dirty="0" smtClean="0"/>
              <a:t>, А.С. </a:t>
            </a:r>
            <a:r>
              <a:rPr lang="ru-RU" dirty="0" err="1" smtClean="0"/>
              <a:t>Гациского</a:t>
            </a:r>
            <a:r>
              <a:rPr lang="ru-RU" dirty="0" smtClean="0"/>
              <a:t>. В.Г. Короленко, Ф.И. Шаляпин и другие, не будучи нижегородцами по рождению, также известны в жизни города делами своими. Город был давно известен музыкальными интересами, и открытое в Нижнем в 70-х годах XIX века музыкальное училище относится к первым в российской провинции. И первая в провинции художественная выставка была проведена в Нижнем Новгороде еще в 1886 году. И основоположники отечественной художественной и публицистической фотографии А.О. Карелин и М.П. Дмитриев жили и трудились в Нижнем Новгороде.</a:t>
            </a:r>
          </a:p>
          <a:p>
            <a:r>
              <a:rPr lang="ru-RU" dirty="0" smtClean="0"/>
              <a:t>Важным толчком в развитии всех сторон нижегородской культуры стала подготовка и проведение в Нижнем Новгороде Всероссийской промышленно-художественной выставки 1896 года: было построено здание городского театра на ул.Большой Покровской.</a:t>
            </a:r>
          </a:p>
          <a:p>
            <a:r>
              <a:rPr lang="ru-RU" dirty="0" smtClean="0"/>
              <a:t>В Дмитриевской башне кремля открылись историческая и художественная экспозиции, из которых выросли современные Нижегородский художественный музей и Историко-архитектурный музей-заповедник.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ч.4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Градостроительное переустройство Нижнего Новгорода к открытию выставки, приезд многих видных зодчих России Л. Бенуа, А. Померанцева, И. </a:t>
            </a:r>
            <a:r>
              <a:rPr lang="ru-RU" dirty="0" err="1" smtClean="0"/>
              <a:t>Петрова-Ропета</a:t>
            </a:r>
            <a:r>
              <a:rPr lang="ru-RU" dirty="0" smtClean="0"/>
              <a:t>, инженеров В. Шухова, В. Коссова всколыхнули архитектурно-художественную жизнь города. На рубеже веков в городе появилось значительное число ценных памятников.</a:t>
            </a:r>
          </a:p>
          <a:p>
            <a:r>
              <a:rPr lang="ru-RU" dirty="0" smtClean="0"/>
              <a:t>В 1883 г. русский купец Н.А. Бугров предложил властям выстроить для нищенствующих вдов особый дом напротив </a:t>
            </a:r>
            <a:r>
              <a:rPr lang="ru-RU" dirty="0" err="1" smtClean="0"/>
              <a:t>Крестовоздвижнеческого</a:t>
            </a:r>
            <a:r>
              <a:rPr lang="ru-RU" dirty="0" smtClean="0"/>
              <a:t> монастыря. Его проект разработал архитектор Н.А. </a:t>
            </a:r>
            <a:r>
              <a:rPr lang="ru-RU" dirty="0" err="1" smtClean="0"/>
              <a:t>Фредлих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1897 г. Дума решила возвести на Благовещенской площади (пл.Минина) административное здание.</a:t>
            </a:r>
          </a:p>
          <a:p>
            <a:r>
              <a:rPr lang="ru-RU" dirty="0" smtClean="0"/>
              <a:t>В общей системе стилизовались фасады под "Древнюю Русь". В 1903- 1904 гг. под надзором архитектора Н.М. </a:t>
            </a:r>
            <a:r>
              <a:rPr lang="ru-RU" dirty="0" err="1" smtClean="0"/>
              <a:t>Вешнякова</a:t>
            </a:r>
            <a:r>
              <a:rPr lang="ru-RU" dirty="0" smtClean="0"/>
              <a:t> велась отделка интерьеров. Если говорить об эпохе начала XX в. интерьеры здания остаются в художественном отношении наиболее ценными. Своими формами здание связывает архитектуру Кремля с </a:t>
            </a:r>
            <a:r>
              <a:rPr lang="ru-RU" dirty="0" err="1" smtClean="0"/>
              <a:t>разностилевой</a:t>
            </a:r>
            <a:r>
              <a:rPr lang="ru-RU" dirty="0" smtClean="0"/>
              <a:t> застройкой прилегающих районов города.</a:t>
            </a:r>
          </a:p>
          <a:p>
            <a:r>
              <a:rPr lang="ru-RU" dirty="0" smtClean="0"/>
              <a:t>Ярким примером сооружения в "</a:t>
            </a:r>
            <a:r>
              <a:rPr lang="ru-RU" dirty="0" err="1" smtClean="0"/>
              <a:t>неорусском</a:t>
            </a:r>
            <a:r>
              <a:rPr lang="ru-RU" dirty="0" smtClean="0"/>
              <a:t> ключе" явилось здание Государственного банка, построенное по проекту Владимира Александровича Покровского в 1913 . В целом архитектура здания не имеет аналогов в истории русского зодчества и является плодом богатого творческого воображения автора проекта. Полукруглые башни, </a:t>
            </a:r>
            <a:r>
              <a:rPr lang="ru-RU" dirty="0" err="1" smtClean="0"/>
              <a:t>высуп</a:t>
            </a:r>
            <a:r>
              <a:rPr lang="ru-RU" dirty="0" smtClean="0"/>
              <a:t> на северном фасаде ассоциируются с оборонным сооружением типа крепости или замка, а основной объем здания — с огромными боярскими палатами. Уникальная роспись интерьера выполнена П.П. и Н.П. Пашковыми.</a:t>
            </a:r>
          </a:p>
          <a:p>
            <a:r>
              <a:rPr lang="ru-RU" dirty="0" smtClean="0"/>
              <a:t>С начала 30-х гг. 20 века город стал носить имя пролетарского писателя А.М. Горького. После революции начинается этап активного индустриального роста города.</a:t>
            </a:r>
          </a:p>
          <a:p>
            <a:r>
              <a:rPr lang="ru-RU" dirty="0" smtClean="0"/>
              <a:t>Горьковский автомобильный завод был построен за 17 месяцев и введен в строй действующих 1 января 1932 года. Дороги страны наводнили грузовые автомобили ГАЗ-АА, легковые ГАЗ-А, М-1., после Великой Отечественной войны – ГАЗ-51, ГАЗ-63, ГАЗ-66, “Победа”, “Волга”.</a:t>
            </a:r>
          </a:p>
          <a:p>
            <a:r>
              <a:rPr lang="ru-RU" dirty="0" smtClean="0"/>
              <a:t>Почти одновременно с автозаводом в Горьком началось строительство и ряда других крупных промышленных предприятий, например, завод фрезерных станков.</a:t>
            </a:r>
          </a:p>
          <a:p>
            <a:r>
              <a:rPr lang="ru-RU" dirty="0" smtClean="0"/>
              <a:t>После гражданской войны </a:t>
            </a:r>
            <a:r>
              <a:rPr lang="ru-RU" dirty="0" err="1" smtClean="0"/>
              <a:t>Сормовский</a:t>
            </a:r>
            <a:r>
              <a:rPr lang="ru-RU" dirty="0" smtClean="0"/>
              <a:t> завод, основанный еще в 1849 году как судостроительный, значительно расширил производство. Кроме паровозов, вагонов, </a:t>
            </a:r>
            <a:r>
              <a:rPr lang="ru-RU" dirty="0" err="1" smtClean="0"/>
              <a:t>сормовичи</a:t>
            </a:r>
            <a:r>
              <a:rPr lang="ru-RU" dirty="0" smtClean="0"/>
              <a:t> стали выпускать речные и морские суда, мощные дизели. В 50-х годах </a:t>
            </a:r>
            <a:r>
              <a:rPr lang="ru-RU" dirty="0" err="1" smtClean="0"/>
              <a:t>сормовские</a:t>
            </a:r>
            <a:r>
              <a:rPr lang="ru-RU" dirty="0" smtClean="0"/>
              <a:t> конструкторы под руководством Р.Е. Алексеева создали принципиально новые типы речных и морских судов “Ракета” и “Метеор”.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Хохлома – старинное село, затерявшееся в глуши дремучих заволжских лесов. Вместе с его историей уходит в далекое прошлое зарождение там известного на весь мир искусства – хохломской росписи.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Впервые упоминание об этом селе встречаются в документах ХУ1 века. Еще при Иване Грозном о Хохломе знали как о лесном участке под названием «Хохломская </a:t>
            </a:r>
            <a:r>
              <a:rPr lang="ru-RU" dirty="0" err="1" smtClean="0">
                <a:solidFill>
                  <a:srgbClr val="000000"/>
                </a:solidFill>
                <a:latin typeface="Times New Roman" charset="0"/>
              </a:rPr>
              <a:t>Ухожея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» (место, расчищенное от леса под пашню.)  Деревянная посуда с самых древних времен употреблялась русским человеком. Ковши и </a:t>
            </a:r>
            <a:r>
              <a:rPr lang="ru-RU" dirty="0" err="1" smtClean="0">
                <a:solidFill>
                  <a:srgbClr val="000000"/>
                </a:solidFill>
                <a:latin typeface="Times New Roman" charset="0"/>
              </a:rPr>
              <a:t>скобкари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 в форме плывущей птицы, круглые братины, обеденные миски, ложки различных форм и размеров найдены в археологических раскопках еще Х-Х11 веков. Но пользоваться неокрашенной посудой неудобно: древесина впитывает в себя жидкость, быстро загрязняется. Тогда то, вероятно и возникла мысль покрывать посуду олифой – вареным льняным маслом. Возможно, также в связи с техникой писания икон возникло живописное искусство Хохломы.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Расцвет хохломского искусства приходится на 60-е годы ХХ века. Именно в это время вместо старинных мисок и блюд стали делать комплекты посуды для праздничного стола. Тонкость графического письма напоминает миниатюрную живопись. В каждом штрихе орнамента сквозит любовь к своему искусству. Золото олицетворяет счастливую, богатую жизнь, довольство, чистоту и красоту. А «травка», цветы, ягоды и листья напоминают нам о молодости и силе.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На золотистых боках хлебосольной чаши изображена ярко-красная и чёрная травка, по тулову вазы изгибаются нежные листики и веточки с упругими, словно блестящими на солнце, ягодами чёрной смородины. На поверхности сахарницы, </a:t>
            </a:r>
            <a:r>
              <a:rPr lang="ru-RU" dirty="0" err="1" smtClean="0">
                <a:solidFill>
                  <a:srgbClr val="000000"/>
                </a:solidFill>
                <a:latin typeface="Times New Roman" charset="0"/>
              </a:rPr>
              <a:t>солоницы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 и поставца - так называется цилиндрический сосуд с крышкой - расцветают и вовсе нигде не виданные золотые цветы. А большой ковш "курица" напоминает добрую сказочную птичку. Как жар горят её причудливые перья, превращаясь в затейливые цветы и узоры. Огненно-красный цвет ковша и золотое сияние узоров действительно вызывают ощущение жаркого пламени, огня. И </a:t>
            </a:r>
            <a:r>
              <a:rPr lang="ru-RU" dirty="0" err="1" smtClean="0">
                <a:solidFill>
                  <a:srgbClr val="000000"/>
                </a:solidFill>
                <a:latin typeface="Times New Roman" charset="0"/>
              </a:rPr>
              <a:t>незря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</a:rPr>
              <a:t>! Огонь превратил деревянные поверхности этих предметов в золотые. Они блестят золотистым металлическим блеском.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1886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на тему  “Нижний Новгород”</vt:lpstr>
      <vt:lpstr>Гимн ,герб Нижнего Новгорода</vt:lpstr>
      <vt:lpstr>География</vt:lpstr>
      <vt:lpstr>Слайд 4</vt:lpstr>
      <vt:lpstr>История ч.1</vt:lpstr>
      <vt:lpstr>История ч.2</vt:lpstr>
      <vt:lpstr>История ч.3</vt:lpstr>
      <vt:lpstr>История ч.4</vt:lpstr>
      <vt:lpstr>Хохлома</vt:lpstr>
      <vt:lpstr>Хохломские узоры и орнаменты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“Нижний Новгород”</dc:title>
  <dc:creator>Владислав Ацапин</dc:creator>
  <cp:lastModifiedBy>korshun_ti</cp:lastModifiedBy>
  <cp:revision>7</cp:revision>
  <dcterms:created xsi:type="dcterms:W3CDTF">2015-11-23T14:08:55Z</dcterms:created>
  <dcterms:modified xsi:type="dcterms:W3CDTF">2015-12-01T12:41:44Z</dcterms:modified>
</cp:coreProperties>
</file>