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69" r:id="rId5"/>
    <p:sldId id="268" r:id="rId6"/>
    <p:sldId id="272" r:id="rId7"/>
    <p:sldId id="273" r:id="rId8"/>
    <p:sldId id="274" r:id="rId9"/>
    <p:sldId id="275" r:id="rId10"/>
    <p:sldId id="261" r:id="rId11"/>
    <p:sldId id="260" r:id="rId12"/>
    <p:sldId id="257" r:id="rId13"/>
    <p:sldId id="258" r:id="rId14"/>
    <p:sldId id="267" r:id="rId15"/>
    <p:sldId id="265" r:id="rId16"/>
    <p:sldId id="266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Воспитательные результаты внеурочной деятельности распределяются по трём уровням.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Первый уровень результатов</a:t>
            </a:r>
            <a:r>
              <a:rPr lang="ru-RU" dirty="0" smtClean="0"/>
              <a:t>  - приобретение школьником социальных знаний, первичного понимания социальной реальности и повседневной жизни. Для достижения данного уровня результатов особое значение имеет взаимодействие ученика с учителем как значимым для него носителем положительного социального знания и повседневного опыта.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Второй уровень результатов</a:t>
            </a:r>
            <a:r>
              <a:rPr lang="ru-RU" dirty="0" smtClean="0"/>
              <a:t> – получение школьником опыта переживания и позитивного отношения к базовым ценностям общества (человек, семья, Отечество, природа, мир, знания, труд, культура), ценностного отношения к социальной реальности в целом. Для достижения данного уровня результатов особое значение имеет взаимодействие школьников между собой на уровне класса, школы, т.е. в защищенной, дружественной социальной среде. Именно в такой близкой социальной среде ребёнок получает (или не получает) первое практическое подтверждение приобретенных социальных знаний, начинает их ценить (или отвергает).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Третий уровень результатов</a:t>
            </a:r>
            <a:r>
              <a:rPr lang="ru-RU" dirty="0" smtClean="0"/>
              <a:t> – получение школьником опыта самостоятельного общественного действия. Именно в опыте самостоятельного общественного действия приобретается то мужество, та готовность к поступку, без которого немыслимо существование гражданина и гражданского общества. Очевидно, что для достижения данного уровня результатов особое значение имеет взаимодействие школьника с социальными субъектами за пределами школы в открытой общественной 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Основная задача педагога при организации внеурочной работы по иностранному языку – это развитие потребности школьников в использовании иностранного языка как средства общения, познания и социальной адаптации за пределами урока.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документах ФГОС подчеркивается, что внеурочная деятельность  - это  не  механическая добавка к основному общему образованию, призванная компенсировать недостатки работы с отстающими или одарёнными детьми. Главное при этом – осуществить взаимосвязь и преемственность общего и дополнительного образования как механизма обеспечения полноты и цельности образования. Поэтому важно помнить, что внеурочная деятельность не должна сводиться к набору формальных мероприятий, что усиливает объективно существующую в современной культуре тенденцию к изоляции детской субкультуры не только от взрослых, но и от старшего поколения детей и молодёжи.</a:t>
            </a:r>
          </a:p>
          <a:p>
            <a:r>
              <a:rPr lang="ru-RU" dirty="0" smtClean="0"/>
              <a:t>Следовательно, все направления внеурочной деятельности необходимо рассматривать как содержательный ориентир при построении соответствующих образовательных программ, а разработку и реализацию конкретных форм внеурочной деятельности школьников основывать на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rmAutofit/>
          </a:bodyPr>
          <a:lstStyle/>
          <a:p>
            <a:r>
              <a:rPr lang="ru-RU" dirty="0" smtClean="0"/>
              <a:t>Многообразие </a:t>
            </a:r>
            <a:r>
              <a:rPr lang="ru-RU" dirty="0" smtClean="0"/>
              <a:t>форм </a:t>
            </a:r>
            <a:r>
              <a:rPr lang="ru-RU" dirty="0" smtClean="0"/>
              <a:t>деятельности </a:t>
            </a:r>
            <a:r>
              <a:rPr lang="ru-RU" dirty="0" smtClean="0"/>
              <a:t>по иностранному языку позволяет обеспечить подлинную </a:t>
            </a:r>
            <a:r>
              <a:rPr lang="ru-RU" i="1" dirty="0" smtClean="0"/>
              <a:t>интеграцию урочной и внеурочной деятельности обучающихся</a:t>
            </a:r>
            <a:r>
              <a:rPr lang="ru-RU" dirty="0" smtClean="0"/>
              <a:t> по развитию у них универсальных учебных действий. Стержнем этой интеграции является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как принцип организации образовательного процесса в основной школе.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Литература:</a:t>
            </a:r>
          </a:p>
          <a:p>
            <a:pPr lvl="0"/>
            <a:r>
              <a:rPr lang="ru-RU" dirty="0" smtClean="0"/>
              <a:t>Григорьев Д.В. Внеурочная деятельность школьников. Методический конструктор [Текст]:  пособие для учителя / Д. В. Григорьев,  П. В. Степанов. – М.: Просвещение, 2010. – 223 с.</a:t>
            </a:r>
          </a:p>
          <a:p>
            <a:pPr lvl="0"/>
            <a:r>
              <a:rPr lang="ru-RU" dirty="0" smtClean="0"/>
              <a:t>Григорьев Д.В. Программы внеурочной деятельности. Познавательная деятельность. Проблемно-ценностное общение [Текст]: пособие для учителей общеобразовательных учреждений / Д. В. Григорьев, П. В. Степанов. – М.: Просвещение, 2011. – 96 с.</a:t>
            </a:r>
          </a:p>
          <a:p>
            <a:pPr lvl="0"/>
            <a:r>
              <a:rPr lang="ru-RU" dirty="0" smtClean="0"/>
              <a:t>Примерные программы внеурочной деятельности. [Текст]:  Начальное и основное образование  / [ В. А. Горский, А.А.Тимофеев, Д. В. Смирнов и др.] ; под ред. В.А.Горского. – М. : Просвещение, 2010. – 111 с.</a:t>
            </a:r>
          </a:p>
          <a:p>
            <a:pPr lvl="0"/>
            <a:r>
              <a:rPr lang="ru-RU" dirty="0" smtClean="0"/>
              <a:t>   Интервью с советником управляющего директора издательства «Просвещение»  М.Р.Леонтьевой на тему «Зачем нужна рабочая программа?» [Текст] / А.Уварова // Иностранные языки в школе. – 2011. – № 3. С.2-6.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преподавания английского языка как предмета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Введение </a:t>
            </a:r>
            <a:r>
              <a:rPr lang="ru-RU" dirty="0" smtClean="0"/>
              <a:t>ФГОС </a:t>
            </a:r>
            <a:r>
              <a:rPr lang="ru-RU" dirty="0" smtClean="0"/>
              <a:t>актуализирует </a:t>
            </a:r>
            <a:r>
              <a:rPr lang="ru-RU" dirty="0" smtClean="0"/>
              <a:t>воспитательный и развивающий личность школьника потенциал </a:t>
            </a:r>
            <a:r>
              <a:rPr lang="ru-RU" dirty="0" smtClean="0"/>
              <a:t>через изучение «иностранного </a:t>
            </a:r>
            <a:r>
              <a:rPr lang="ru-RU" dirty="0" smtClean="0"/>
              <a:t>языка» как предмета. </a:t>
            </a:r>
            <a:r>
              <a:rPr lang="ru-RU" b="1" i="1" dirty="0" smtClean="0"/>
              <a:t>Иностранный язык в роли учебного предмета (или дисциплины) </a:t>
            </a:r>
            <a:r>
              <a:rPr lang="ru-RU" dirty="0" smtClean="0"/>
              <a:t>отличается тем, что обучение не подчиняется задаче овладения основами наук, а заключается в </a:t>
            </a:r>
            <a:r>
              <a:rPr lang="ru-RU" b="1" i="1" dirty="0" smtClean="0"/>
              <a:t>овладении новым вербальным кодом как средством межкультурного общения, инструментом приобретения новых знаний о мире. </a:t>
            </a:r>
          </a:p>
          <a:p>
            <a:pPr>
              <a:buNone/>
            </a:pPr>
            <a:r>
              <a:rPr lang="ru-RU" u="sng" smtClean="0"/>
              <a:t> </a:t>
            </a:r>
            <a:r>
              <a:rPr lang="ru-RU" u="sng" dirty="0" smtClean="0"/>
              <a:t>Личностно-ориентированное воспитание</a:t>
            </a:r>
            <a:r>
              <a:rPr lang="ru-RU" dirty="0" smtClean="0"/>
              <a:t> средствами иностранного языка предполагает, с одной стороны, </a:t>
            </a:r>
            <a:r>
              <a:rPr lang="ru-RU" u="sng" dirty="0" smtClean="0"/>
              <a:t>использование учебного иноязычного общения, сотрудничества и активной творческой деятельности ученика на уроке, </a:t>
            </a:r>
            <a:r>
              <a:rPr lang="ru-RU" dirty="0" smtClean="0"/>
              <a:t>а с другой стороны, учителю необходимо  </a:t>
            </a:r>
            <a:r>
              <a:rPr lang="ru-RU" u="sng" dirty="0" smtClean="0"/>
              <a:t>включить ученика в реальную языковую коммуникацию, смоделировать процесс вхождения в культуру.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Недостатки </a:t>
            </a:r>
            <a:r>
              <a:rPr lang="ru-RU" dirty="0" err="1" smtClean="0"/>
              <a:t>учебно-воспитетального</a:t>
            </a:r>
            <a:r>
              <a:rPr lang="ru-RU" dirty="0" smtClean="0"/>
              <a:t>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Сложность организации учебно-воспитательного процесса обучения иностранному языку в школе состоит также в том, что овладение иностранным языком происходит вне языковой среды при </a:t>
            </a:r>
            <a:r>
              <a:rPr lang="ru-RU" b="1" i="1" dirty="0" smtClean="0"/>
              <a:t>ограниченном количестве часов</a:t>
            </a:r>
            <a:r>
              <a:rPr lang="ru-RU" dirty="0" smtClean="0"/>
              <a:t>, когда на одного ученика приходится </a:t>
            </a:r>
            <a:r>
              <a:rPr lang="ru-RU" b="1" i="1" dirty="0" smtClean="0"/>
              <a:t>в среднем одна – две минуты говорения за урок. </a:t>
            </a:r>
            <a:r>
              <a:rPr lang="ru-RU" dirty="0" smtClean="0"/>
              <a:t>В основном, на уроке задача развития у учащихся речевых навыков и умений решается посредством </a:t>
            </a:r>
            <a:r>
              <a:rPr lang="ru-RU" b="1" i="1" dirty="0" smtClean="0"/>
              <a:t>выполнения большого количества языковых и речевых упражнений. Отсутствие  у ученика мотивации</a:t>
            </a:r>
            <a:r>
              <a:rPr lang="ru-RU" dirty="0" smtClean="0"/>
              <a:t>, основанной на естественной потребности к общению на иностранном языке, а также </a:t>
            </a:r>
            <a:r>
              <a:rPr lang="ru-RU" b="1" i="1" dirty="0" smtClean="0"/>
              <a:t>отсутствие возможности использовать иноязычный речевой опыт в реальной жизни </a:t>
            </a:r>
            <a:r>
              <a:rPr lang="ru-RU" dirty="0" smtClean="0"/>
              <a:t>  ограничивает  достижение существенных результатов в обучении иностранному языку.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Внеурочная деятельность и английский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этой связи внеурочная деятельность по иностранному языку приобретает особую актуальность в достижении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образования школьников. Именно во внеурочной деятельности </a:t>
            </a:r>
            <a:r>
              <a:rPr lang="ru-RU" b="1" i="1" dirty="0" smtClean="0"/>
              <a:t>становится возможным создание уникальной ситуации естественной языковой среды</a:t>
            </a:r>
            <a:r>
              <a:rPr lang="ru-RU" dirty="0" smtClean="0"/>
              <a:t>, способствующей не только освоению иностранного языка, но также </a:t>
            </a:r>
            <a:r>
              <a:rPr lang="ru-RU" b="1" i="1" dirty="0" smtClean="0"/>
              <a:t>возрастанию </a:t>
            </a:r>
            <a:r>
              <a:rPr lang="ru-RU" b="1" i="1" dirty="0" err="1" smtClean="0"/>
              <a:t>культурообразующей</a:t>
            </a:r>
            <a:r>
              <a:rPr lang="ru-RU" b="1" i="1" dirty="0" smtClean="0"/>
              <a:t> функции образования</a:t>
            </a:r>
            <a:r>
              <a:rPr lang="ru-RU" dirty="0" smtClean="0"/>
              <a:t>. Главным преимуществом внеурочной деятельности по сравнению с уроком является то, что </a:t>
            </a:r>
            <a:r>
              <a:rPr lang="ru-RU" b="1" i="1" dirty="0" smtClean="0"/>
              <a:t>направление </a:t>
            </a:r>
            <a:r>
              <a:rPr lang="ru-RU" dirty="0" smtClean="0"/>
              <a:t>образовательной </a:t>
            </a:r>
            <a:r>
              <a:rPr lang="ru-RU" b="1" i="1" dirty="0" smtClean="0"/>
              <a:t>деятельности свободно выбирается самим обучающимся </a:t>
            </a:r>
            <a:r>
              <a:rPr lang="ru-RU" dirty="0" smtClean="0"/>
              <a:t>на основе собственных интересов и потребностей.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4040188" cy="63976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Внеурочная деятельность в соответствии с требованиями Стандарта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 </a:t>
            </a:r>
            <a:r>
              <a:rPr lang="ru-RU" dirty="0" smtClean="0"/>
              <a:t>основным направлениям развития личности 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спортивно-оздоровительное,</a:t>
            </a:r>
          </a:p>
          <a:p>
            <a:r>
              <a:rPr lang="ru-RU" i="1" dirty="0" smtClean="0"/>
              <a:t>художественно-эстетическое,</a:t>
            </a:r>
          </a:p>
          <a:p>
            <a:r>
              <a:rPr lang="ru-RU" i="1" dirty="0" smtClean="0"/>
              <a:t>научно-познавательное,</a:t>
            </a:r>
          </a:p>
          <a:p>
            <a:r>
              <a:rPr lang="ru-RU" i="1" dirty="0" smtClean="0"/>
              <a:t>военно-патриотическое,</a:t>
            </a:r>
          </a:p>
          <a:p>
            <a:r>
              <a:rPr lang="ru-RU" i="1" dirty="0" smtClean="0"/>
              <a:t>общественно полезная и проектная деятельность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4392488" cy="783778"/>
          </a:xfrm>
        </p:spPr>
        <p:txBody>
          <a:bodyPr>
            <a:noAutofit/>
          </a:bodyPr>
          <a:lstStyle/>
          <a:p>
            <a:r>
              <a:rPr lang="ru-RU" sz="1700" dirty="0" smtClean="0"/>
              <a:t>Внеурочная </a:t>
            </a:r>
            <a:r>
              <a:rPr lang="ru-RU" sz="1700" dirty="0" smtClean="0"/>
              <a:t>деятельность по иностранному языку может быть организована :</a:t>
            </a:r>
            <a:endParaRPr lang="ru-RU" sz="17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713387"/>
          </a:xfrm>
        </p:spPr>
        <p:txBody>
          <a:bodyPr/>
          <a:lstStyle/>
          <a:p>
            <a:r>
              <a:rPr lang="ru-RU" i="1" dirty="0" smtClean="0"/>
              <a:t>научно-познавательная  </a:t>
            </a:r>
            <a:r>
              <a:rPr lang="ru-RU" i="1" dirty="0" smtClean="0"/>
              <a:t>и научно-исследовательская деятельность</a:t>
            </a:r>
            <a:r>
              <a:rPr lang="ru-RU" dirty="0" smtClean="0"/>
              <a:t> </a:t>
            </a:r>
            <a:r>
              <a:rPr lang="ru-RU" dirty="0" smtClean="0"/>
              <a:t>школьников,</a:t>
            </a:r>
          </a:p>
          <a:p>
            <a:r>
              <a:rPr lang="ru-RU" i="1" dirty="0" smtClean="0"/>
              <a:t>художественно-эстетическое направление,</a:t>
            </a:r>
          </a:p>
          <a:p>
            <a:r>
              <a:rPr lang="ru-RU" i="1" dirty="0" smtClean="0"/>
              <a:t>проектная </a:t>
            </a:r>
            <a:r>
              <a:rPr lang="ru-RU" i="1" dirty="0" smtClean="0"/>
              <a:t>и общественно </a:t>
            </a:r>
            <a:r>
              <a:rPr lang="ru-RU" i="1" dirty="0" err="1" smtClean="0"/>
              <a:t>полезная</a:t>
            </a:r>
            <a:r>
              <a:rPr lang="ru-RU" i="1" dirty="0" err="1" smtClean="0"/>
              <a:t>деятельность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291858"/>
                <a:gridCol w="2576286"/>
                <a:gridCol w="3275856"/>
              </a:tblGrid>
              <a:tr h="1436356"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Научно-исследовательская и познавательная 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Художественно-эстетическое 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Проектная и общественно полезная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деятельность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65382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 Написание исследовательских работ в рамках предмета:</a:t>
                      </a:r>
                      <a:r>
                        <a:rPr lang="ru-RU" baseline="0" dirty="0" smtClean="0"/>
                        <a:t> учащиеся 8-11 классов, работа с сентября по февраль;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/>
                        <a:t>( «Функционирование английского юмора в разных типах текста», «Роль эпитетов в произведениях О.Уайльда», «Революция 1917 года глазами иностранцев», «Роль идиом в текстах английских песен»);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 Новый</a:t>
                      </a:r>
                      <a:r>
                        <a:rPr lang="ru-RU" baseline="0" dirty="0" smtClean="0"/>
                        <a:t> год в начальной школе: постановка </a:t>
                      </a:r>
                      <a:r>
                        <a:rPr lang="ru-RU" baseline="0" dirty="0" err="1" smtClean="0"/>
                        <a:t>спетаклей</a:t>
                      </a:r>
                      <a:r>
                        <a:rPr lang="ru-RU" baseline="0" dirty="0" smtClean="0"/>
                        <a:t> «12 месяцев», «Снежная королева» (1-4 классы);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Проекты,</a:t>
                      </a:r>
                      <a:r>
                        <a:rPr lang="ru-RU" baseline="0" dirty="0" smtClean="0"/>
                        <a:t> расширяющие программу уроков: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6 класс «</a:t>
                      </a:r>
                      <a:r>
                        <a:rPr lang="en-US" baseline="0" dirty="0" smtClean="0"/>
                        <a:t>Trip around the UK</a:t>
                      </a:r>
                      <a:r>
                        <a:rPr lang="ru-RU" baseline="0" dirty="0" smtClean="0"/>
                        <a:t>»</a:t>
                      </a:r>
                      <a:r>
                        <a:rPr lang="en-US" baseline="0" dirty="0" smtClean="0"/>
                        <a:t> (</a:t>
                      </a:r>
                      <a:r>
                        <a:rPr lang="ru-RU" baseline="0" dirty="0" smtClean="0"/>
                        <a:t>виртуальная экскурсия по Объединенному Королевству)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11 класс «</a:t>
                      </a:r>
                      <a:r>
                        <a:rPr lang="en-US" baseline="0" dirty="0" smtClean="0"/>
                        <a:t>I want to continue my education at….</a:t>
                      </a:r>
                      <a:r>
                        <a:rPr lang="ru-RU" baseline="0" dirty="0" smtClean="0"/>
                        <a:t>» (разработка индивидуального образовательного маршрута)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8 </a:t>
                      </a:r>
                      <a:r>
                        <a:rPr lang="ru-RU" baseline="0" dirty="0" smtClean="0"/>
                        <a:t>класс «</a:t>
                      </a:r>
                      <a:r>
                        <a:rPr lang="en-US" baseline="0" dirty="0" smtClean="0"/>
                        <a:t>Ecology in our city</a:t>
                      </a:r>
                      <a:r>
                        <a:rPr lang="ru-RU" baseline="0" dirty="0" smtClean="0"/>
                        <a:t>» (экологическая ситуация в городе +возможность общественно-полезной деятельности)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7 класс «»</a:t>
                      </a:r>
                      <a:endParaRPr lang="ru-RU" dirty="0"/>
                    </a:p>
                  </a:txBody>
                  <a:tcPr/>
                </a:tc>
              </a:tr>
              <a:tr h="176782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 Интерактивно-познавательные</a:t>
                      </a:r>
                      <a:r>
                        <a:rPr lang="ru-RU" baseline="0" dirty="0" smtClean="0"/>
                        <a:t> игры в рамках Недели английского языка ( 2-7 классы);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/>
                        <a:t> Подготовка к конкурсам и </a:t>
                      </a:r>
                      <a:r>
                        <a:rPr lang="ru-RU" baseline="0" dirty="0" err="1" smtClean="0"/>
                        <a:t>олимиадам</a:t>
                      </a:r>
                      <a:r>
                        <a:rPr lang="ru-RU" baseline="0" dirty="0" smtClean="0"/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Конкурс английской песни</a:t>
                      </a:r>
                      <a:r>
                        <a:rPr lang="ru-RU" baseline="0" dirty="0" smtClean="0"/>
                        <a:t> «</a:t>
                      </a:r>
                      <a:r>
                        <a:rPr lang="en-US" baseline="0" dirty="0" smtClean="0"/>
                        <a:t>We will Rock you</a:t>
                      </a:r>
                      <a:r>
                        <a:rPr lang="ru-RU" baseline="0" dirty="0" smtClean="0"/>
                        <a:t>» , участники 8-11 классы, поздравление учителей к 8 марта;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Конкурс песни «</a:t>
            </a:r>
            <a:r>
              <a:rPr lang="en-US" dirty="0" smtClean="0"/>
              <a:t>We will Rock you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В рамках специфики предмета дает возможность: 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дополнительно работать над фонетикой,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изучать грамматику на примерах «живого языка»,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изучать стилистику языка,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изучать современную лексику («разговорный язык»),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сравнить язык разных эпох,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изучать культуру страны, изучаемого языка;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Метапредметный</a:t>
            </a:r>
            <a:r>
              <a:rPr lang="ru-RU" dirty="0" smtClean="0"/>
              <a:t> проект:</a:t>
            </a:r>
          </a:p>
          <a:p>
            <a:r>
              <a:rPr lang="ru-RU" dirty="0" smtClean="0"/>
              <a:t>английский язык,</a:t>
            </a:r>
          </a:p>
          <a:p>
            <a:r>
              <a:rPr lang="ru-RU" dirty="0" smtClean="0"/>
              <a:t>музыка,</a:t>
            </a:r>
          </a:p>
          <a:p>
            <a:r>
              <a:rPr lang="ru-RU" dirty="0" smtClean="0"/>
              <a:t>танцы,</a:t>
            </a:r>
          </a:p>
          <a:p>
            <a:r>
              <a:rPr lang="ru-RU" dirty="0" smtClean="0"/>
              <a:t>история.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Реализация художественно-эстетического направления:</a:t>
            </a:r>
          </a:p>
          <a:p>
            <a:pPr>
              <a:buNone/>
            </a:pPr>
            <a:r>
              <a:rPr lang="ru-RU" dirty="0" smtClean="0"/>
              <a:t>Каждый учащийся имеет возможность проявить свои индивидуальные творческие способности : вокальные, художественные, организаторские, танцевальные, даже в работе с компьютером, современными программами по обработке песен.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175</TotalTime>
  <Words>1190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Тема5</vt:lpstr>
      <vt:lpstr>Английский язык</vt:lpstr>
      <vt:lpstr>Особенности преподавания английского языка как предмета</vt:lpstr>
      <vt:lpstr>Недостатки учебно-воспитетального процесса</vt:lpstr>
      <vt:lpstr>Внеурочная деятельность и английский язык</vt:lpstr>
      <vt:lpstr>Слайд 5</vt:lpstr>
      <vt:lpstr>Слайд 6</vt:lpstr>
      <vt:lpstr>Конкурс песни «We will Rock you»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Маша</cp:lastModifiedBy>
  <cp:revision>19</cp:revision>
  <dcterms:modified xsi:type="dcterms:W3CDTF">2015-03-01T14:15:52Z</dcterms:modified>
</cp:coreProperties>
</file>